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2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276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120" y="3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Kruskal’s</a:t>
            </a:r>
            <a:r>
              <a:rPr lang="en-AU" dirty="0" smtClean="0"/>
              <a:t> Algorithm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2895600" y="2038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25146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37338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19050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3810000" y="2419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3124200" y="2800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2165164" y="21907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2127063" y="30224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2774763" y="30605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3422463" y="30224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3619500" y="29908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3390901" y="20002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24" idx="6"/>
          </p:cNvCxnSpPr>
          <p:nvPr/>
        </p:nvCxnSpPr>
        <p:spPr>
          <a:xfrm rot="10800000" flipV="1">
            <a:off x="2819400" y="34861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8" idx="0"/>
          </p:cNvCxnSpPr>
          <p:nvPr/>
        </p:nvCxnSpPr>
        <p:spPr>
          <a:xfrm rot="16200000" flipH="1">
            <a:off x="2933700" y="24574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6000" y="2266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2286000" y="2952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2971800" y="2495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3429000" y="2343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733800" y="2952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124200" y="3486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743200" y="3105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3352800" y="3105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495800" y="2190750"/>
            <a:ext cx="43168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 number of edges in a tree is v − 1</a:t>
            </a:r>
          </a:p>
          <a:p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Here the number of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vertices here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v is 6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And the number of edges is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8 for the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graph</a:t>
            </a:r>
          </a:p>
          <a:p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So a spanning tree for this graph would be 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Kruskal’s</a:t>
            </a:r>
            <a:r>
              <a:rPr lang="en-AU" dirty="0" smtClean="0"/>
              <a:t> Algorithm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6324600" y="1733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59436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7162800" y="3028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5334000" y="2419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7239000" y="2114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6553200" y="2495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5594164" y="1885949"/>
            <a:ext cx="730437" cy="5780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5556063" y="2717613"/>
            <a:ext cx="4702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6203763" y="2755713"/>
            <a:ext cx="3940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6851463" y="2717613"/>
            <a:ext cx="3178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7048500" y="26860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6819901" y="16954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24" idx="6"/>
          </p:cNvCxnSpPr>
          <p:nvPr/>
        </p:nvCxnSpPr>
        <p:spPr>
          <a:xfrm rot="10800000" flipV="1">
            <a:off x="6248400" y="31813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8" idx="0"/>
          </p:cNvCxnSpPr>
          <p:nvPr/>
        </p:nvCxnSpPr>
        <p:spPr>
          <a:xfrm rot="16200000" flipH="1">
            <a:off x="6362700" y="21526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15000" y="1962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150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0800" y="2190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858000" y="2038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71628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6553200" y="3181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6172200" y="2800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781800" y="2800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200" y="2800350"/>
            <a:ext cx="48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pick with the edge with the lowest weight</a:t>
            </a:r>
          </a:p>
          <a:p>
            <a:pPr algn="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pick 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Kruskal’s</a:t>
            </a:r>
            <a:r>
              <a:rPr lang="en-AU" dirty="0" smtClean="0"/>
              <a:t> Algorithm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6324600" y="1733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59436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7162800" y="3028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5334000" y="2419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7239000" y="2114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6553200" y="2495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5594164" y="1885949"/>
            <a:ext cx="730437" cy="5780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5556063" y="2717613"/>
            <a:ext cx="4702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6203763" y="2755713"/>
            <a:ext cx="3940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6851463" y="2717613"/>
            <a:ext cx="3178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7048500" y="26860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6819901" y="16954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24" idx="6"/>
          </p:cNvCxnSpPr>
          <p:nvPr/>
        </p:nvCxnSpPr>
        <p:spPr>
          <a:xfrm rot="10800000" flipV="1">
            <a:off x="6248400" y="31813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8" idx="0"/>
          </p:cNvCxnSpPr>
          <p:nvPr/>
        </p:nvCxnSpPr>
        <p:spPr>
          <a:xfrm rot="16200000" flipH="1">
            <a:off x="6362700" y="21526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15000" y="1962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150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0800" y="2190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858000" y="2038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71628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6553200" y="3181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6172200" y="2800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781800" y="2800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200" y="2800350"/>
            <a:ext cx="480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pick with the edge with the lowest weight</a:t>
            </a:r>
          </a:p>
          <a:p>
            <a:pPr algn="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pick A-E</a:t>
            </a:r>
          </a:p>
          <a:p>
            <a:pPr algn="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Does it form a cycle ?</a:t>
            </a:r>
          </a:p>
        </p:txBody>
      </p:sp>
      <p:cxnSp>
        <p:nvCxnSpPr>
          <p:cNvPr id="39" name="Straight Arrow Connector 38"/>
          <p:cNvCxnSpPr>
            <a:endCxn id="54" idx="1"/>
          </p:cNvCxnSpPr>
          <p:nvPr/>
        </p:nvCxnSpPr>
        <p:spPr>
          <a:xfrm flipV="1">
            <a:off x="4876800" y="2176850"/>
            <a:ext cx="1981200" cy="108516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Kruskal’s</a:t>
            </a:r>
            <a:r>
              <a:rPr lang="en-AU" dirty="0" smtClean="0"/>
              <a:t> Algorithm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6324600" y="1733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59436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7162800" y="3028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5334000" y="2419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7239000" y="2114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6553200" y="2495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5594164" y="1885949"/>
            <a:ext cx="730437" cy="5780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5556063" y="2717613"/>
            <a:ext cx="4702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6203763" y="2755713"/>
            <a:ext cx="3940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6851463" y="2717613"/>
            <a:ext cx="3178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7048500" y="26860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6819901" y="1695450"/>
            <a:ext cx="273237" cy="654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24" idx="6"/>
          </p:cNvCxnSpPr>
          <p:nvPr/>
        </p:nvCxnSpPr>
        <p:spPr>
          <a:xfrm rot="10800000" flipV="1">
            <a:off x="6248400" y="31813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8" idx="0"/>
          </p:cNvCxnSpPr>
          <p:nvPr/>
        </p:nvCxnSpPr>
        <p:spPr>
          <a:xfrm rot="16200000" flipH="1">
            <a:off x="6362700" y="21526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15000" y="1962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150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0800" y="2190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858000" y="2038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628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6553200" y="3181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6172200" y="2800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781800" y="2800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200" y="2800350"/>
            <a:ext cx="480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pick with the edge with the lowest weight</a:t>
            </a:r>
          </a:p>
          <a:p>
            <a:pPr algn="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pick A-E</a:t>
            </a:r>
          </a:p>
          <a:p>
            <a:pPr algn="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No it doesn’t form a cycle so we do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not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discard it</a:t>
            </a:r>
          </a:p>
        </p:txBody>
      </p:sp>
      <p:cxnSp>
        <p:nvCxnSpPr>
          <p:cNvPr id="39" name="Straight Arrow Connector 38"/>
          <p:cNvCxnSpPr>
            <a:endCxn id="54" idx="1"/>
          </p:cNvCxnSpPr>
          <p:nvPr/>
        </p:nvCxnSpPr>
        <p:spPr>
          <a:xfrm flipV="1">
            <a:off x="4876800" y="2176850"/>
            <a:ext cx="1981200" cy="108516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877267" y="4488418"/>
            <a:ext cx="3028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 number of edges here is 5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Kruskal’s</a:t>
            </a:r>
            <a:r>
              <a:rPr lang="en-AU" dirty="0" smtClean="0"/>
              <a:t> Algorithm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6324600" y="1733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59436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7162800" y="3028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5334000" y="2419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7239000" y="2114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6553200" y="2495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5594164" y="1885949"/>
            <a:ext cx="730437" cy="5780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5556063" y="2717613"/>
            <a:ext cx="4702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6203763" y="2755713"/>
            <a:ext cx="3940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6851463" y="2717613"/>
            <a:ext cx="3178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7048500" y="26860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6819901" y="1695450"/>
            <a:ext cx="273237" cy="654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24" idx="6"/>
          </p:cNvCxnSpPr>
          <p:nvPr/>
        </p:nvCxnSpPr>
        <p:spPr>
          <a:xfrm rot="10800000" flipV="1">
            <a:off x="6248400" y="31813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8" idx="0"/>
          </p:cNvCxnSpPr>
          <p:nvPr/>
        </p:nvCxnSpPr>
        <p:spPr>
          <a:xfrm rot="16200000" flipH="1">
            <a:off x="6362700" y="21526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15000" y="1962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150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0800" y="2190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858000" y="2038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628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6553200" y="3181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6172200" y="2800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781800" y="2800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48000" y="2800350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Notice something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Kruskal’s</a:t>
            </a:r>
            <a:r>
              <a:rPr lang="en-AU" dirty="0" smtClean="0"/>
              <a:t> Algorithm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6324600" y="1733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59436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7162800" y="3028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5334000" y="2419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7239000" y="2114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6553200" y="2495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5594164" y="1885949"/>
            <a:ext cx="730437" cy="5780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5556063" y="2717613"/>
            <a:ext cx="4702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6203763" y="2755713"/>
            <a:ext cx="3940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6851463" y="2717613"/>
            <a:ext cx="3178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7048500" y="26860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6819901" y="1695450"/>
            <a:ext cx="273237" cy="654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24" idx="6"/>
          </p:cNvCxnSpPr>
          <p:nvPr/>
        </p:nvCxnSpPr>
        <p:spPr>
          <a:xfrm rot="10800000" flipV="1">
            <a:off x="6248400" y="31813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8" idx="0"/>
          </p:cNvCxnSpPr>
          <p:nvPr/>
        </p:nvCxnSpPr>
        <p:spPr>
          <a:xfrm rot="16200000" flipH="1">
            <a:off x="6362700" y="21526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15000" y="1962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150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0800" y="2190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858000" y="2038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628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6553200" y="3181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6172200" y="2800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781800" y="2800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7200" y="2800350"/>
            <a:ext cx="441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 number of edges is 5 = v – 1 </a:t>
            </a:r>
          </a:p>
          <a:p>
            <a:pPr algn="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where v = 6 as the number of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vertices</a:t>
            </a:r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so we stop the algorithm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4600" y="0"/>
            <a:ext cx="4191000" cy="628650"/>
          </a:xfrm>
        </p:spPr>
        <p:txBody>
          <a:bodyPr>
            <a:normAutofit fontScale="90000"/>
          </a:bodyPr>
          <a:lstStyle/>
          <a:p>
            <a:r>
              <a:rPr lang="en-AU" dirty="0" err="1" smtClean="0"/>
              <a:t>Kruskal’s</a:t>
            </a:r>
            <a:r>
              <a:rPr lang="en-AU" dirty="0" smtClean="0"/>
              <a:t> Algorithm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2438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>
                <a:solidFill>
                  <a:schemeClr val="accent1"/>
                </a:solidFill>
              </a:rPr>
              <a:t>#include &lt;bits/</a:t>
            </a:r>
            <a:r>
              <a:rPr lang="en-AU" sz="800" dirty="0" err="1" smtClean="0">
                <a:solidFill>
                  <a:schemeClr val="accent1"/>
                </a:solidFill>
              </a:rPr>
              <a:t>stdc</a:t>
            </a:r>
            <a:r>
              <a:rPr lang="en-AU" sz="800" dirty="0" smtClean="0">
                <a:solidFill>
                  <a:schemeClr val="accent1"/>
                </a:solidFill>
              </a:rPr>
              <a:t>++.h&gt; </a:t>
            </a:r>
          </a:p>
          <a:p>
            <a:r>
              <a:rPr lang="en-AU" sz="800" dirty="0" smtClean="0">
                <a:solidFill>
                  <a:srgbClr val="7030A0"/>
                </a:solidFill>
              </a:rPr>
              <a:t>using namespace </a:t>
            </a:r>
            <a:r>
              <a:rPr lang="en-AU" sz="800" dirty="0" smtClean="0">
                <a:solidFill>
                  <a:schemeClr val="accent3">
                    <a:lumMod val="75000"/>
                  </a:schemeClr>
                </a:solidFill>
              </a:rPr>
              <a:t>std</a:t>
            </a:r>
            <a:r>
              <a:rPr lang="en-AU" sz="800" dirty="0" smtClean="0"/>
              <a:t>; </a:t>
            </a:r>
          </a:p>
          <a:p>
            <a:endParaRPr lang="en-AU" sz="800" dirty="0" smtClean="0"/>
          </a:p>
          <a:p>
            <a:r>
              <a:rPr lang="en-AU" sz="800" dirty="0" smtClean="0">
                <a:solidFill>
                  <a:srgbClr val="7030A0"/>
                </a:solidFill>
              </a:rPr>
              <a:t>class</a:t>
            </a:r>
            <a:r>
              <a:rPr lang="en-AU" sz="800" dirty="0" smtClean="0"/>
              <a:t> </a:t>
            </a:r>
            <a:r>
              <a:rPr lang="en-AU" sz="800" dirty="0" smtClean="0">
                <a:solidFill>
                  <a:schemeClr val="accent3">
                    <a:lumMod val="75000"/>
                  </a:schemeClr>
                </a:solidFill>
              </a:rPr>
              <a:t>Edge</a:t>
            </a:r>
            <a:r>
              <a:rPr lang="en-AU" sz="800" dirty="0" smtClean="0"/>
              <a:t> { </a:t>
            </a:r>
          </a:p>
          <a:p>
            <a:r>
              <a:rPr lang="en-AU" sz="800" dirty="0" smtClean="0"/>
              <a:t>   </a:t>
            </a:r>
            <a:r>
              <a:rPr lang="en-AU" sz="800" dirty="0" smtClean="0">
                <a:solidFill>
                  <a:srgbClr val="7030A0"/>
                </a:solidFill>
              </a:rPr>
              <a:t>public</a:t>
            </a:r>
            <a:r>
              <a:rPr lang="en-AU" sz="800" dirty="0" smtClean="0"/>
              <a:t>: </a:t>
            </a:r>
          </a:p>
          <a:p>
            <a:r>
              <a:rPr lang="en-AU" sz="800" dirty="0" smtClean="0"/>
              <a:t>   </a:t>
            </a:r>
            <a:r>
              <a:rPr lang="en-AU" sz="800" dirty="0" err="1" smtClean="0">
                <a:solidFill>
                  <a:schemeClr val="accent1"/>
                </a:solidFill>
              </a:rPr>
              <a:t>int</a:t>
            </a:r>
            <a:r>
              <a:rPr lang="en-AU" sz="800" dirty="0" smtClean="0"/>
              <a:t> </a:t>
            </a:r>
            <a:r>
              <a:rPr lang="en-AU" sz="800" dirty="0" err="1" smtClean="0"/>
              <a:t>src</a:t>
            </a:r>
            <a:r>
              <a:rPr lang="en-AU" sz="800" dirty="0" smtClean="0"/>
              <a:t>, </a:t>
            </a:r>
            <a:r>
              <a:rPr lang="en-AU" sz="800" dirty="0" err="1" smtClean="0"/>
              <a:t>dest</a:t>
            </a:r>
            <a:r>
              <a:rPr lang="en-AU" sz="800" dirty="0" smtClean="0"/>
              <a:t>, weight; }; </a:t>
            </a:r>
          </a:p>
          <a:p>
            <a:endParaRPr lang="en-AU" sz="800" dirty="0" smtClean="0"/>
          </a:p>
          <a:p>
            <a:r>
              <a:rPr lang="en-AU" sz="800" dirty="0" smtClean="0">
                <a:solidFill>
                  <a:srgbClr val="7030A0"/>
                </a:solidFill>
              </a:rPr>
              <a:t>class</a:t>
            </a:r>
            <a:r>
              <a:rPr lang="en-AU" sz="800" dirty="0" smtClean="0"/>
              <a:t> </a:t>
            </a:r>
            <a:r>
              <a:rPr lang="en-AU" sz="800" dirty="0" smtClean="0">
                <a:solidFill>
                  <a:schemeClr val="accent3">
                    <a:lumMod val="75000"/>
                  </a:schemeClr>
                </a:solidFill>
              </a:rPr>
              <a:t>Graph</a:t>
            </a:r>
            <a:r>
              <a:rPr lang="en-AU" sz="800" dirty="0" smtClean="0"/>
              <a:t> { </a:t>
            </a:r>
          </a:p>
          <a:p>
            <a:r>
              <a:rPr lang="en-AU" sz="800" dirty="0" smtClean="0"/>
              <a:t>   </a:t>
            </a:r>
            <a:r>
              <a:rPr lang="en-AU" sz="800" dirty="0" smtClean="0">
                <a:solidFill>
                  <a:srgbClr val="7030A0"/>
                </a:solidFill>
              </a:rPr>
              <a:t>public</a:t>
            </a:r>
            <a:r>
              <a:rPr lang="en-AU" sz="800" dirty="0" smtClean="0"/>
              <a:t>: </a:t>
            </a:r>
          </a:p>
          <a:p>
            <a:r>
              <a:rPr lang="en-AU" sz="800" dirty="0" smtClean="0"/>
              <a:t>   </a:t>
            </a:r>
            <a:r>
              <a:rPr lang="en-AU" sz="800" dirty="0" err="1" smtClean="0">
                <a:solidFill>
                  <a:schemeClr val="accent1"/>
                </a:solidFill>
              </a:rPr>
              <a:t>int</a:t>
            </a:r>
            <a:r>
              <a:rPr lang="en-AU" sz="800" dirty="0" smtClean="0"/>
              <a:t> V, E; </a:t>
            </a:r>
          </a:p>
          <a:p>
            <a:r>
              <a:rPr lang="en-AU" sz="800" dirty="0" smtClean="0"/>
              <a:t>   Edge* edge; }; </a:t>
            </a:r>
          </a:p>
          <a:p>
            <a:endParaRPr lang="en-AU" sz="800" dirty="0" smtClean="0"/>
          </a:p>
          <a:p>
            <a:r>
              <a:rPr lang="en-AU" sz="800" dirty="0" smtClean="0"/>
              <a:t>Graph* </a:t>
            </a:r>
            <a:r>
              <a:rPr lang="en-AU" sz="800" dirty="0" err="1" smtClean="0">
                <a:solidFill>
                  <a:schemeClr val="accent3">
                    <a:lumMod val="75000"/>
                  </a:schemeClr>
                </a:solidFill>
              </a:rPr>
              <a:t>createGraph</a:t>
            </a:r>
            <a:r>
              <a:rPr lang="en-AU" sz="800" dirty="0" smtClean="0"/>
              <a:t>(</a:t>
            </a:r>
            <a:r>
              <a:rPr lang="en-AU" sz="800" dirty="0" err="1" smtClean="0">
                <a:solidFill>
                  <a:schemeClr val="accent1"/>
                </a:solidFill>
              </a:rPr>
              <a:t>int</a:t>
            </a:r>
            <a:r>
              <a:rPr lang="en-AU" sz="800" dirty="0" smtClean="0"/>
              <a:t> V, </a:t>
            </a:r>
            <a:r>
              <a:rPr lang="en-AU" sz="800" dirty="0" err="1" smtClean="0">
                <a:solidFill>
                  <a:schemeClr val="accent1"/>
                </a:solidFill>
              </a:rPr>
              <a:t>int</a:t>
            </a:r>
            <a:r>
              <a:rPr lang="en-AU" sz="800" dirty="0" smtClean="0"/>
              <a:t> E) { </a:t>
            </a:r>
          </a:p>
          <a:p>
            <a:r>
              <a:rPr lang="en-AU" sz="800" dirty="0" smtClean="0"/>
              <a:t>      Graph* graph = </a:t>
            </a:r>
            <a:r>
              <a:rPr lang="en-AU" sz="800" dirty="0" smtClean="0">
                <a:solidFill>
                  <a:srgbClr val="7030A0"/>
                </a:solidFill>
              </a:rPr>
              <a:t>new</a:t>
            </a:r>
            <a:r>
              <a:rPr lang="en-AU" sz="800" dirty="0" smtClean="0"/>
              <a:t> Graph; </a:t>
            </a:r>
          </a:p>
          <a:p>
            <a:r>
              <a:rPr lang="en-AU" sz="800" dirty="0" smtClean="0"/>
              <a:t>      graph-&gt;V = V; </a:t>
            </a:r>
          </a:p>
          <a:p>
            <a:r>
              <a:rPr lang="en-AU" sz="800" dirty="0" smtClean="0"/>
              <a:t>      graph-&gt;E = E; </a:t>
            </a:r>
          </a:p>
          <a:p>
            <a:r>
              <a:rPr lang="en-AU" sz="800" dirty="0" smtClean="0"/>
              <a:t>      graph-&gt;edge = </a:t>
            </a:r>
            <a:r>
              <a:rPr lang="en-AU" sz="800" dirty="0" smtClean="0">
                <a:solidFill>
                  <a:srgbClr val="7030A0"/>
                </a:solidFill>
              </a:rPr>
              <a:t>new</a:t>
            </a:r>
            <a:r>
              <a:rPr lang="en-AU" sz="800" dirty="0" smtClean="0"/>
              <a:t> Edge[E]; </a:t>
            </a:r>
          </a:p>
          <a:p>
            <a:r>
              <a:rPr lang="en-AU" sz="800" dirty="0" smtClean="0"/>
              <a:t>      </a:t>
            </a:r>
            <a:r>
              <a:rPr lang="en-AU" sz="800" dirty="0" smtClean="0">
                <a:solidFill>
                  <a:srgbClr val="7030A0"/>
                </a:solidFill>
              </a:rPr>
              <a:t>return</a:t>
            </a:r>
            <a:r>
              <a:rPr lang="en-AU" sz="800" dirty="0" smtClean="0"/>
              <a:t> graph; } </a:t>
            </a:r>
          </a:p>
          <a:p>
            <a:endParaRPr lang="en-AU" sz="800" dirty="0" smtClean="0"/>
          </a:p>
          <a:p>
            <a:r>
              <a:rPr lang="en-AU" sz="800" dirty="0" smtClean="0">
                <a:solidFill>
                  <a:srgbClr val="7030A0"/>
                </a:solidFill>
              </a:rPr>
              <a:t>class</a:t>
            </a:r>
            <a:r>
              <a:rPr lang="en-AU" sz="800" dirty="0" smtClean="0"/>
              <a:t> </a:t>
            </a:r>
            <a:r>
              <a:rPr lang="en-AU" sz="800" dirty="0" smtClean="0">
                <a:solidFill>
                  <a:schemeClr val="accent3">
                    <a:lumMod val="75000"/>
                  </a:schemeClr>
                </a:solidFill>
              </a:rPr>
              <a:t>subset</a:t>
            </a:r>
            <a:r>
              <a:rPr lang="en-AU" sz="800" dirty="0" smtClean="0"/>
              <a:t> { </a:t>
            </a:r>
          </a:p>
          <a:p>
            <a:r>
              <a:rPr lang="en-AU" sz="800" dirty="0" smtClean="0"/>
              <a:t>   </a:t>
            </a:r>
            <a:r>
              <a:rPr lang="en-AU" sz="800" dirty="0" smtClean="0">
                <a:solidFill>
                  <a:srgbClr val="7030A0"/>
                </a:solidFill>
              </a:rPr>
              <a:t>public</a:t>
            </a:r>
            <a:r>
              <a:rPr lang="en-AU" sz="800" dirty="0" smtClean="0"/>
              <a:t>: </a:t>
            </a:r>
          </a:p>
          <a:p>
            <a:r>
              <a:rPr lang="en-AU" sz="800" dirty="0" smtClean="0"/>
              <a:t>      </a:t>
            </a:r>
            <a:r>
              <a:rPr lang="en-AU" sz="800" dirty="0" err="1" smtClean="0">
                <a:solidFill>
                  <a:schemeClr val="accent1"/>
                </a:solidFill>
              </a:rPr>
              <a:t>int</a:t>
            </a:r>
            <a:r>
              <a:rPr lang="en-AU" sz="800" dirty="0" smtClean="0"/>
              <a:t> parent; </a:t>
            </a:r>
          </a:p>
          <a:p>
            <a:r>
              <a:rPr lang="en-AU" sz="800" dirty="0" smtClean="0"/>
              <a:t>      </a:t>
            </a:r>
            <a:r>
              <a:rPr lang="en-AU" sz="800" dirty="0" err="1" smtClean="0">
                <a:solidFill>
                  <a:schemeClr val="accent1"/>
                </a:solidFill>
              </a:rPr>
              <a:t>int</a:t>
            </a:r>
            <a:r>
              <a:rPr lang="en-AU" sz="800" dirty="0" smtClean="0"/>
              <a:t> rank; }; </a:t>
            </a:r>
          </a:p>
          <a:p>
            <a:endParaRPr lang="en-AU" sz="800" dirty="0" smtClean="0"/>
          </a:p>
          <a:p>
            <a:r>
              <a:rPr lang="en-AU" sz="800" dirty="0" err="1" smtClean="0">
                <a:solidFill>
                  <a:schemeClr val="accent1"/>
                </a:solidFill>
              </a:rPr>
              <a:t>int</a:t>
            </a:r>
            <a:r>
              <a:rPr lang="en-AU" sz="800" dirty="0" smtClean="0"/>
              <a:t> </a:t>
            </a:r>
            <a:r>
              <a:rPr lang="en-AU" sz="800" dirty="0" smtClean="0">
                <a:solidFill>
                  <a:schemeClr val="accent3">
                    <a:lumMod val="75000"/>
                  </a:schemeClr>
                </a:solidFill>
              </a:rPr>
              <a:t>find</a:t>
            </a:r>
            <a:r>
              <a:rPr lang="en-AU" sz="800" dirty="0" smtClean="0"/>
              <a:t>(subset subsets[], </a:t>
            </a:r>
            <a:r>
              <a:rPr lang="en-AU" sz="800" dirty="0" err="1" smtClean="0"/>
              <a:t>int</a:t>
            </a:r>
            <a:r>
              <a:rPr lang="en-AU" sz="800" dirty="0" smtClean="0"/>
              <a:t> </a:t>
            </a:r>
            <a:r>
              <a:rPr lang="en-AU" sz="800" dirty="0" err="1" smtClean="0"/>
              <a:t>i</a:t>
            </a:r>
            <a:r>
              <a:rPr lang="en-AU" sz="800" dirty="0" smtClean="0"/>
              <a:t>) { </a:t>
            </a:r>
          </a:p>
          <a:p>
            <a:r>
              <a:rPr lang="en-AU" sz="800" dirty="0" smtClean="0"/>
              <a:t>   </a:t>
            </a:r>
            <a:r>
              <a:rPr lang="en-AU" sz="800" dirty="0" smtClean="0">
                <a:solidFill>
                  <a:srgbClr val="7030A0"/>
                </a:solidFill>
              </a:rPr>
              <a:t>if</a:t>
            </a:r>
            <a:r>
              <a:rPr lang="en-AU" sz="800" dirty="0" smtClean="0"/>
              <a:t> (subsets[</a:t>
            </a:r>
            <a:r>
              <a:rPr lang="en-AU" sz="800" dirty="0" err="1" smtClean="0"/>
              <a:t>i</a:t>
            </a:r>
            <a:r>
              <a:rPr lang="en-AU" sz="800" dirty="0" smtClean="0"/>
              <a:t>].parent != </a:t>
            </a:r>
            <a:r>
              <a:rPr lang="en-AU" sz="800" dirty="0" err="1" smtClean="0"/>
              <a:t>i</a:t>
            </a:r>
            <a:r>
              <a:rPr lang="en-AU" sz="800" dirty="0" smtClean="0"/>
              <a:t>) </a:t>
            </a:r>
          </a:p>
          <a:p>
            <a:r>
              <a:rPr lang="en-AU" sz="800" dirty="0" smtClean="0"/>
              <a:t>      subsets[</a:t>
            </a:r>
            <a:r>
              <a:rPr lang="en-AU" sz="800" dirty="0" err="1" smtClean="0"/>
              <a:t>i</a:t>
            </a:r>
            <a:r>
              <a:rPr lang="en-AU" sz="800" dirty="0" smtClean="0"/>
              <a:t>].parent = find(subsets, subsets[</a:t>
            </a:r>
            <a:r>
              <a:rPr lang="en-AU" sz="800" dirty="0" err="1" smtClean="0"/>
              <a:t>i</a:t>
            </a:r>
            <a:r>
              <a:rPr lang="en-AU" sz="800" dirty="0" smtClean="0"/>
              <a:t>].parent); </a:t>
            </a:r>
          </a:p>
          <a:p>
            <a:r>
              <a:rPr lang="en-AU" sz="800" dirty="0" smtClean="0"/>
              <a:t>      </a:t>
            </a:r>
            <a:r>
              <a:rPr lang="en-AU" sz="800" dirty="0" smtClean="0">
                <a:solidFill>
                  <a:srgbClr val="7030A0"/>
                </a:solidFill>
              </a:rPr>
              <a:t>return</a:t>
            </a:r>
            <a:r>
              <a:rPr lang="en-AU" sz="800" dirty="0" smtClean="0"/>
              <a:t> subsets[</a:t>
            </a:r>
            <a:r>
              <a:rPr lang="en-AU" sz="800" dirty="0" err="1" smtClean="0"/>
              <a:t>i</a:t>
            </a:r>
            <a:r>
              <a:rPr lang="en-AU" sz="800" dirty="0" smtClean="0"/>
              <a:t>].parent; } </a:t>
            </a:r>
          </a:p>
          <a:p>
            <a:endParaRPr lang="en-AU" sz="800" dirty="0" smtClean="0"/>
          </a:p>
          <a:p>
            <a:r>
              <a:rPr lang="en-AU" sz="800" dirty="0" smtClean="0">
                <a:solidFill>
                  <a:schemeClr val="accent1"/>
                </a:solidFill>
              </a:rPr>
              <a:t>void</a:t>
            </a:r>
            <a:r>
              <a:rPr lang="en-AU" sz="800" dirty="0" smtClean="0"/>
              <a:t> </a:t>
            </a:r>
            <a:r>
              <a:rPr lang="en-AU" sz="800" dirty="0" smtClean="0">
                <a:solidFill>
                  <a:schemeClr val="accent3">
                    <a:lumMod val="75000"/>
                  </a:schemeClr>
                </a:solidFill>
              </a:rPr>
              <a:t>Union</a:t>
            </a:r>
            <a:r>
              <a:rPr lang="en-AU" sz="800" dirty="0" smtClean="0"/>
              <a:t>(subset subsets[], </a:t>
            </a:r>
            <a:r>
              <a:rPr lang="en-AU" sz="800" dirty="0" err="1" smtClean="0">
                <a:solidFill>
                  <a:schemeClr val="accent1"/>
                </a:solidFill>
              </a:rPr>
              <a:t>int</a:t>
            </a:r>
            <a:r>
              <a:rPr lang="en-AU" sz="800" dirty="0" smtClean="0"/>
              <a:t> x, </a:t>
            </a:r>
            <a:r>
              <a:rPr lang="en-AU" sz="800" dirty="0" err="1" smtClean="0">
                <a:solidFill>
                  <a:schemeClr val="accent1"/>
                </a:solidFill>
              </a:rPr>
              <a:t>int</a:t>
            </a:r>
            <a:r>
              <a:rPr lang="en-AU" sz="800" dirty="0" smtClean="0"/>
              <a:t> y) { </a:t>
            </a:r>
          </a:p>
          <a:p>
            <a:r>
              <a:rPr lang="en-AU" sz="800" dirty="0" smtClean="0"/>
              <a:t>   </a:t>
            </a:r>
            <a:r>
              <a:rPr lang="en-AU" sz="800" dirty="0" err="1" smtClean="0">
                <a:solidFill>
                  <a:schemeClr val="accent1"/>
                </a:solidFill>
              </a:rPr>
              <a:t>int</a:t>
            </a:r>
            <a:r>
              <a:rPr lang="en-AU" sz="800" dirty="0" smtClean="0"/>
              <a:t> </a:t>
            </a:r>
            <a:r>
              <a:rPr lang="en-AU" sz="800" dirty="0" err="1" smtClean="0"/>
              <a:t>xroot</a:t>
            </a:r>
            <a:r>
              <a:rPr lang="en-AU" sz="800" dirty="0" smtClean="0"/>
              <a:t> = find(subsets, x); </a:t>
            </a:r>
          </a:p>
          <a:p>
            <a:r>
              <a:rPr lang="en-AU" sz="800" dirty="0" smtClean="0"/>
              <a:t>   </a:t>
            </a:r>
            <a:r>
              <a:rPr lang="en-AU" sz="800" dirty="0" err="1" smtClean="0">
                <a:solidFill>
                  <a:schemeClr val="accent1"/>
                </a:solidFill>
              </a:rPr>
              <a:t>int</a:t>
            </a:r>
            <a:r>
              <a:rPr lang="en-AU" sz="800" dirty="0" smtClean="0"/>
              <a:t> </a:t>
            </a:r>
            <a:r>
              <a:rPr lang="en-AU" sz="800" dirty="0" err="1" smtClean="0"/>
              <a:t>yroot</a:t>
            </a:r>
            <a:r>
              <a:rPr lang="en-AU" sz="800" dirty="0" smtClean="0"/>
              <a:t> = find(subsets, y); </a:t>
            </a:r>
          </a:p>
          <a:p>
            <a:r>
              <a:rPr lang="en-AU" sz="800" dirty="0" smtClean="0"/>
              <a:t>   </a:t>
            </a:r>
            <a:r>
              <a:rPr lang="en-AU" sz="800" dirty="0" smtClean="0">
                <a:solidFill>
                  <a:srgbClr val="7030A0"/>
                </a:solidFill>
              </a:rPr>
              <a:t>if</a:t>
            </a:r>
            <a:r>
              <a:rPr lang="en-AU" sz="800" dirty="0" smtClean="0"/>
              <a:t> (subsets[</a:t>
            </a:r>
            <a:r>
              <a:rPr lang="en-AU" sz="800" dirty="0" err="1" smtClean="0"/>
              <a:t>xroot</a:t>
            </a:r>
            <a:r>
              <a:rPr lang="en-AU" sz="800" dirty="0" smtClean="0"/>
              <a:t>].rank &lt; subsets[</a:t>
            </a:r>
            <a:r>
              <a:rPr lang="en-AU" sz="800" dirty="0" err="1" smtClean="0"/>
              <a:t>yroot</a:t>
            </a:r>
            <a:r>
              <a:rPr lang="en-AU" sz="800" dirty="0" smtClean="0"/>
              <a:t>].rank) </a:t>
            </a:r>
          </a:p>
          <a:p>
            <a:r>
              <a:rPr lang="en-AU" sz="800" dirty="0" smtClean="0"/>
              <a:t>      subsets[</a:t>
            </a:r>
            <a:r>
              <a:rPr lang="en-AU" sz="800" dirty="0" err="1" smtClean="0"/>
              <a:t>xroot</a:t>
            </a:r>
            <a:r>
              <a:rPr lang="en-AU" sz="800" dirty="0" smtClean="0"/>
              <a:t>].parent = </a:t>
            </a:r>
            <a:r>
              <a:rPr lang="en-AU" sz="800" dirty="0" err="1" smtClean="0"/>
              <a:t>yroot</a:t>
            </a:r>
            <a:r>
              <a:rPr lang="en-AU" sz="800" dirty="0" smtClean="0"/>
              <a:t>; </a:t>
            </a:r>
          </a:p>
          <a:p>
            <a:r>
              <a:rPr lang="en-AU" sz="800" dirty="0" smtClean="0"/>
              <a:t>   </a:t>
            </a:r>
            <a:r>
              <a:rPr lang="en-AU" sz="800" dirty="0" smtClean="0">
                <a:solidFill>
                  <a:srgbClr val="7030A0"/>
                </a:solidFill>
              </a:rPr>
              <a:t>else</a:t>
            </a:r>
            <a:r>
              <a:rPr lang="en-AU" sz="800" dirty="0" smtClean="0"/>
              <a:t> </a:t>
            </a:r>
            <a:r>
              <a:rPr lang="en-AU" sz="800" dirty="0" smtClean="0">
                <a:solidFill>
                  <a:srgbClr val="7030A0"/>
                </a:solidFill>
              </a:rPr>
              <a:t>if</a:t>
            </a:r>
            <a:r>
              <a:rPr lang="en-AU" sz="800" dirty="0" smtClean="0"/>
              <a:t> (subsets[</a:t>
            </a:r>
            <a:r>
              <a:rPr lang="en-AU" sz="800" dirty="0" err="1" smtClean="0"/>
              <a:t>xroot</a:t>
            </a:r>
            <a:r>
              <a:rPr lang="en-AU" sz="800" dirty="0" smtClean="0"/>
              <a:t>].rank &gt; subsets[</a:t>
            </a:r>
            <a:r>
              <a:rPr lang="en-AU" sz="800" dirty="0" err="1" smtClean="0"/>
              <a:t>yroot</a:t>
            </a:r>
            <a:r>
              <a:rPr lang="en-AU" sz="800" dirty="0" smtClean="0"/>
              <a:t>].rank) </a:t>
            </a:r>
          </a:p>
          <a:p>
            <a:r>
              <a:rPr lang="en-AU" sz="800" dirty="0" smtClean="0"/>
              <a:t>      subsets[</a:t>
            </a:r>
            <a:r>
              <a:rPr lang="en-AU" sz="800" dirty="0" err="1" smtClean="0"/>
              <a:t>yroot</a:t>
            </a:r>
            <a:r>
              <a:rPr lang="en-AU" sz="800" dirty="0" smtClean="0"/>
              <a:t>].parent = </a:t>
            </a:r>
            <a:r>
              <a:rPr lang="en-AU" sz="800" dirty="0" err="1" smtClean="0"/>
              <a:t>xroot</a:t>
            </a:r>
            <a:r>
              <a:rPr lang="en-AU" sz="800" dirty="0" smtClean="0"/>
              <a:t>; </a:t>
            </a:r>
          </a:p>
          <a:p>
            <a:r>
              <a:rPr lang="en-AU" sz="800" dirty="0" smtClean="0"/>
              <a:t>   </a:t>
            </a:r>
            <a:r>
              <a:rPr lang="en-AU" sz="800" dirty="0" smtClean="0">
                <a:solidFill>
                  <a:srgbClr val="7030A0"/>
                </a:solidFill>
              </a:rPr>
              <a:t>else</a:t>
            </a:r>
            <a:r>
              <a:rPr lang="en-AU" sz="800" dirty="0" smtClean="0"/>
              <a:t> { </a:t>
            </a:r>
          </a:p>
          <a:p>
            <a:r>
              <a:rPr lang="en-AU" sz="800" dirty="0" smtClean="0"/>
              <a:t>      subsets[</a:t>
            </a:r>
            <a:r>
              <a:rPr lang="en-AU" sz="800" dirty="0" err="1" smtClean="0"/>
              <a:t>yroot</a:t>
            </a:r>
            <a:r>
              <a:rPr lang="en-AU" sz="800" dirty="0" smtClean="0"/>
              <a:t>].parent = </a:t>
            </a:r>
            <a:r>
              <a:rPr lang="en-AU" sz="800" dirty="0" err="1" smtClean="0"/>
              <a:t>xroot</a:t>
            </a:r>
            <a:r>
              <a:rPr lang="en-AU" sz="800" dirty="0" smtClean="0"/>
              <a:t>; </a:t>
            </a:r>
          </a:p>
          <a:p>
            <a:r>
              <a:rPr lang="en-AU" sz="800" dirty="0" smtClean="0"/>
              <a:t>      subsets[</a:t>
            </a:r>
            <a:r>
              <a:rPr lang="en-AU" sz="800" dirty="0" err="1" smtClean="0"/>
              <a:t>xroot</a:t>
            </a:r>
            <a:r>
              <a:rPr lang="en-AU" sz="800" dirty="0" smtClean="0"/>
              <a:t>].rank++; } }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2200" y="971550"/>
            <a:ext cx="3048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err="1" smtClean="0">
                <a:solidFill>
                  <a:schemeClr val="accent1"/>
                </a:solidFill>
              </a:rPr>
              <a:t>int</a:t>
            </a:r>
            <a:r>
              <a:rPr lang="en-AU" sz="800" dirty="0" smtClean="0"/>
              <a:t> </a:t>
            </a:r>
            <a:r>
              <a:rPr lang="en-AU" sz="800" dirty="0" err="1" smtClean="0">
                <a:solidFill>
                  <a:schemeClr val="accent3">
                    <a:lumMod val="75000"/>
                  </a:schemeClr>
                </a:solidFill>
              </a:rPr>
              <a:t>myComp</a:t>
            </a:r>
            <a:r>
              <a:rPr lang="en-AU" sz="800" dirty="0" smtClean="0"/>
              <a:t>(</a:t>
            </a:r>
            <a:r>
              <a:rPr lang="en-AU" sz="800" dirty="0" smtClean="0">
                <a:solidFill>
                  <a:srgbClr val="7030A0"/>
                </a:solidFill>
              </a:rPr>
              <a:t>const</a:t>
            </a:r>
            <a:r>
              <a:rPr lang="en-AU" sz="800" dirty="0" smtClean="0"/>
              <a:t> void* a, </a:t>
            </a:r>
            <a:r>
              <a:rPr lang="en-AU" sz="800" dirty="0" smtClean="0">
                <a:solidFill>
                  <a:srgbClr val="7030A0"/>
                </a:solidFill>
              </a:rPr>
              <a:t>const</a:t>
            </a:r>
            <a:r>
              <a:rPr lang="en-AU" sz="800" dirty="0" smtClean="0"/>
              <a:t> void* b) { </a:t>
            </a:r>
          </a:p>
          <a:p>
            <a:r>
              <a:rPr lang="en-AU" sz="800" dirty="0" smtClean="0"/>
              <a:t>   Edge* a1 = (Edge*)a; </a:t>
            </a:r>
          </a:p>
          <a:p>
            <a:r>
              <a:rPr lang="en-AU" sz="800" dirty="0" smtClean="0"/>
              <a:t>   Edge* b1 = (Edge*)b; </a:t>
            </a:r>
          </a:p>
          <a:p>
            <a:r>
              <a:rPr lang="en-AU" sz="800" dirty="0" smtClean="0"/>
              <a:t>   </a:t>
            </a:r>
            <a:r>
              <a:rPr lang="en-AU" sz="800" dirty="0" smtClean="0">
                <a:solidFill>
                  <a:srgbClr val="7030A0"/>
                </a:solidFill>
              </a:rPr>
              <a:t>return</a:t>
            </a:r>
            <a:r>
              <a:rPr lang="en-AU" sz="800" dirty="0" smtClean="0"/>
              <a:t> a1-&gt;weight &gt; b1-&gt;weight; } </a:t>
            </a:r>
          </a:p>
          <a:p>
            <a:endParaRPr lang="en-AU" sz="800" dirty="0" smtClean="0"/>
          </a:p>
          <a:p>
            <a:r>
              <a:rPr lang="en-AU" sz="800" dirty="0" smtClean="0">
                <a:solidFill>
                  <a:schemeClr val="accent1"/>
                </a:solidFill>
              </a:rPr>
              <a:t>void</a:t>
            </a:r>
            <a:r>
              <a:rPr lang="en-AU" sz="800" dirty="0" smtClean="0"/>
              <a:t> </a:t>
            </a:r>
            <a:r>
              <a:rPr lang="en-AU" sz="800" dirty="0" err="1" smtClean="0">
                <a:solidFill>
                  <a:schemeClr val="accent3">
                    <a:lumMod val="75000"/>
                  </a:schemeClr>
                </a:solidFill>
              </a:rPr>
              <a:t>KruskalMST</a:t>
            </a:r>
            <a:r>
              <a:rPr lang="en-AU" sz="800" dirty="0" smtClean="0"/>
              <a:t>(Graph* graph) { </a:t>
            </a:r>
          </a:p>
          <a:p>
            <a:r>
              <a:rPr lang="en-AU" sz="800" dirty="0" smtClean="0"/>
              <a:t>   </a:t>
            </a:r>
            <a:r>
              <a:rPr lang="en-AU" sz="800" dirty="0" err="1" smtClean="0">
                <a:solidFill>
                  <a:schemeClr val="accent1"/>
                </a:solidFill>
              </a:rPr>
              <a:t>int</a:t>
            </a:r>
            <a:r>
              <a:rPr lang="en-AU" sz="800" dirty="0" smtClean="0"/>
              <a:t> V = graph-&gt;V; </a:t>
            </a:r>
          </a:p>
          <a:p>
            <a:r>
              <a:rPr lang="en-AU" sz="800" dirty="0" smtClean="0"/>
              <a:t>   Edge result[V]; </a:t>
            </a:r>
          </a:p>
          <a:p>
            <a:r>
              <a:rPr lang="en-AU" sz="800" dirty="0" smtClean="0"/>
              <a:t>   </a:t>
            </a:r>
            <a:r>
              <a:rPr lang="en-AU" sz="800" dirty="0" err="1" smtClean="0">
                <a:solidFill>
                  <a:schemeClr val="accent1"/>
                </a:solidFill>
              </a:rPr>
              <a:t>int</a:t>
            </a:r>
            <a:r>
              <a:rPr lang="en-AU" sz="800" dirty="0" smtClean="0"/>
              <a:t> e = 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800" dirty="0" smtClean="0"/>
              <a:t>;</a:t>
            </a:r>
          </a:p>
          <a:p>
            <a:r>
              <a:rPr lang="en-AU" sz="800" dirty="0" smtClean="0"/>
              <a:t>   </a:t>
            </a:r>
            <a:r>
              <a:rPr lang="en-AU" sz="800" dirty="0" err="1" smtClean="0">
                <a:solidFill>
                  <a:schemeClr val="accent1"/>
                </a:solidFill>
              </a:rPr>
              <a:t>int</a:t>
            </a:r>
            <a:r>
              <a:rPr lang="en-AU" sz="800" dirty="0" smtClean="0"/>
              <a:t> </a:t>
            </a:r>
            <a:r>
              <a:rPr lang="en-AU" sz="800" dirty="0" err="1" smtClean="0"/>
              <a:t>i</a:t>
            </a:r>
            <a:r>
              <a:rPr lang="en-AU" sz="800" dirty="0" smtClean="0"/>
              <a:t> = 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800" dirty="0" smtClean="0"/>
              <a:t>;</a:t>
            </a:r>
          </a:p>
          <a:p>
            <a:r>
              <a:rPr lang="en-AU" sz="800" dirty="0" smtClean="0"/>
              <a:t>   </a:t>
            </a:r>
            <a:r>
              <a:rPr lang="en-AU" sz="800" dirty="0" err="1" smtClean="0"/>
              <a:t>qsort</a:t>
            </a:r>
            <a:r>
              <a:rPr lang="en-AU" sz="800" dirty="0" smtClean="0"/>
              <a:t>(graph-&gt;edge, graph-&gt;E,</a:t>
            </a:r>
          </a:p>
          <a:p>
            <a:r>
              <a:rPr lang="en-AU" sz="800" dirty="0" smtClean="0"/>
              <a:t>      </a:t>
            </a:r>
            <a:r>
              <a:rPr lang="en-AU" sz="800" dirty="0" err="1" smtClean="0"/>
              <a:t>sizeof</a:t>
            </a:r>
            <a:r>
              <a:rPr lang="en-AU" sz="800" dirty="0" smtClean="0"/>
              <a:t>(graph-&gt;edge[0]), </a:t>
            </a:r>
            <a:r>
              <a:rPr lang="en-AU" sz="800" dirty="0" err="1" smtClean="0"/>
              <a:t>myComp</a:t>
            </a:r>
            <a:r>
              <a:rPr lang="en-AU" sz="800" dirty="0" smtClean="0"/>
              <a:t>); </a:t>
            </a:r>
          </a:p>
          <a:p>
            <a:r>
              <a:rPr lang="en-AU" sz="800" dirty="0" smtClean="0"/>
              <a:t>   subset *subsets = new subset[( V * </a:t>
            </a:r>
            <a:r>
              <a:rPr lang="en-AU" sz="800" dirty="0" err="1" smtClean="0"/>
              <a:t>sizeof</a:t>
            </a:r>
            <a:r>
              <a:rPr lang="en-AU" sz="800" dirty="0" smtClean="0"/>
              <a:t>(subset) )]; </a:t>
            </a:r>
          </a:p>
          <a:p>
            <a:r>
              <a:rPr lang="en-AU" sz="800" dirty="0" smtClean="0"/>
              <a:t>   </a:t>
            </a:r>
            <a:r>
              <a:rPr lang="en-AU" sz="800" dirty="0" smtClean="0">
                <a:solidFill>
                  <a:srgbClr val="7030A0"/>
                </a:solidFill>
              </a:rPr>
              <a:t>for</a:t>
            </a:r>
            <a:r>
              <a:rPr lang="en-AU" sz="800" dirty="0" smtClean="0"/>
              <a:t> (</a:t>
            </a:r>
            <a:r>
              <a:rPr lang="en-AU" sz="800" dirty="0" err="1" smtClean="0"/>
              <a:t>int</a:t>
            </a:r>
            <a:r>
              <a:rPr lang="en-AU" sz="800" dirty="0" smtClean="0"/>
              <a:t> v = 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800" dirty="0" smtClean="0"/>
              <a:t>; v &lt; V; ++v) { </a:t>
            </a:r>
          </a:p>
          <a:p>
            <a:r>
              <a:rPr lang="en-AU" sz="800" dirty="0" smtClean="0"/>
              <a:t>      subsets[v].parent = v; </a:t>
            </a:r>
          </a:p>
          <a:p>
            <a:r>
              <a:rPr lang="en-AU" sz="800" dirty="0" smtClean="0"/>
              <a:t>      subsets[v].rank =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 0</a:t>
            </a:r>
            <a:r>
              <a:rPr lang="en-AU" sz="800" dirty="0" smtClean="0"/>
              <a:t>; } </a:t>
            </a:r>
          </a:p>
          <a:p>
            <a:r>
              <a:rPr lang="en-AU" sz="800" dirty="0" smtClean="0"/>
              <a:t>   </a:t>
            </a:r>
            <a:r>
              <a:rPr lang="en-AU" sz="800" dirty="0" smtClean="0">
                <a:solidFill>
                  <a:srgbClr val="7030A0"/>
                </a:solidFill>
              </a:rPr>
              <a:t>while</a:t>
            </a:r>
            <a:r>
              <a:rPr lang="en-AU" sz="800" dirty="0" smtClean="0"/>
              <a:t> (e &lt; V - 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800" dirty="0" smtClean="0"/>
              <a:t> &amp;&amp; </a:t>
            </a:r>
            <a:r>
              <a:rPr lang="en-AU" sz="800" dirty="0" err="1" smtClean="0"/>
              <a:t>i</a:t>
            </a:r>
            <a:r>
              <a:rPr lang="en-AU" sz="800" dirty="0" smtClean="0"/>
              <a:t> &lt; graph-&gt;E) { </a:t>
            </a:r>
          </a:p>
          <a:p>
            <a:r>
              <a:rPr lang="en-AU" sz="800" dirty="0" smtClean="0"/>
              <a:t>      Edge </a:t>
            </a:r>
            <a:r>
              <a:rPr lang="en-AU" sz="800" dirty="0" err="1" smtClean="0"/>
              <a:t>next_edge</a:t>
            </a:r>
            <a:r>
              <a:rPr lang="en-AU" sz="800" dirty="0" smtClean="0"/>
              <a:t> = graph-&gt;edge[</a:t>
            </a:r>
            <a:r>
              <a:rPr lang="en-AU" sz="800" dirty="0" err="1" smtClean="0"/>
              <a:t>i</a:t>
            </a:r>
            <a:r>
              <a:rPr lang="en-AU" sz="800" dirty="0" smtClean="0"/>
              <a:t>++]; </a:t>
            </a:r>
          </a:p>
          <a:p>
            <a:r>
              <a:rPr lang="en-AU" sz="800" dirty="0" smtClean="0"/>
              <a:t>      </a:t>
            </a:r>
            <a:r>
              <a:rPr lang="en-AU" sz="800" dirty="0" err="1" smtClean="0">
                <a:solidFill>
                  <a:schemeClr val="accent1"/>
                </a:solidFill>
              </a:rPr>
              <a:t>int</a:t>
            </a:r>
            <a:r>
              <a:rPr lang="en-AU" sz="800" dirty="0" smtClean="0"/>
              <a:t> x = find(subsets, next_edge.src); </a:t>
            </a:r>
          </a:p>
          <a:p>
            <a:r>
              <a:rPr lang="en-AU" sz="800" dirty="0" smtClean="0"/>
              <a:t>      </a:t>
            </a:r>
            <a:r>
              <a:rPr lang="en-AU" sz="800" dirty="0" err="1" smtClean="0">
                <a:solidFill>
                  <a:schemeClr val="accent1"/>
                </a:solidFill>
              </a:rPr>
              <a:t>int</a:t>
            </a:r>
            <a:r>
              <a:rPr lang="en-AU" sz="800" dirty="0" smtClean="0"/>
              <a:t> y = find(subsets, </a:t>
            </a:r>
            <a:r>
              <a:rPr lang="en-AU" sz="800" dirty="0" err="1" smtClean="0"/>
              <a:t>next_edge.dest</a:t>
            </a:r>
            <a:r>
              <a:rPr lang="en-AU" sz="800" dirty="0" smtClean="0"/>
              <a:t>); </a:t>
            </a:r>
          </a:p>
          <a:p>
            <a:r>
              <a:rPr lang="en-AU" sz="800" dirty="0" smtClean="0"/>
              <a:t>      </a:t>
            </a:r>
            <a:r>
              <a:rPr lang="en-AU" sz="800" dirty="0" smtClean="0">
                <a:solidFill>
                  <a:srgbClr val="7030A0"/>
                </a:solidFill>
              </a:rPr>
              <a:t>if</a:t>
            </a:r>
            <a:r>
              <a:rPr lang="en-AU" sz="800" dirty="0" smtClean="0"/>
              <a:t> (x != y) { </a:t>
            </a:r>
          </a:p>
          <a:p>
            <a:r>
              <a:rPr lang="en-AU" sz="800" dirty="0" smtClean="0"/>
              <a:t>         result[e++] = </a:t>
            </a:r>
            <a:r>
              <a:rPr lang="en-AU" sz="800" dirty="0" err="1" smtClean="0"/>
              <a:t>next_edge</a:t>
            </a:r>
            <a:r>
              <a:rPr lang="en-AU" sz="800" dirty="0" smtClean="0"/>
              <a:t>; </a:t>
            </a:r>
          </a:p>
          <a:p>
            <a:r>
              <a:rPr lang="en-AU" sz="800" dirty="0" smtClean="0"/>
              <a:t>         Union(subsets, x, y); } } </a:t>
            </a:r>
          </a:p>
          <a:p>
            <a:r>
              <a:rPr lang="en-AU" sz="800" dirty="0" smtClean="0"/>
              <a:t>   </a:t>
            </a:r>
            <a:r>
              <a:rPr lang="en-AU" sz="800" dirty="0" err="1" smtClean="0"/>
              <a:t>cout</a:t>
            </a:r>
            <a:r>
              <a:rPr lang="en-AU" sz="800" dirty="0" smtClean="0"/>
              <a:t>&lt;&lt;</a:t>
            </a:r>
          </a:p>
          <a:p>
            <a:r>
              <a:rPr lang="en-AU" sz="800" dirty="0" smtClean="0"/>
              <a:t>      </a:t>
            </a:r>
            <a:r>
              <a:rPr lang="en-AU" sz="800" dirty="0" smtClean="0">
                <a:solidFill>
                  <a:srgbClr val="FF0000"/>
                </a:solidFill>
              </a:rPr>
              <a:t>"Following are the edges in the constructed MST\n"</a:t>
            </a:r>
            <a:r>
              <a:rPr lang="en-AU" sz="800" dirty="0" smtClean="0"/>
              <a:t>; </a:t>
            </a:r>
          </a:p>
          <a:p>
            <a:r>
              <a:rPr lang="en-AU" sz="800" dirty="0" smtClean="0"/>
              <a:t>   </a:t>
            </a:r>
            <a:r>
              <a:rPr lang="en-AU" sz="800" dirty="0" smtClean="0">
                <a:solidFill>
                  <a:srgbClr val="7030A0"/>
                </a:solidFill>
              </a:rPr>
              <a:t>for</a:t>
            </a:r>
            <a:r>
              <a:rPr lang="en-AU" sz="800" dirty="0" smtClean="0"/>
              <a:t> (</a:t>
            </a:r>
            <a:r>
              <a:rPr lang="en-AU" sz="800" dirty="0" err="1" smtClean="0"/>
              <a:t>i</a:t>
            </a:r>
            <a:r>
              <a:rPr lang="en-AU" sz="800" dirty="0" smtClean="0"/>
              <a:t> = 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800" dirty="0" smtClean="0"/>
              <a:t>; </a:t>
            </a:r>
            <a:r>
              <a:rPr lang="en-AU" sz="800" dirty="0" err="1" smtClean="0"/>
              <a:t>i</a:t>
            </a:r>
            <a:r>
              <a:rPr lang="en-AU" sz="800" dirty="0" smtClean="0"/>
              <a:t> &lt; e; ++</a:t>
            </a:r>
            <a:r>
              <a:rPr lang="en-AU" sz="800" dirty="0" err="1" smtClean="0"/>
              <a:t>i</a:t>
            </a:r>
            <a:r>
              <a:rPr lang="en-AU" sz="800" dirty="0" smtClean="0"/>
              <a:t>) </a:t>
            </a:r>
          </a:p>
          <a:p>
            <a:r>
              <a:rPr lang="en-AU" sz="800" dirty="0" smtClean="0"/>
              <a:t>      </a:t>
            </a:r>
            <a:r>
              <a:rPr lang="en-AU" sz="800" dirty="0" err="1" smtClean="0"/>
              <a:t>cout</a:t>
            </a:r>
            <a:r>
              <a:rPr lang="en-AU" sz="800" dirty="0" smtClean="0"/>
              <a:t>&lt;&lt;result[</a:t>
            </a:r>
            <a:r>
              <a:rPr lang="en-AU" sz="800" dirty="0" err="1" smtClean="0"/>
              <a:t>i</a:t>
            </a:r>
            <a:r>
              <a:rPr lang="en-AU" sz="800" dirty="0" smtClean="0"/>
              <a:t>].</a:t>
            </a:r>
            <a:r>
              <a:rPr lang="en-AU" sz="800" dirty="0" err="1" smtClean="0"/>
              <a:t>src</a:t>
            </a:r>
            <a:r>
              <a:rPr lang="en-AU" sz="800" dirty="0" smtClean="0"/>
              <a:t>&lt;&lt;</a:t>
            </a:r>
            <a:r>
              <a:rPr lang="en-AU" sz="800" dirty="0" smtClean="0">
                <a:solidFill>
                  <a:srgbClr val="FF0000"/>
                </a:solidFill>
              </a:rPr>
              <a:t>" -- "</a:t>
            </a:r>
            <a:r>
              <a:rPr lang="en-AU" sz="800" dirty="0" smtClean="0"/>
              <a:t>&lt;&lt;result[</a:t>
            </a:r>
            <a:r>
              <a:rPr lang="en-AU" sz="800" dirty="0" err="1" smtClean="0"/>
              <a:t>i</a:t>
            </a:r>
            <a:r>
              <a:rPr lang="en-AU" sz="800" dirty="0" smtClean="0"/>
              <a:t>].</a:t>
            </a:r>
            <a:r>
              <a:rPr lang="en-AU" sz="800" dirty="0" err="1" smtClean="0"/>
              <a:t>dest</a:t>
            </a:r>
            <a:endParaRPr lang="en-AU" sz="800" dirty="0" smtClean="0"/>
          </a:p>
          <a:p>
            <a:r>
              <a:rPr lang="en-AU" sz="800" dirty="0" smtClean="0"/>
              <a:t>         &lt;&lt;</a:t>
            </a:r>
            <a:r>
              <a:rPr lang="en-AU" sz="800" dirty="0" smtClean="0">
                <a:solidFill>
                  <a:srgbClr val="FF0000"/>
                </a:solidFill>
              </a:rPr>
              <a:t>" == "</a:t>
            </a:r>
            <a:r>
              <a:rPr lang="en-AU" sz="800" dirty="0" smtClean="0"/>
              <a:t>&lt;&lt;result[</a:t>
            </a:r>
            <a:r>
              <a:rPr lang="en-AU" sz="800" dirty="0" err="1" smtClean="0"/>
              <a:t>i</a:t>
            </a:r>
            <a:r>
              <a:rPr lang="en-AU" sz="800" dirty="0" smtClean="0"/>
              <a:t>].weight&lt;&lt;</a:t>
            </a:r>
            <a:r>
              <a:rPr lang="en-AU" sz="800" dirty="0" err="1" smtClean="0"/>
              <a:t>endl</a:t>
            </a:r>
            <a:r>
              <a:rPr lang="en-AU" sz="800" dirty="0" smtClean="0"/>
              <a:t>; </a:t>
            </a:r>
          </a:p>
          <a:p>
            <a:r>
              <a:rPr lang="en-AU" sz="800" dirty="0" smtClean="0"/>
              <a:t>   </a:t>
            </a:r>
            <a:r>
              <a:rPr lang="en-AU" sz="800" dirty="0" smtClean="0">
                <a:solidFill>
                  <a:srgbClr val="7030A0"/>
                </a:solidFill>
              </a:rPr>
              <a:t>return</a:t>
            </a:r>
            <a:r>
              <a:rPr lang="en-AU" sz="800" dirty="0" smtClean="0"/>
              <a:t>; } </a:t>
            </a:r>
          </a:p>
        </p:txBody>
      </p:sp>
      <p:sp>
        <p:nvSpPr>
          <p:cNvPr id="47" name="Oval 46"/>
          <p:cNvSpPr/>
          <p:nvPr/>
        </p:nvSpPr>
        <p:spPr>
          <a:xfrm>
            <a:off x="7467600" y="3181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48" name="Oval 47"/>
          <p:cNvSpPr/>
          <p:nvPr/>
        </p:nvSpPr>
        <p:spPr>
          <a:xfrm>
            <a:off x="7086600" y="45529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49" name="Oval 48"/>
          <p:cNvSpPr/>
          <p:nvPr/>
        </p:nvSpPr>
        <p:spPr>
          <a:xfrm>
            <a:off x="8305800" y="44767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50" name="Oval 49"/>
          <p:cNvSpPr/>
          <p:nvPr/>
        </p:nvSpPr>
        <p:spPr>
          <a:xfrm>
            <a:off x="6477000" y="38671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51" name="Oval 50"/>
          <p:cNvSpPr/>
          <p:nvPr/>
        </p:nvSpPr>
        <p:spPr>
          <a:xfrm>
            <a:off x="8382000" y="3562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52" name="Oval 51"/>
          <p:cNvSpPr/>
          <p:nvPr/>
        </p:nvSpPr>
        <p:spPr>
          <a:xfrm>
            <a:off x="7696200" y="3943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53" name="Straight Arrow Connector 52"/>
          <p:cNvCxnSpPr>
            <a:stCxn id="47" idx="2"/>
            <a:endCxn id="50" idx="7"/>
          </p:cNvCxnSpPr>
          <p:nvPr/>
        </p:nvCxnSpPr>
        <p:spPr>
          <a:xfrm rot="10800000" flipV="1">
            <a:off x="6737164" y="3333749"/>
            <a:ext cx="730437" cy="5780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8" idx="1"/>
            <a:endCxn id="50" idx="5"/>
          </p:cNvCxnSpPr>
          <p:nvPr/>
        </p:nvCxnSpPr>
        <p:spPr>
          <a:xfrm rot="16200000" flipV="1">
            <a:off x="6699063" y="4165413"/>
            <a:ext cx="4702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8" idx="7"/>
            <a:endCxn id="52" idx="3"/>
          </p:cNvCxnSpPr>
          <p:nvPr/>
        </p:nvCxnSpPr>
        <p:spPr>
          <a:xfrm rot="5400000" flipH="1" flipV="1">
            <a:off x="7346763" y="4203513"/>
            <a:ext cx="3940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9" idx="1"/>
            <a:endCxn id="52" idx="5"/>
          </p:cNvCxnSpPr>
          <p:nvPr/>
        </p:nvCxnSpPr>
        <p:spPr>
          <a:xfrm rot="16200000" flipV="1">
            <a:off x="7994463" y="4165413"/>
            <a:ext cx="3178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1"/>
            <a:endCxn id="47" idx="6"/>
          </p:cNvCxnSpPr>
          <p:nvPr/>
        </p:nvCxnSpPr>
        <p:spPr>
          <a:xfrm rot="16200000" flipV="1">
            <a:off x="7962901" y="3143250"/>
            <a:ext cx="273237" cy="6542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858000" y="3409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858000" y="4095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8001000" y="3486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7315200" y="4248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7924800" y="4248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7848600" y="1885950"/>
            <a:ext cx="10781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Edge = Weight</a:t>
            </a:r>
          </a:p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0 – 3 = 1</a:t>
            </a:r>
          </a:p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1 – 5 = 1</a:t>
            </a:r>
          </a:p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2 – 3 = 1</a:t>
            </a:r>
          </a:p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2 – 5 = 1</a:t>
            </a:r>
          </a:p>
          <a:p>
            <a:r>
              <a:rPr lang="en-AU" sz="1200" u="sng" dirty="0" smtClean="0">
                <a:solidFill>
                  <a:schemeClr val="bg1">
                    <a:lumMod val="50000"/>
                  </a:schemeClr>
                </a:solidFill>
              </a:rPr>
              <a:t>0 – 4 = 2</a:t>
            </a:r>
          </a:p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Total = 6</a:t>
            </a:r>
            <a:endParaRPr lang="en-A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696200" y="209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30" name="Oval 29"/>
          <p:cNvSpPr/>
          <p:nvPr/>
        </p:nvSpPr>
        <p:spPr>
          <a:xfrm>
            <a:off x="7315200" y="1581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31" name="Oval 30"/>
          <p:cNvSpPr/>
          <p:nvPr/>
        </p:nvSpPr>
        <p:spPr>
          <a:xfrm>
            <a:off x="8534400" y="1504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32" name="Oval 31"/>
          <p:cNvSpPr/>
          <p:nvPr/>
        </p:nvSpPr>
        <p:spPr>
          <a:xfrm>
            <a:off x="6705600" y="895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33" name="Oval 32"/>
          <p:cNvSpPr/>
          <p:nvPr/>
        </p:nvSpPr>
        <p:spPr>
          <a:xfrm>
            <a:off x="8610600" y="590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34" name="Oval 33"/>
          <p:cNvSpPr/>
          <p:nvPr/>
        </p:nvSpPr>
        <p:spPr>
          <a:xfrm>
            <a:off x="7924800" y="971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35" name="Straight Arrow Connector 34"/>
          <p:cNvCxnSpPr>
            <a:stCxn id="29" idx="2"/>
            <a:endCxn id="32" idx="7"/>
          </p:cNvCxnSpPr>
          <p:nvPr/>
        </p:nvCxnSpPr>
        <p:spPr>
          <a:xfrm rot="10800000" flipV="1">
            <a:off x="6965764" y="3619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1"/>
            <a:endCxn id="32" idx="5"/>
          </p:cNvCxnSpPr>
          <p:nvPr/>
        </p:nvCxnSpPr>
        <p:spPr>
          <a:xfrm rot="16200000" flipV="1">
            <a:off x="6927663" y="11936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34" idx="3"/>
          </p:cNvCxnSpPr>
          <p:nvPr/>
        </p:nvCxnSpPr>
        <p:spPr>
          <a:xfrm rot="5400000" flipH="1" flipV="1">
            <a:off x="7575363" y="12317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1"/>
            <a:endCxn id="34" idx="5"/>
          </p:cNvCxnSpPr>
          <p:nvPr/>
        </p:nvCxnSpPr>
        <p:spPr>
          <a:xfrm rot="16200000" flipV="1">
            <a:off x="8223063" y="11936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1" idx="0"/>
          </p:cNvCxnSpPr>
          <p:nvPr/>
        </p:nvCxnSpPr>
        <p:spPr>
          <a:xfrm rot="5400000">
            <a:off x="8420100" y="11620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1"/>
            <a:endCxn id="29" idx="6"/>
          </p:cNvCxnSpPr>
          <p:nvPr/>
        </p:nvCxnSpPr>
        <p:spPr>
          <a:xfrm rot="16200000" flipV="1">
            <a:off x="8191501" y="1714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2"/>
            <a:endCxn id="30" idx="6"/>
          </p:cNvCxnSpPr>
          <p:nvPr/>
        </p:nvCxnSpPr>
        <p:spPr>
          <a:xfrm rot="10800000" flipV="1">
            <a:off x="7620000" y="16573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4"/>
            <a:endCxn id="34" idx="0"/>
          </p:cNvCxnSpPr>
          <p:nvPr/>
        </p:nvCxnSpPr>
        <p:spPr>
          <a:xfrm rot="16200000" flipH="1">
            <a:off x="7734300" y="6286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86600" y="438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086600" y="1123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7772400" y="666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8229600" y="514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534400" y="1123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7924800" y="1657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7543800" y="1276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8153400" y="1276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800600" y="742950"/>
            <a:ext cx="2362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err="1" smtClean="0">
                <a:solidFill>
                  <a:schemeClr val="accent1"/>
                </a:solidFill>
              </a:rPr>
              <a:t>int</a:t>
            </a:r>
            <a:r>
              <a:rPr lang="en-AU" sz="800" dirty="0" smtClean="0"/>
              <a:t> </a:t>
            </a:r>
            <a:r>
              <a:rPr lang="en-AU" sz="800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en-AU" sz="800" dirty="0" smtClean="0"/>
              <a:t>() { </a:t>
            </a:r>
          </a:p>
          <a:p>
            <a:r>
              <a:rPr lang="en-AU" sz="800" dirty="0" smtClean="0"/>
              <a:t>   </a:t>
            </a:r>
            <a:r>
              <a:rPr lang="en-AU" sz="800" dirty="0" err="1" smtClean="0">
                <a:solidFill>
                  <a:schemeClr val="accent1"/>
                </a:solidFill>
              </a:rPr>
              <a:t>int</a:t>
            </a:r>
            <a:r>
              <a:rPr lang="en-AU" sz="800" dirty="0" smtClean="0"/>
              <a:t> V = 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AU" sz="800" dirty="0" smtClean="0"/>
              <a:t>;</a:t>
            </a:r>
          </a:p>
          <a:p>
            <a:r>
              <a:rPr lang="en-AU" sz="800" dirty="0" smtClean="0"/>
              <a:t>   </a:t>
            </a:r>
            <a:r>
              <a:rPr lang="en-AU" sz="800" dirty="0" err="1" smtClean="0">
                <a:solidFill>
                  <a:schemeClr val="accent1"/>
                </a:solidFill>
              </a:rPr>
              <a:t>int</a:t>
            </a:r>
            <a:r>
              <a:rPr lang="en-AU" sz="800" dirty="0" smtClean="0"/>
              <a:t> E = 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AU" sz="800" dirty="0" smtClean="0"/>
              <a:t>; </a:t>
            </a:r>
          </a:p>
          <a:p>
            <a:r>
              <a:rPr lang="en-AU" sz="800" dirty="0" smtClean="0"/>
              <a:t>   Graph* graph = </a:t>
            </a:r>
            <a:r>
              <a:rPr lang="en-AU" sz="800" dirty="0" err="1" smtClean="0"/>
              <a:t>createGraph</a:t>
            </a:r>
            <a:r>
              <a:rPr lang="en-AU" sz="800" dirty="0" smtClean="0"/>
              <a:t>(V, E); </a:t>
            </a:r>
          </a:p>
          <a:p>
            <a:endParaRPr lang="en-AU" sz="800" dirty="0" smtClean="0"/>
          </a:p>
          <a:p>
            <a:r>
              <a:rPr lang="en-AU" sz="800" dirty="0" smtClean="0"/>
              <a:t>   graph-&gt;edge[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800" dirty="0" smtClean="0"/>
              <a:t>].</a:t>
            </a:r>
            <a:r>
              <a:rPr lang="en-AU" sz="800" dirty="0" err="1" smtClean="0"/>
              <a:t>src</a:t>
            </a:r>
            <a:r>
              <a:rPr lang="en-AU" sz="800" dirty="0" smtClean="0"/>
              <a:t> = 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800" dirty="0" smtClean="0"/>
              <a:t>; </a:t>
            </a:r>
          </a:p>
          <a:p>
            <a:r>
              <a:rPr lang="en-AU" sz="800" dirty="0" smtClean="0"/>
              <a:t>   graph-&gt;edge[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800" dirty="0" smtClean="0"/>
              <a:t>].</a:t>
            </a:r>
            <a:r>
              <a:rPr lang="en-AU" sz="800" dirty="0" err="1" smtClean="0"/>
              <a:t>dest</a:t>
            </a:r>
            <a:r>
              <a:rPr lang="en-AU" sz="800" dirty="0" smtClean="0"/>
              <a:t> = 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AU" sz="800" dirty="0" smtClean="0"/>
              <a:t>; </a:t>
            </a:r>
          </a:p>
          <a:p>
            <a:r>
              <a:rPr lang="en-AU" sz="800" dirty="0" smtClean="0"/>
              <a:t>   graph-&gt;edge[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800" dirty="0" smtClean="0"/>
              <a:t>].weight = 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800" dirty="0" smtClean="0"/>
              <a:t>; </a:t>
            </a:r>
          </a:p>
          <a:p>
            <a:r>
              <a:rPr lang="en-AU" sz="800" dirty="0" smtClean="0"/>
              <a:t>   graph-&gt;edge[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800" dirty="0" smtClean="0"/>
              <a:t>].</a:t>
            </a:r>
            <a:r>
              <a:rPr lang="en-AU" sz="800" dirty="0" err="1" smtClean="0"/>
              <a:t>src</a:t>
            </a:r>
            <a:r>
              <a:rPr lang="en-AU" sz="800" dirty="0" smtClean="0"/>
              <a:t> = 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800" dirty="0" smtClean="0"/>
              <a:t>; </a:t>
            </a:r>
          </a:p>
          <a:p>
            <a:r>
              <a:rPr lang="en-AU" sz="800" dirty="0" smtClean="0"/>
              <a:t>   graph-&gt;edge[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800" dirty="0" smtClean="0"/>
              <a:t>].</a:t>
            </a:r>
            <a:r>
              <a:rPr lang="en-AU" sz="800" dirty="0" err="1" smtClean="0"/>
              <a:t>dest</a:t>
            </a:r>
            <a:r>
              <a:rPr lang="en-AU" sz="800" dirty="0" smtClean="0"/>
              <a:t> = 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AU" sz="800" dirty="0" smtClean="0"/>
              <a:t>; </a:t>
            </a:r>
          </a:p>
          <a:p>
            <a:r>
              <a:rPr lang="en-AU" sz="800" dirty="0" smtClean="0"/>
              <a:t>   graph-&gt;edge[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800" dirty="0" smtClean="0"/>
              <a:t>].weight = 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AU" sz="800" dirty="0" smtClean="0"/>
              <a:t>; </a:t>
            </a:r>
          </a:p>
          <a:p>
            <a:r>
              <a:rPr lang="en-AU" sz="800" dirty="0" smtClean="0"/>
              <a:t>   graph-&gt;edge[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AU" sz="800" dirty="0" smtClean="0"/>
              <a:t>].</a:t>
            </a:r>
            <a:r>
              <a:rPr lang="en-AU" sz="800" dirty="0" err="1" smtClean="0"/>
              <a:t>src</a:t>
            </a:r>
            <a:r>
              <a:rPr lang="en-AU" sz="800" dirty="0" smtClean="0"/>
              <a:t> = 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800" dirty="0" smtClean="0"/>
              <a:t>; </a:t>
            </a:r>
          </a:p>
          <a:p>
            <a:r>
              <a:rPr lang="en-AU" sz="800" dirty="0" smtClean="0"/>
              <a:t>   graph-&gt;edge[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AU" sz="800" dirty="0" smtClean="0"/>
              <a:t>].</a:t>
            </a:r>
            <a:r>
              <a:rPr lang="en-AU" sz="800" dirty="0" err="1" smtClean="0"/>
              <a:t>dest</a:t>
            </a:r>
            <a:r>
              <a:rPr lang="en-AU" sz="800" dirty="0" smtClean="0"/>
              <a:t> = 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AU" sz="800" dirty="0" smtClean="0"/>
              <a:t>; </a:t>
            </a:r>
          </a:p>
          <a:p>
            <a:r>
              <a:rPr lang="en-AU" sz="800" dirty="0" smtClean="0"/>
              <a:t>   graph-&gt;edge[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AU" sz="800" dirty="0" smtClean="0"/>
              <a:t>].weight = 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AU" sz="800" dirty="0" smtClean="0"/>
              <a:t>; </a:t>
            </a:r>
          </a:p>
          <a:p>
            <a:r>
              <a:rPr lang="en-AU" sz="800" dirty="0" smtClean="0"/>
              <a:t>   graph-&gt;edge[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AU" sz="800" dirty="0" smtClean="0"/>
              <a:t>].</a:t>
            </a:r>
            <a:r>
              <a:rPr lang="en-AU" sz="800" dirty="0" err="1" smtClean="0"/>
              <a:t>src</a:t>
            </a:r>
            <a:r>
              <a:rPr lang="en-AU" sz="800" dirty="0" smtClean="0"/>
              <a:t> = 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800" dirty="0" smtClean="0"/>
              <a:t>; </a:t>
            </a:r>
          </a:p>
          <a:p>
            <a:r>
              <a:rPr lang="en-AU" sz="800" dirty="0" smtClean="0"/>
              <a:t>   graph-&gt;edge[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AU" sz="800" dirty="0" smtClean="0"/>
              <a:t>].</a:t>
            </a:r>
            <a:r>
              <a:rPr lang="en-AU" sz="800" dirty="0" err="1" smtClean="0"/>
              <a:t>dest</a:t>
            </a:r>
            <a:r>
              <a:rPr lang="en-AU" sz="800" dirty="0" smtClean="0"/>
              <a:t> = 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AU" sz="800" dirty="0" smtClean="0"/>
              <a:t>; </a:t>
            </a:r>
          </a:p>
          <a:p>
            <a:r>
              <a:rPr lang="en-AU" sz="800" dirty="0" smtClean="0"/>
              <a:t>   graph-&gt;edge[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AU" sz="800" dirty="0" smtClean="0"/>
              <a:t>].weight = 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AU" sz="800" dirty="0" smtClean="0"/>
              <a:t>; </a:t>
            </a:r>
          </a:p>
          <a:p>
            <a:r>
              <a:rPr lang="en-AU" sz="800" dirty="0" smtClean="0"/>
              <a:t>   graph-&gt;edge[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AU" sz="800" dirty="0" smtClean="0"/>
              <a:t>].</a:t>
            </a:r>
            <a:r>
              <a:rPr lang="en-AU" sz="800" dirty="0" err="1" smtClean="0"/>
              <a:t>src</a:t>
            </a:r>
            <a:r>
              <a:rPr lang="en-AU" sz="800" dirty="0" smtClean="0"/>
              <a:t> = 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800" dirty="0" smtClean="0"/>
              <a:t>; </a:t>
            </a:r>
          </a:p>
          <a:p>
            <a:r>
              <a:rPr lang="en-AU" sz="800" dirty="0" smtClean="0"/>
              <a:t>   graph-&gt;edge[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AU" sz="800" dirty="0" smtClean="0"/>
              <a:t>].</a:t>
            </a:r>
            <a:r>
              <a:rPr lang="en-AU" sz="800" dirty="0" err="1" smtClean="0"/>
              <a:t>dest</a:t>
            </a:r>
            <a:r>
              <a:rPr lang="en-AU" sz="800" dirty="0" smtClean="0"/>
              <a:t> = 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AU" sz="800" dirty="0" smtClean="0"/>
              <a:t>; </a:t>
            </a:r>
          </a:p>
          <a:p>
            <a:r>
              <a:rPr lang="en-AU" sz="800" dirty="0" smtClean="0"/>
              <a:t>   graph-&gt;edge[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AU" sz="800" dirty="0" smtClean="0"/>
              <a:t>].weight = 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AU" sz="800" dirty="0" smtClean="0"/>
              <a:t>; </a:t>
            </a:r>
          </a:p>
          <a:p>
            <a:r>
              <a:rPr lang="en-AU" sz="800" dirty="0" smtClean="0"/>
              <a:t>   graph-&gt;edge[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AU" sz="800" dirty="0" smtClean="0"/>
              <a:t>].</a:t>
            </a:r>
            <a:r>
              <a:rPr lang="en-AU" sz="800" dirty="0" err="1" smtClean="0"/>
              <a:t>src</a:t>
            </a:r>
            <a:r>
              <a:rPr lang="en-AU" sz="800" dirty="0" smtClean="0"/>
              <a:t> = 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800" dirty="0" smtClean="0"/>
              <a:t>; </a:t>
            </a:r>
          </a:p>
          <a:p>
            <a:r>
              <a:rPr lang="en-AU" sz="800" dirty="0" smtClean="0"/>
              <a:t>   graph-&gt;edge[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AU" sz="800" dirty="0" smtClean="0"/>
              <a:t>].</a:t>
            </a:r>
            <a:r>
              <a:rPr lang="en-AU" sz="800" dirty="0" err="1" smtClean="0"/>
              <a:t>dest</a:t>
            </a:r>
            <a:r>
              <a:rPr lang="en-AU" sz="800" dirty="0" smtClean="0"/>
              <a:t> = 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AU" sz="800" dirty="0" smtClean="0"/>
              <a:t>; </a:t>
            </a:r>
          </a:p>
          <a:p>
            <a:r>
              <a:rPr lang="en-AU" sz="800" dirty="0" smtClean="0"/>
              <a:t>   graph-&gt;edge[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AU" sz="800" dirty="0" smtClean="0"/>
              <a:t>].weight = 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800" dirty="0" smtClean="0"/>
              <a:t>; </a:t>
            </a:r>
          </a:p>
          <a:p>
            <a:r>
              <a:rPr lang="en-AU" sz="800" dirty="0" smtClean="0"/>
              <a:t>   graph-&gt;edge[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AU" sz="800" dirty="0" smtClean="0"/>
              <a:t>].</a:t>
            </a:r>
            <a:r>
              <a:rPr lang="en-AU" sz="800" dirty="0" err="1" smtClean="0"/>
              <a:t>src</a:t>
            </a:r>
            <a:r>
              <a:rPr lang="en-AU" sz="800" dirty="0" smtClean="0"/>
              <a:t> = 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AU" sz="800" dirty="0" smtClean="0"/>
              <a:t>; </a:t>
            </a:r>
          </a:p>
          <a:p>
            <a:r>
              <a:rPr lang="en-AU" sz="800" dirty="0" smtClean="0"/>
              <a:t>   graph-&gt;edge[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AU" sz="800" dirty="0" smtClean="0"/>
              <a:t>].</a:t>
            </a:r>
            <a:r>
              <a:rPr lang="en-AU" sz="800" dirty="0" err="1" smtClean="0"/>
              <a:t>dest</a:t>
            </a:r>
            <a:r>
              <a:rPr lang="en-AU" sz="800" dirty="0" smtClean="0"/>
              <a:t> = 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AU" sz="800" dirty="0" smtClean="0"/>
              <a:t>; </a:t>
            </a:r>
          </a:p>
          <a:p>
            <a:r>
              <a:rPr lang="en-AU" sz="800" dirty="0" smtClean="0"/>
              <a:t>   graph-&gt;edge[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AU" sz="800" dirty="0" smtClean="0"/>
              <a:t>].weight = 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800" dirty="0" smtClean="0"/>
              <a:t>; </a:t>
            </a:r>
          </a:p>
          <a:p>
            <a:r>
              <a:rPr lang="en-AU" sz="800" dirty="0" smtClean="0"/>
              <a:t>   graph-&gt;edge[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r>
              <a:rPr lang="en-AU" sz="800" dirty="0" smtClean="0"/>
              <a:t>].</a:t>
            </a:r>
            <a:r>
              <a:rPr lang="en-AU" sz="800" dirty="0" err="1" smtClean="0"/>
              <a:t>src</a:t>
            </a:r>
            <a:r>
              <a:rPr lang="en-AU" sz="800" dirty="0" smtClean="0"/>
              <a:t> = 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AU" sz="800" dirty="0" smtClean="0"/>
              <a:t>; </a:t>
            </a:r>
          </a:p>
          <a:p>
            <a:r>
              <a:rPr lang="en-AU" sz="800" dirty="0" smtClean="0"/>
              <a:t>   graph-&gt;edge[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r>
              <a:rPr lang="en-AU" sz="800" dirty="0" smtClean="0"/>
              <a:t>].</a:t>
            </a:r>
            <a:r>
              <a:rPr lang="en-AU" sz="800" dirty="0" err="1" smtClean="0"/>
              <a:t>dest</a:t>
            </a:r>
            <a:r>
              <a:rPr lang="en-AU" sz="800" dirty="0" smtClean="0"/>
              <a:t> = 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AU" sz="800" dirty="0" smtClean="0"/>
              <a:t>; </a:t>
            </a:r>
          </a:p>
          <a:p>
            <a:r>
              <a:rPr lang="en-AU" sz="800" dirty="0" smtClean="0"/>
              <a:t>   graph-&gt;edge[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r>
              <a:rPr lang="en-AU" sz="800" dirty="0" smtClean="0"/>
              <a:t>].weight = 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800" dirty="0" smtClean="0"/>
              <a:t>; </a:t>
            </a:r>
          </a:p>
          <a:p>
            <a:r>
              <a:rPr lang="en-AU" sz="800" dirty="0" smtClean="0"/>
              <a:t>   </a:t>
            </a:r>
          </a:p>
          <a:p>
            <a:r>
              <a:rPr lang="en-AU" sz="800" dirty="0" smtClean="0"/>
              <a:t>   </a:t>
            </a:r>
            <a:r>
              <a:rPr lang="en-AU" sz="800" dirty="0" err="1" smtClean="0"/>
              <a:t>KruskalMST</a:t>
            </a:r>
            <a:r>
              <a:rPr lang="en-AU" sz="800" dirty="0" smtClean="0"/>
              <a:t>(graph); </a:t>
            </a:r>
          </a:p>
          <a:p>
            <a:r>
              <a:rPr lang="en-AU" sz="800" dirty="0" smtClean="0"/>
              <a:t>   </a:t>
            </a:r>
            <a:r>
              <a:rPr lang="en-AU" sz="800" dirty="0" smtClean="0">
                <a:solidFill>
                  <a:srgbClr val="7030A0"/>
                </a:solidFill>
              </a:rPr>
              <a:t>return</a:t>
            </a:r>
            <a:r>
              <a:rPr lang="en-AU" sz="800" dirty="0" smtClean="0"/>
              <a:t> </a:t>
            </a:r>
            <a:r>
              <a:rPr lang="en-AU" sz="8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800" dirty="0" smtClean="0"/>
              <a:t>; } </a:t>
            </a:r>
          </a:p>
          <a:p>
            <a:r>
              <a:rPr lang="en-AU" sz="800" dirty="0" smtClean="0">
                <a:solidFill>
                  <a:schemeClr val="bg1">
                    <a:lumMod val="50000"/>
                  </a:schemeClr>
                </a:solidFill>
              </a:rPr>
              <a:t>// This code is contributed by </a:t>
            </a:r>
            <a:r>
              <a:rPr lang="en-AU" sz="800" dirty="0" err="1" smtClean="0">
                <a:solidFill>
                  <a:schemeClr val="bg1">
                    <a:lumMod val="50000"/>
                  </a:schemeClr>
                </a:solidFill>
              </a:rPr>
              <a:t>rathbhupendra</a:t>
            </a:r>
            <a:endParaRPr lang="en-AU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29400" y="1809750"/>
            <a:ext cx="91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Here</a:t>
            </a:r>
          </a:p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A is 0</a:t>
            </a:r>
          </a:p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B is 1</a:t>
            </a:r>
          </a:p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C is 2</a:t>
            </a:r>
          </a:p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D is 3</a:t>
            </a:r>
          </a:p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E is 4</a:t>
            </a:r>
          </a:p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F is 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en-AU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Kruskal’s</a:t>
            </a:r>
            <a:r>
              <a:rPr lang="en-AU" dirty="0" smtClean="0"/>
              <a:t> Algorithm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6324600" y="1733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59436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7162800" y="3028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5334000" y="2419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7239000" y="2114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6553200" y="2495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5594164" y="18859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5556063" y="27176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6203763" y="27557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6851463" y="27176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7048500" y="26860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6819901" y="16954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24" idx="6"/>
          </p:cNvCxnSpPr>
          <p:nvPr/>
        </p:nvCxnSpPr>
        <p:spPr>
          <a:xfrm rot="10800000" flipV="1">
            <a:off x="6248400" y="31813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8" idx="0"/>
          </p:cNvCxnSpPr>
          <p:nvPr/>
        </p:nvCxnSpPr>
        <p:spPr>
          <a:xfrm rot="16200000" flipH="1">
            <a:off x="6362700" y="21526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15000" y="1962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7150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6400800" y="2190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858000" y="2038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71628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6553200" y="3181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6172200" y="2800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781800" y="2800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81000" y="333375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start with the edge with the lowest weight</a:t>
            </a:r>
          </a:p>
          <a:p>
            <a:pPr algn="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Here we have 4 of them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Straight Arrow Connector 40"/>
          <p:cNvCxnSpPr>
            <a:stCxn id="40" idx="3"/>
            <a:endCxn id="51" idx="1"/>
          </p:cNvCxnSpPr>
          <p:nvPr/>
        </p:nvCxnSpPr>
        <p:spPr>
          <a:xfrm flipV="1">
            <a:off x="4953000" y="2100650"/>
            <a:ext cx="762000" cy="155626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3"/>
            <a:endCxn id="52" idx="1"/>
          </p:cNvCxnSpPr>
          <p:nvPr/>
        </p:nvCxnSpPr>
        <p:spPr>
          <a:xfrm flipV="1">
            <a:off x="4953000" y="2786450"/>
            <a:ext cx="762000" cy="87046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0" idx="3"/>
            <a:endCxn id="57" idx="1"/>
          </p:cNvCxnSpPr>
          <p:nvPr/>
        </p:nvCxnSpPr>
        <p:spPr>
          <a:xfrm flipV="1">
            <a:off x="4953000" y="2938850"/>
            <a:ext cx="1219200" cy="71806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0" idx="3"/>
            <a:endCxn id="58" idx="1"/>
          </p:cNvCxnSpPr>
          <p:nvPr/>
        </p:nvCxnSpPr>
        <p:spPr>
          <a:xfrm flipV="1">
            <a:off x="4953000" y="2938850"/>
            <a:ext cx="1828800" cy="71806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33400" y="2571750"/>
            <a:ext cx="415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 number of edges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here for the tree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is 0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Kruskal’s</a:t>
            </a:r>
            <a:r>
              <a:rPr lang="en-AU" dirty="0" smtClean="0"/>
              <a:t> Algorithm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6324600" y="1733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59436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7162800" y="3028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5334000" y="2419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7239000" y="2114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6553200" y="2495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5594164" y="18859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5556063" y="27176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6203763" y="2755713"/>
            <a:ext cx="3940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6851463" y="27176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7048500" y="26860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6819901" y="16954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24" idx="6"/>
          </p:cNvCxnSpPr>
          <p:nvPr/>
        </p:nvCxnSpPr>
        <p:spPr>
          <a:xfrm rot="10800000" flipV="1">
            <a:off x="6248400" y="31813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8" idx="0"/>
          </p:cNvCxnSpPr>
          <p:nvPr/>
        </p:nvCxnSpPr>
        <p:spPr>
          <a:xfrm rot="16200000" flipH="1">
            <a:off x="6362700" y="21526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15000" y="1962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7150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6400800" y="2190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858000" y="2038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71628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6553200" y="3181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6172200" y="2800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781800" y="2800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120313" y="2549622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pick one</a:t>
            </a:r>
          </a:p>
          <a:p>
            <a:pPr algn="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Let’s go C-F for a change</a:t>
            </a:r>
          </a:p>
          <a:p>
            <a:pPr algn="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Does it form a cycle ?</a:t>
            </a:r>
          </a:p>
          <a:p>
            <a:pPr algn="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No then we do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not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discard it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stCxn id="40" idx="3"/>
            <a:endCxn id="57" idx="1"/>
          </p:cNvCxnSpPr>
          <p:nvPr/>
        </p:nvCxnSpPr>
        <p:spPr>
          <a:xfrm flipV="1">
            <a:off x="4692313" y="2938850"/>
            <a:ext cx="1479887" cy="21093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607081" y="4491305"/>
            <a:ext cx="3028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 number of edges here is 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Kruskal’s</a:t>
            </a:r>
            <a:r>
              <a:rPr lang="en-AU" dirty="0" smtClean="0"/>
              <a:t> Algorithm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6324600" y="1733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59436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7162800" y="3028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5334000" y="2419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7239000" y="2114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6553200" y="2495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5594164" y="18859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5556063" y="27176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6203763" y="2755713"/>
            <a:ext cx="3940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6851463" y="27176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7048500" y="26860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6819901" y="16954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24" idx="6"/>
          </p:cNvCxnSpPr>
          <p:nvPr/>
        </p:nvCxnSpPr>
        <p:spPr>
          <a:xfrm rot="10800000" flipV="1">
            <a:off x="6248400" y="31813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8" idx="0"/>
          </p:cNvCxnSpPr>
          <p:nvPr/>
        </p:nvCxnSpPr>
        <p:spPr>
          <a:xfrm rot="16200000" flipH="1">
            <a:off x="6362700" y="21526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15000" y="1962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7150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6400800" y="2190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858000" y="2038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71628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6553200" y="3181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6172200" y="2800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781800" y="2800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81000" y="333375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pick with the edge with the lowest weight</a:t>
            </a:r>
          </a:p>
          <a:p>
            <a:pPr algn="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Here we have 3 of them</a:t>
            </a:r>
          </a:p>
        </p:txBody>
      </p:sp>
      <p:cxnSp>
        <p:nvCxnSpPr>
          <p:cNvPr id="48" name="Straight Arrow Connector 47"/>
          <p:cNvCxnSpPr>
            <a:stCxn id="40" idx="3"/>
            <a:endCxn id="52" idx="1"/>
          </p:cNvCxnSpPr>
          <p:nvPr/>
        </p:nvCxnSpPr>
        <p:spPr>
          <a:xfrm flipV="1">
            <a:off x="4953000" y="2786450"/>
            <a:ext cx="762000" cy="87046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0" idx="3"/>
            <a:endCxn id="51" idx="1"/>
          </p:cNvCxnSpPr>
          <p:nvPr/>
        </p:nvCxnSpPr>
        <p:spPr>
          <a:xfrm flipV="1">
            <a:off x="4953000" y="2100650"/>
            <a:ext cx="762000" cy="155626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3"/>
            <a:endCxn id="58" idx="1"/>
          </p:cNvCxnSpPr>
          <p:nvPr/>
        </p:nvCxnSpPr>
        <p:spPr>
          <a:xfrm flipV="1">
            <a:off x="4953000" y="2938850"/>
            <a:ext cx="1828800" cy="71806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Kruskal’s</a:t>
            </a:r>
            <a:r>
              <a:rPr lang="en-AU" dirty="0" smtClean="0"/>
              <a:t> Algorithm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6324600" y="1733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59436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7162800" y="3028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5334000" y="2419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7239000" y="2114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6553200" y="2495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5594164" y="18859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5556063" y="27176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6203763" y="2755713"/>
            <a:ext cx="3940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6851463" y="2717613"/>
            <a:ext cx="3178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7048500" y="26860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6819901" y="16954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24" idx="6"/>
          </p:cNvCxnSpPr>
          <p:nvPr/>
        </p:nvCxnSpPr>
        <p:spPr>
          <a:xfrm rot="10800000" flipV="1">
            <a:off x="6248400" y="31813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8" idx="0"/>
          </p:cNvCxnSpPr>
          <p:nvPr/>
        </p:nvCxnSpPr>
        <p:spPr>
          <a:xfrm rot="16200000" flipH="1">
            <a:off x="6362700" y="21526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15000" y="1962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7150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6400800" y="2190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858000" y="2038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71628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6553200" y="3181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6172200" y="2800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781800" y="2800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893" y="2800350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pick one</a:t>
            </a:r>
          </a:p>
          <a:p>
            <a:pPr algn="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Let’s go B-F</a:t>
            </a:r>
          </a:p>
          <a:p>
            <a:pPr algn="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it does not form a cycle so we do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not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discard it</a:t>
            </a:r>
          </a:p>
        </p:txBody>
      </p:sp>
      <p:cxnSp>
        <p:nvCxnSpPr>
          <p:cNvPr id="43" name="Straight Arrow Connector 42"/>
          <p:cNvCxnSpPr>
            <a:stCxn id="40" idx="3"/>
            <a:endCxn id="58" idx="1"/>
          </p:cNvCxnSpPr>
          <p:nvPr/>
        </p:nvCxnSpPr>
        <p:spPr>
          <a:xfrm flipV="1">
            <a:off x="4707093" y="2938850"/>
            <a:ext cx="2074707" cy="32316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607081" y="4556695"/>
            <a:ext cx="3028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 number of edges here is 2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Kruskal’s</a:t>
            </a:r>
            <a:r>
              <a:rPr lang="en-AU" dirty="0" smtClean="0"/>
              <a:t> Algorithm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6324600" y="1733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59436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7162800" y="3028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5334000" y="2419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7239000" y="2114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6553200" y="2495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5594164" y="18859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5556063" y="2717613"/>
            <a:ext cx="4702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6203763" y="2755713"/>
            <a:ext cx="3940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6851463" y="2717613"/>
            <a:ext cx="3178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7048500" y="26860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6819901" y="16954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24" idx="6"/>
          </p:cNvCxnSpPr>
          <p:nvPr/>
        </p:nvCxnSpPr>
        <p:spPr>
          <a:xfrm rot="10800000" flipV="1">
            <a:off x="6248400" y="31813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8" idx="0"/>
          </p:cNvCxnSpPr>
          <p:nvPr/>
        </p:nvCxnSpPr>
        <p:spPr>
          <a:xfrm rot="16200000" flipH="1">
            <a:off x="6362700" y="21526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15000" y="1962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7150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0800" y="2190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858000" y="2038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71628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6553200" y="3181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6172200" y="2800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781800" y="2800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1614" y="235258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pick with the edge with the lowest weight</a:t>
            </a:r>
          </a:p>
          <a:p>
            <a:pPr algn="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Here we have 2 of them</a:t>
            </a:r>
          </a:p>
          <a:p>
            <a:pPr algn="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pick C-D</a:t>
            </a:r>
          </a:p>
          <a:p>
            <a:pPr algn="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it does not form a cycle so we do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not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discard it</a:t>
            </a:r>
          </a:p>
        </p:txBody>
      </p:sp>
      <p:cxnSp>
        <p:nvCxnSpPr>
          <p:cNvPr id="41" name="Straight Arrow Connector 40"/>
          <p:cNvCxnSpPr>
            <a:stCxn id="37" idx="3"/>
            <a:endCxn id="52" idx="1"/>
          </p:cNvCxnSpPr>
          <p:nvPr/>
        </p:nvCxnSpPr>
        <p:spPr>
          <a:xfrm flipV="1">
            <a:off x="4733614" y="2786450"/>
            <a:ext cx="981386" cy="1663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64537" y="4476750"/>
            <a:ext cx="3028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 number of edges here is 3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Kruskal’s</a:t>
            </a:r>
            <a:r>
              <a:rPr lang="en-AU" dirty="0" smtClean="0"/>
              <a:t> Algorithm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6324600" y="1733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59436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7162800" y="3028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5334000" y="2419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7239000" y="2114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6553200" y="2495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5594164" y="18859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5556063" y="2717613"/>
            <a:ext cx="4702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6203763" y="2755713"/>
            <a:ext cx="3940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6851463" y="2717613"/>
            <a:ext cx="3178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7048500" y="26860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6819901" y="16954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24" idx="6"/>
          </p:cNvCxnSpPr>
          <p:nvPr/>
        </p:nvCxnSpPr>
        <p:spPr>
          <a:xfrm rot="10800000" flipV="1">
            <a:off x="6248400" y="31813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8" idx="0"/>
          </p:cNvCxnSpPr>
          <p:nvPr/>
        </p:nvCxnSpPr>
        <p:spPr>
          <a:xfrm rot="16200000" flipH="1">
            <a:off x="6362700" y="21526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15000" y="1962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7150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0800" y="2190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858000" y="2038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71628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6553200" y="3181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6172200" y="2800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781800" y="2800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4800" y="28003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pick with the edge with the lowest weight</a:t>
            </a:r>
          </a:p>
          <a:p>
            <a:pPr algn="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pick 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Kruskal’s</a:t>
            </a:r>
            <a:r>
              <a:rPr lang="en-AU" dirty="0" smtClean="0"/>
              <a:t> Algorithm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6324600" y="1733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59436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7162800" y="3028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5334000" y="2419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7239000" y="2114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6553200" y="2495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5594164" y="18859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5556063" y="2717613"/>
            <a:ext cx="4702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6203763" y="2755713"/>
            <a:ext cx="3940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6851463" y="2717613"/>
            <a:ext cx="3178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7048500" y="26860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6819901" y="16954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24" idx="6"/>
          </p:cNvCxnSpPr>
          <p:nvPr/>
        </p:nvCxnSpPr>
        <p:spPr>
          <a:xfrm rot="10800000" flipV="1">
            <a:off x="6248400" y="31813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8" idx="0"/>
          </p:cNvCxnSpPr>
          <p:nvPr/>
        </p:nvCxnSpPr>
        <p:spPr>
          <a:xfrm rot="16200000" flipH="1">
            <a:off x="6362700" y="21526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15000" y="1962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7150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0800" y="2190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858000" y="2038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71628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6553200" y="3181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6172200" y="2800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781800" y="2800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4800" y="28003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pick with the edge with the lowest weight</a:t>
            </a:r>
          </a:p>
          <a:p>
            <a:pPr algn="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pick A-D</a:t>
            </a:r>
          </a:p>
          <a:p>
            <a:pPr algn="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Does it form a cycle ?</a:t>
            </a:r>
          </a:p>
        </p:txBody>
      </p:sp>
      <p:cxnSp>
        <p:nvCxnSpPr>
          <p:cNvPr id="41" name="Straight Arrow Connector 40"/>
          <p:cNvCxnSpPr>
            <a:stCxn id="37" idx="3"/>
          </p:cNvCxnSpPr>
          <p:nvPr/>
        </p:nvCxnSpPr>
        <p:spPr>
          <a:xfrm flipV="1">
            <a:off x="4876800" y="2114550"/>
            <a:ext cx="838200" cy="114746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Kruskal’s</a:t>
            </a:r>
            <a:r>
              <a:rPr lang="en-AU" dirty="0" smtClean="0"/>
              <a:t> Algorithm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6324600" y="1733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59436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7162800" y="3028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5334000" y="2419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7239000" y="2114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6553200" y="2495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5594164" y="1885949"/>
            <a:ext cx="730437" cy="5780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5556063" y="2717613"/>
            <a:ext cx="4702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6203763" y="2755713"/>
            <a:ext cx="3940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6851463" y="2717613"/>
            <a:ext cx="3178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7048500" y="26860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6819901" y="16954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24" idx="6"/>
          </p:cNvCxnSpPr>
          <p:nvPr/>
        </p:nvCxnSpPr>
        <p:spPr>
          <a:xfrm rot="10800000" flipV="1">
            <a:off x="6248400" y="31813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8" idx="0"/>
          </p:cNvCxnSpPr>
          <p:nvPr/>
        </p:nvCxnSpPr>
        <p:spPr>
          <a:xfrm rot="16200000" flipH="1">
            <a:off x="6362700" y="21526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15000" y="1962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150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0800" y="2190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858000" y="2038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71628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6553200" y="3181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6172200" y="2800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781800" y="2800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200" y="2800350"/>
            <a:ext cx="480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pick with the edge with the lowest weight</a:t>
            </a:r>
          </a:p>
          <a:p>
            <a:pPr algn="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pick A-D</a:t>
            </a:r>
          </a:p>
          <a:p>
            <a:pPr algn="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No it doesn’t form a cycle so we do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not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discard it</a:t>
            </a:r>
          </a:p>
        </p:txBody>
      </p:sp>
      <p:cxnSp>
        <p:nvCxnSpPr>
          <p:cNvPr id="41" name="Straight Arrow Connector 40"/>
          <p:cNvCxnSpPr>
            <a:stCxn id="37" idx="3"/>
            <a:endCxn id="51" idx="1"/>
          </p:cNvCxnSpPr>
          <p:nvPr/>
        </p:nvCxnSpPr>
        <p:spPr>
          <a:xfrm flipV="1">
            <a:off x="4876800" y="2100650"/>
            <a:ext cx="838200" cy="116136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30881" y="4248150"/>
            <a:ext cx="3028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 number of edges here is 4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1348</Words>
  <Application>Microsoft Office PowerPoint</Application>
  <PresentationFormat>On-screen Show (16:9)</PresentationFormat>
  <Paragraphs>398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Depth First Search (DFS)</dc:title>
  <dc:creator>Thomas</dc:creator>
  <cp:lastModifiedBy>Thomas Dolmark</cp:lastModifiedBy>
  <cp:revision>57</cp:revision>
  <dcterms:created xsi:type="dcterms:W3CDTF">2020-04-18T05:32:16Z</dcterms:created>
  <dcterms:modified xsi:type="dcterms:W3CDTF">2020-04-30T05:27:32Z</dcterms:modified>
</cp:coreProperties>
</file>