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89" r:id="rId4"/>
    <p:sldId id="290" r:id="rId5"/>
    <p:sldId id="292" r:id="rId6"/>
    <p:sldId id="293" r:id="rId7"/>
    <p:sldId id="294" r:id="rId8"/>
    <p:sldId id="296" r:id="rId9"/>
    <p:sldId id="295" r:id="rId10"/>
    <p:sldId id="297" r:id="rId11"/>
    <p:sldId id="298" r:id="rId12"/>
    <p:sldId id="299" r:id="rId13"/>
    <p:sldId id="300" r:id="rId14"/>
    <p:sldId id="301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1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12763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also need to keep track of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that have been visited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956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25146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3733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905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3810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124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165164" y="2190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127063" y="3022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2774763" y="3060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3422463" y="3022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36195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3390901" y="2000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28194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9337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18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429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1242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432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D-A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A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>
          <a:xfrm>
            <a:off x="1401756" y="1461016"/>
            <a:ext cx="2027244" cy="17203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3028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108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Why ?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?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3028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A-E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E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>
          <a:xfrm>
            <a:off x="1371298" y="1461016"/>
            <a:ext cx="2972102" cy="17203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3028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9000" y="2800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Notice something 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81600" y="1592818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many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have been visited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21" idx="0"/>
          </p:cNvCxnSpPr>
          <p:nvPr/>
        </p:nvCxnSpPr>
        <p:spPr>
          <a:xfrm>
            <a:off x="7090937" y="1962150"/>
            <a:ext cx="300463" cy="4381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3028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9000" y="2800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377" y="2048525"/>
            <a:ext cx="375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many edges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the tree have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2647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4019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3943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3333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3028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28003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36320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36701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36320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3600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26098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4095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3067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3562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3562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4095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3714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3714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are done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9800" y="1657350"/>
            <a:ext cx="289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All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have been visited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21" idx="0"/>
          </p:cNvCxnSpPr>
          <p:nvPr/>
        </p:nvCxnSpPr>
        <p:spPr>
          <a:xfrm flipH="1">
            <a:off x="7391400" y="2026682"/>
            <a:ext cx="77066" cy="3736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3028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9000" y="2800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809750"/>
            <a:ext cx="2540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tree has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edges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the formula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67200" y="1352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38862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105400" y="2647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59" name="Oval 58"/>
          <p:cNvSpPr/>
          <p:nvPr/>
        </p:nvSpPr>
        <p:spPr>
          <a:xfrm>
            <a:off x="32766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5181600" y="1733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44958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62" name="Straight Arrow Connector 61"/>
          <p:cNvCxnSpPr>
            <a:stCxn id="47" idx="2"/>
            <a:endCxn id="59" idx="7"/>
          </p:cNvCxnSpPr>
          <p:nvPr/>
        </p:nvCxnSpPr>
        <p:spPr>
          <a:xfrm rot="10800000" flipV="1">
            <a:off x="3536764" y="1504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1"/>
            <a:endCxn id="59" idx="5"/>
          </p:cNvCxnSpPr>
          <p:nvPr/>
        </p:nvCxnSpPr>
        <p:spPr>
          <a:xfrm rot="16200000" flipV="1">
            <a:off x="3498663" y="2336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7"/>
            <a:endCxn id="61" idx="3"/>
          </p:cNvCxnSpPr>
          <p:nvPr/>
        </p:nvCxnSpPr>
        <p:spPr>
          <a:xfrm rot="5400000" flipH="1" flipV="1">
            <a:off x="4146363" y="2374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1"/>
            <a:endCxn id="61" idx="5"/>
          </p:cNvCxnSpPr>
          <p:nvPr/>
        </p:nvCxnSpPr>
        <p:spPr>
          <a:xfrm rot="16200000" flipV="1">
            <a:off x="4794063" y="2336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1"/>
            <a:endCxn id="47" idx="6"/>
          </p:cNvCxnSpPr>
          <p:nvPr/>
        </p:nvCxnSpPr>
        <p:spPr>
          <a:xfrm rot="16200000" flipV="1">
            <a:off x="4762501" y="13144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57600" y="1581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6576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00600" y="1657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1148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7244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33800" y="32575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2 + 1 + 1 + 1 + 1 = 6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14300"/>
            <a:ext cx="7620000" cy="6286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42950"/>
            <a:ext cx="32993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 &lt;bits/</a:t>
            </a:r>
            <a:r>
              <a:rPr lang="en-AU" sz="900" dirty="0" err="1" smtClean="0">
                <a:solidFill>
                  <a:schemeClr val="accent1"/>
                </a:solidFill>
              </a:rPr>
              <a:t>stdc</a:t>
            </a:r>
            <a:r>
              <a:rPr lang="en-AU" sz="9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using namespace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900" dirty="0" smtClean="0"/>
              <a:t>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#define V 6 </a:t>
            </a:r>
          </a:p>
          <a:p>
            <a:endParaRPr lang="en-AU" sz="900" dirty="0" smtClean="0"/>
          </a:p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minKey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key[],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mstSet</a:t>
            </a:r>
            <a:r>
              <a:rPr lang="en-AU" sz="900" dirty="0" smtClean="0"/>
              <a:t>[])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min = INT_MAX, </a:t>
            </a:r>
            <a:r>
              <a:rPr lang="en-AU" sz="900" dirty="0" err="1" smtClean="0"/>
              <a:t>min_index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v &lt; V; v++)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</a:t>
            </a:r>
            <a:r>
              <a:rPr lang="en-AU" sz="900" dirty="0" err="1" smtClean="0"/>
              <a:t>mstSet</a:t>
            </a:r>
            <a:r>
              <a:rPr lang="en-AU" sz="900" dirty="0" smtClean="0"/>
              <a:t>[v]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 &amp;&amp; key[v] &lt; min) </a:t>
            </a:r>
          </a:p>
          <a:p>
            <a:r>
              <a:rPr lang="en-AU" sz="900" dirty="0" smtClean="0"/>
              <a:t>         min = key[v], </a:t>
            </a:r>
            <a:r>
              <a:rPr lang="en-AU" sz="900" dirty="0" err="1" smtClean="0"/>
              <a:t>min_index</a:t>
            </a:r>
            <a:r>
              <a:rPr lang="en-AU" sz="900" dirty="0" smtClean="0"/>
              <a:t> = v;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err="1" smtClean="0"/>
              <a:t>min_index</a:t>
            </a:r>
            <a:r>
              <a:rPr lang="en-AU" sz="900" dirty="0" smtClean="0"/>
              <a:t>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printMST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parent[],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graph[V][V])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&lt;&lt;</a:t>
            </a:r>
            <a:r>
              <a:rPr lang="en-AU" sz="900" dirty="0" smtClean="0">
                <a:solidFill>
                  <a:srgbClr val="FF0000"/>
                </a:solidFill>
              </a:rPr>
              <a:t>"Edge \</a:t>
            </a:r>
            <a:r>
              <a:rPr lang="en-AU" sz="900" dirty="0" err="1" smtClean="0">
                <a:solidFill>
                  <a:srgbClr val="FF0000"/>
                </a:solidFill>
              </a:rPr>
              <a:t>tWeight</a:t>
            </a:r>
            <a:r>
              <a:rPr lang="en-AU" sz="900" dirty="0" smtClean="0">
                <a:solidFill>
                  <a:srgbClr val="FF0000"/>
                </a:solidFill>
              </a:rPr>
              <a:t>\n"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cout</a:t>
            </a:r>
            <a:r>
              <a:rPr lang="en-AU" sz="900" dirty="0" smtClean="0"/>
              <a:t>&lt;&lt;parent[</a:t>
            </a:r>
            <a:r>
              <a:rPr lang="en-AU" sz="900" dirty="0" err="1" smtClean="0"/>
              <a:t>i</a:t>
            </a:r>
            <a:r>
              <a:rPr lang="en-AU" sz="900" dirty="0" smtClean="0"/>
              <a:t>]&lt;&lt;</a:t>
            </a:r>
            <a:r>
              <a:rPr lang="en-AU" sz="900" dirty="0" smtClean="0">
                <a:solidFill>
                  <a:srgbClr val="FF0000"/>
                </a:solidFill>
              </a:rPr>
              <a:t>" - "</a:t>
            </a:r>
            <a:r>
              <a:rPr lang="en-AU" sz="900" dirty="0" smtClean="0"/>
              <a:t>&lt;&lt;</a:t>
            </a:r>
            <a:r>
              <a:rPr lang="en-AU" sz="900" dirty="0" err="1" smtClean="0"/>
              <a:t>i</a:t>
            </a:r>
            <a:r>
              <a:rPr lang="en-AU" sz="900" dirty="0" smtClean="0"/>
              <a:t>&lt;&lt;</a:t>
            </a:r>
            <a:r>
              <a:rPr lang="en-AU" sz="900" dirty="0" smtClean="0">
                <a:solidFill>
                  <a:srgbClr val="FF0000"/>
                </a:solidFill>
              </a:rPr>
              <a:t>" \t"</a:t>
            </a:r>
            <a:r>
              <a:rPr lang="en-AU" sz="900" dirty="0" smtClean="0"/>
              <a:t>&lt;&lt;graph[</a:t>
            </a:r>
            <a:r>
              <a:rPr lang="en-AU" sz="900" dirty="0" err="1" smtClean="0"/>
              <a:t>i</a:t>
            </a:r>
            <a:r>
              <a:rPr lang="en-AU" sz="900" dirty="0" smtClean="0"/>
              <a:t>][parent[</a:t>
            </a:r>
            <a:r>
              <a:rPr lang="en-AU" sz="900" dirty="0" err="1" smtClean="0"/>
              <a:t>i</a:t>
            </a:r>
            <a:r>
              <a:rPr lang="en-AU" sz="900" dirty="0" smtClean="0"/>
              <a:t>]]&lt;&lt;</a:t>
            </a:r>
            <a:r>
              <a:rPr lang="en-AU" sz="900" dirty="0" smtClean="0">
                <a:solidFill>
                  <a:srgbClr val="FF0000"/>
                </a:solidFill>
              </a:rPr>
              <a:t>" \n"</a:t>
            </a:r>
            <a:r>
              <a:rPr lang="en-AU" sz="900" dirty="0" smtClean="0"/>
              <a:t>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primMST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graph[V][V])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parent[V];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key[V];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mstSet</a:t>
            </a:r>
            <a:r>
              <a:rPr lang="en-AU" sz="900" dirty="0" smtClean="0"/>
              <a:t>[V];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key[</a:t>
            </a:r>
            <a:r>
              <a:rPr lang="en-AU" sz="900" dirty="0" err="1" smtClean="0"/>
              <a:t>i</a:t>
            </a:r>
            <a:r>
              <a:rPr lang="en-AU" sz="900" dirty="0" smtClean="0"/>
              <a:t>] = INT_MAX, </a:t>
            </a:r>
            <a:r>
              <a:rPr lang="en-AU" sz="900" dirty="0" err="1" smtClean="0"/>
              <a:t>mstSet</a:t>
            </a:r>
            <a:r>
              <a:rPr lang="en-AU" sz="900" dirty="0" smtClean="0"/>
              <a:t>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key[0]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parent[0]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en-AU" sz="900" dirty="0" smtClean="0"/>
              <a:t>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count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count &lt; V -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; count++) {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 = </a:t>
            </a:r>
            <a:r>
              <a:rPr lang="en-AU" sz="900" dirty="0" err="1" smtClean="0"/>
              <a:t>minKey</a:t>
            </a:r>
            <a:r>
              <a:rPr lang="en-AU" sz="900" dirty="0" smtClean="0"/>
              <a:t>(key, </a:t>
            </a:r>
            <a:r>
              <a:rPr lang="en-AU" sz="900" dirty="0" err="1" smtClean="0"/>
              <a:t>mstSet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mstSet</a:t>
            </a:r>
            <a:r>
              <a:rPr lang="en-AU" sz="900" dirty="0" smtClean="0"/>
              <a:t>[u] = true;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int</a:t>
            </a:r>
            <a:r>
              <a:rPr lang="en-AU" sz="900" dirty="0" smtClean="0"/>
              <a:t> v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v &lt; V; v++) </a:t>
            </a:r>
          </a:p>
          <a:p>
            <a:r>
              <a:rPr lang="en-AU" sz="900" dirty="0" smtClean="0"/>
              <a:t>   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(graph[u][v] &amp;&amp; </a:t>
            </a:r>
            <a:r>
              <a:rPr lang="en-AU" sz="900" dirty="0" err="1" smtClean="0"/>
              <a:t>mstSet</a:t>
            </a:r>
            <a:r>
              <a:rPr lang="en-AU" sz="900" dirty="0" smtClean="0"/>
              <a:t>[v]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 &amp;&amp; graph[u][v] &lt; key[v]) </a:t>
            </a:r>
          </a:p>
          <a:p>
            <a:r>
              <a:rPr lang="en-AU" sz="900" dirty="0" smtClean="0"/>
              <a:t>            parent[v] = u, key[v] = graph[u][v]; }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printMST</a:t>
            </a:r>
            <a:r>
              <a:rPr lang="en-AU" sz="900" dirty="0" smtClean="0"/>
              <a:t>(parent, graph);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971550"/>
            <a:ext cx="22974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graph[V][V] = {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 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 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 }, 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 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 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 } }; </a:t>
            </a:r>
          </a:p>
          <a:p>
            <a:r>
              <a:rPr lang="en-AU" sz="900" dirty="0" smtClean="0"/>
              <a:t>	</a:t>
            </a:r>
            <a:r>
              <a:rPr lang="en-AU" sz="900" dirty="0" err="1" smtClean="0"/>
              <a:t>primMST</a:t>
            </a:r>
            <a:r>
              <a:rPr lang="en-AU" sz="900" dirty="0" smtClean="0"/>
              <a:t>(graph); </a:t>
            </a:r>
          </a:p>
          <a:p>
            <a:r>
              <a:rPr lang="en-AU" sz="900" dirty="0" smtClean="0"/>
              <a:t>	</a:t>
            </a:r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// This code is contributed by 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rathbhupendra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467600" y="3181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7086600" y="4552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8305800" y="4476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6477000" y="3867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8382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696200" y="3943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53" name="Straight Arrow Connector 52"/>
          <p:cNvCxnSpPr>
            <a:stCxn id="47" idx="2"/>
            <a:endCxn id="50" idx="7"/>
          </p:cNvCxnSpPr>
          <p:nvPr/>
        </p:nvCxnSpPr>
        <p:spPr>
          <a:xfrm rot="10800000" flipV="1">
            <a:off x="6737164" y="33337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0" idx="5"/>
          </p:cNvCxnSpPr>
          <p:nvPr/>
        </p:nvCxnSpPr>
        <p:spPr>
          <a:xfrm rot="16200000" flipV="1">
            <a:off x="6699063" y="41654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7"/>
            <a:endCxn id="52" idx="3"/>
          </p:cNvCxnSpPr>
          <p:nvPr/>
        </p:nvCxnSpPr>
        <p:spPr>
          <a:xfrm rot="5400000" flipH="1" flipV="1">
            <a:off x="7346763" y="42035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1"/>
            <a:endCxn id="52" idx="5"/>
          </p:cNvCxnSpPr>
          <p:nvPr/>
        </p:nvCxnSpPr>
        <p:spPr>
          <a:xfrm rot="16200000" flipV="1">
            <a:off x="7994463" y="41654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1"/>
            <a:endCxn id="47" idx="6"/>
          </p:cNvCxnSpPr>
          <p:nvPr/>
        </p:nvCxnSpPr>
        <p:spPr>
          <a:xfrm rot="16200000" flipV="1">
            <a:off x="7962901" y="31432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3409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00" y="4095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0010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48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5800" y="3257550"/>
            <a:ext cx="152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Edge =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5 – 1 =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3 – 2 =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0 – 3 =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0 – 4 = 2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2 – 5 = 1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620000" y="742950"/>
            <a:ext cx="12192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72" name="TextBox 71"/>
          <p:cNvSpPr txBox="1"/>
          <p:nvPr/>
        </p:nvSpPr>
        <p:spPr>
          <a:xfrm>
            <a:off x="7894320" y="19812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 = 3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94320" y="17526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 = 2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94320" y="15240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 = 5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94320" y="12954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 = 1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94320" y="10668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 = 0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94320" y="83820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 = 4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505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1242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3434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514600" y="3486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4196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733800" y="3562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774764" y="2952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736663" y="3784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384363" y="3822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032063" y="3784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229100" y="3752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000501" y="2762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429000" y="4248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543300" y="3219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895600" y="3714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3257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0386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43400" y="3714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7338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2800" y="3867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962400" y="3867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581150"/>
            <a:ext cx="297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Pick any starting vertex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start with D for a change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  <a:endCxn id="26" idx="0"/>
          </p:cNvCxnSpPr>
          <p:nvPr/>
        </p:nvCxnSpPr>
        <p:spPr>
          <a:xfrm rot="16200000" flipH="1">
            <a:off x="1485675" y="2304824"/>
            <a:ext cx="1258669" cy="11039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02" y="1352550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D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 rot="16200000" flipH="1">
            <a:off x="7039122" y="2048022"/>
            <a:ext cx="678418" cy="261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429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048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267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438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43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657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698564" y="2876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660463" y="3708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308163" y="3746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3955863" y="3708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152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3924301" y="2686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352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467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194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819400" y="3638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505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962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67200" y="3638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4171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2766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1200150"/>
            <a:ext cx="332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Look at the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adjacent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and C</a:t>
            </a:r>
          </a:p>
        </p:txBody>
      </p:sp>
      <p:cxnSp>
        <p:nvCxnSpPr>
          <p:cNvPr id="38" name="Straight Arrow Connector 37"/>
          <p:cNvCxnSpPr>
            <a:stCxn id="37" idx="2"/>
            <a:endCxn id="24" idx="0"/>
          </p:cNvCxnSpPr>
          <p:nvPr/>
        </p:nvCxnSpPr>
        <p:spPr>
          <a:xfrm>
            <a:off x="2271722" y="1846481"/>
            <a:ext cx="928678" cy="22492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37" idx="2"/>
            <a:endCxn id="23" idx="0"/>
          </p:cNvCxnSpPr>
          <p:nvPr/>
        </p:nvCxnSpPr>
        <p:spPr>
          <a:xfrm>
            <a:off x="2271722" y="1846481"/>
            <a:ext cx="1309678" cy="8776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1200150"/>
            <a:ext cx="5118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focus only on the edges with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smallest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both edges are the same smallest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one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2057401" y="2952748"/>
            <a:ext cx="1828798" cy="1524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2590803" y="2419350"/>
            <a:ext cx="1066797" cy="4571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1200150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pick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D-C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for a change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2057401" y="2952748"/>
            <a:ext cx="1828798" cy="1524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C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260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Pick the edges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with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smallest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  of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682683" y="1738015"/>
            <a:ext cx="365317" cy="17481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0200" y="2199680"/>
            <a:ext cx="5105400" cy="448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3"/>
          </p:cNvCxnSpPr>
          <p:nvPr/>
        </p:nvCxnSpPr>
        <p:spPr>
          <a:xfrm>
            <a:off x="2682683" y="1738015"/>
            <a:ext cx="1051116" cy="22815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14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one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Let’s go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-F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F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>
          <a:xfrm>
            <a:off x="1484662" y="1599516"/>
            <a:ext cx="2249137" cy="24200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260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Pick the edges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with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smallest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  of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go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F-B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B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>
          <a:xfrm>
            <a:off x="2682683" y="1876515"/>
            <a:ext cx="746317" cy="1304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endCxn id="58" idx="3"/>
          </p:cNvCxnSpPr>
          <p:nvPr/>
        </p:nvCxnSpPr>
        <p:spPr>
          <a:xfrm rot="16200000" flipH="1">
            <a:off x="2348357" y="2052193"/>
            <a:ext cx="2348300" cy="17110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3657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3276600" y="4248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495800" y="4171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667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572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886200" y="3638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927164" y="3028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889063" y="3860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3536763" y="3898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4184463" y="3860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4381500" y="3829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4152901" y="2838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3581400" y="4324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3695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3790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432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4800" y="3943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1276350"/>
            <a:ext cx="233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Who do we pick here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Why ?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2" y="1352550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?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rot="16200000" flipH="1">
            <a:off x="7034313" y="2043213"/>
            <a:ext cx="678418" cy="357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9000" y="3714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9000" y="348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257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963</Words>
  <Application>Microsoft Office PowerPoint</Application>
  <PresentationFormat>On-screen Show (16:9)</PresentationFormat>
  <Paragraphs>387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39</cp:revision>
  <dcterms:created xsi:type="dcterms:W3CDTF">2020-04-18T05:32:16Z</dcterms:created>
  <dcterms:modified xsi:type="dcterms:W3CDTF">2020-04-30T05:27:38Z</dcterms:modified>
</cp:coreProperties>
</file>