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09" r:id="rId12"/>
    <p:sldId id="313" r:id="rId13"/>
    <p:sldId id="314" r:id="rId14"/>
    <p:sldId id="27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56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8956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25146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3733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905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38100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31242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2165164" y="2190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2127063" y="3022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2774763" y="3060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3422463" y="3022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3619500" y="2990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3390901" y="2000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2819400" y="3486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2933700" y="2457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971800" y="2495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4290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38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1242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432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352800" y="3105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495800" y="2190750"/>
            <a:ext cx="4307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in a tree is v − 1</a:t>
            </a: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 the number of vertex v is 6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the number of edges is 8 for the graph</a:t>
            </a: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So a spanning tree for this graph would be 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781300" y="2914650"/>
            <a:ext cx="609600" cy="762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2400" y="280035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Edge B-E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deletion does not disconnect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do we do ?</a:t>
            </a:r>
          </a:p>
        </p:txBody>
      </p:sp>
      <p:cxnSp>
        <p:nvCxnSpPr>
          <p:cNvPr id="22" name="Straight Arrow Connector 21"/>
          <p:cNvCxnSpPr>
            <a:stCxn id="40" idx="1"/>
            <a:endCxn id="55" idx="3"/>
          </p:cNvCxnSpPr>
          <p:nvPr/>
        </p:nvCxnSpPr>
        <p:spPr>
          <a:xfrm rot="10800000">
            <a:off x="3158814" y="3015051"/>
            <a:ext cx="803586" cy="2469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495800" y="2190750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many edges do we have left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495800" y="2190750"/>
            <a:ext cx="2787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5 edges remain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is so special about 5 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495800" y="2190750"/>
            <a:ext cx="388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 5 = v – 1 where v = 6</a:t>
            </a:r>
          </a:p>
          <a:p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This graph is a minimum spanning 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638800" cy="6286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0551"/>
            <a:ext cx="2255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#include&lt;bits/</a:t>
            </a:r>
            <a:r>
              <a:rPr lang="en-AU" sz="900" dirty="0" err="1" smtClean="0">
                <a:solidFill>
                  <a:schemeClr val="accent1"/>
                </a:solidFill>
              </a:rPr>
              <a:t>stdc</a:t>
            </a:r>
            <a:r>
              <a:rPr lang="en-AU" sz="9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using namespace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err="1" smtClean="0">
                <a:solidFill>
                  <a:srgbClr val="7030A0"/>
                </a:solidFill>
              </a:rPr>
              <a:t>typedef</a:t>
            </a:r>
            <a:r>
              <a:rPr lang="en-AU" sz="900" dirty="0" smtClean="0"/>
              <a:t> pair&lt;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</a:t>
            </a:r>
            <a:r>
              <a:rPr lang="en-AU" sz="900" dirty="0" err="1" smtClean="0"/>
              <a:t>iPair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rgbClr val="7030A0"/>
                </a:solidFill>
              </a:rPr>
              <a:t>class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V;</a:t>
            </a:r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*</a:t>
            </a:r>
            <a:r>
              <a:rPr lang="en-AU" sz="900" dirty="0" err="1" smtClean="0"/>
              <a:t>adj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vector&lt; pair&lt;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, </a:t>
            </a:r>
            <a:r>
              <a:rPr lang="en-AU" sz="900" dirty="0" err="1" smtClean="0"/>
              <a:t>iPair</a:t>
            </a:r>
            <a:r>
              <a:rPr lang="en-AU" sz="900" dirty="0" smtClean="0"/>
              <a:t>&gt; &gt; edges;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DFS(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visited[]);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rgbClr val="7030A0"/>
                </a:solidFill>
              </a:rPr>
              <a:t>public</a:t>
            </a:r>
            <a:r>
              <a:rPr lang="en-AU" sz="900" dirty="0" smtClean="0"/>
              <a:t>: </a:t>
            </a:r>
          </a:p>
          <a:p>
            <a:r>
              <a:rPr lang="en-AU" sz="900" dirty="0" smtClean="0"/>
              <a:t>   Graph(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/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u,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</a:t>
            </a:r>
            <a:r>
              <a:rPr lang="en-AU" sz="900" dirty="0" err="1" smtClean="0"/>
              <a:t>isConnected</a:t>
            </a:r>
            <a:r>
              <a:rPr lang="en-AU" sz="900" dirty="0" smtClean="0"/>
              <a:t>();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/>
              <a:t>reverseDeleteMST</a:t>
            </a:r>
            <a:r>
              <a:rPr lang="en-AU" sz="900" dirty="0" smtClean="0"/>
              <a:t>(); };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Graph::Graph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 {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this</a:t>
            </a:r>
            <a:r>
              <a:rPr lang="en-AU" sz="900" dirty="0" smtClean="0"/>
              <a:t>-&gt;V = V;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rgbClr val="7030A0"/>
                </a:solidFill>
              </a:rPr>
              <a:t>new</a:t>
            </a:r>
            <a:r>
              <a:rPr lang="en-AU" sz="900" dirty="0" smtClean="0"/>
              <a:t>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&gt;[V];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u,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[u].</a:t>
            </a:r>
            <a:r>
              <a:rPr lang="en-AU" sz="900" dirty="0" err="1" smtClean="0"/>
              <a:t>push_back</a:t>
            </a:r>
            <a:r>
              <a:rPr lang="en-AU" sz="900" dirty="0" smtClean="0"/>
              <a:t>(v);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[v].</a:t>
            </a:r>
            <a:r>
              <a:rPr lang="en-AU" sz="900" dirty="0" err="1" smtClean="0"/>
              <a:t>push_back</a:t>
            </a:r>
            <a:r>
              <a:rPr lang="en-AU" sz="900" dirty="0" smtClean="0"/>
              <a:t>(u);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edges.push_back</a:t>
            </a:r>
            <a:r>
              <a:rPr lang="en-AU" sz="900" dirty="0" smtClean="0"/>
              <a:t>({w, {u, v}});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Graph::DFS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visited[]) { </a:t>
            </a:r>
          </a:p>
          <a:p>
            <a:r>
              <a:rPr lang="en-AU" sz="900" dirty="0" smtClean="0"/>
              <a:t>   visited[v]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&gt;::</a:t>
            </a:r>
            <a:r>
              <a:rPr lang="en-AU" sz="900" dirty="0" err="1" smtClean="0"/>
              <a:t>iterator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;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err="1" smtClean="0"/>
              <a:t>adj</a:t>
            </a:r>
            <a:r>
              <a:rPr lang="en-AU" sz="900" dirty="0" smtClean="0"/>
              <a:t>[v].begin(); </a:t>
            </a:r>
            <a:r>
              <a:rPr lang="en-AU" sz="900" dirty="0" err="1" smtClean="0"/>
              <a:t>i</a:t>
            </a:r>
            <a:r>
              <a:rPr lang="en-AU" sz="900" dirty="0" smtClean="0"/>
              <a:t> != </a:t>
            </a:r>
            <a:r>
              <a:rPr lang="en-AU" sz="900" dirty="0" err="1" smtClean="0"/>
              <a:t>adj</a:t>
            </a:r>
            <a:r>
              <a:rPr lang="en-AU" sz="900" dirty="0" smtClean="0"/>
              <a:t>[v].end(); ++</a:t>
            </a:r>
            <a:r>
              <a:rPr lang="en-AU" sz="900" dirty="0" err="1" smtClean="0"/>
              <a:t>i</a:t>
            </a:r>
            <a:r>
              <a:rPr lang="en-AU" sz="900" dirty="0" smtClean="0"/>
              <a:t>)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(!visited[*</a:t>
            </a:r>
            <a:r>
              <a:rPr lang="en-AU" sz="900" dirty="0" err="1" smtClean="0"/>
              <a:t>i</a:t>
            </a:r>
            <a:r>
              <a:rPr lang="en-AU" sz="900" dirty="0" smtClean="0"/>
              <a:t>]) </a:t>
            </a:r>
          </a:p>
          <a:p>
            <a:r>
              <a:rPr lang="en-AU" sz="900" dirty="0" smtClean="0"/>
              <a:t>         DFS(*</a:t>
            </a:r>
            <a:r>
              <a:rPr lang="en-AU" sz="900" dirty="0" err="1" smtClean="0"/>
              <a:t>i</a:t>
            </a:r>
            <a:r>
              <a:rPr lang="en-AU" sz="900" dirty="0" smtClean="0"/>
              <a:t>, visited);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590550"/>
            <a:ext cx="243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isConnected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visited[V];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memset</a:t>
            </a:r>
            <a:r>
              <a:rPr lang="en-AU" sz="900" dirty="0" smtClean="0"/>
              <a:t>(visited,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, </a:t>
            </a:r>
            <a:r>
              <a:rPr lang="en-AU" sz="900" dirty="0" err="1" smtClean="0">
                <a:solidFill>
                  <a:srgbClr val="7030A0"/>
                </a:solidFill>
              </a:rPr>
              <a:t>sizeof</a:t>
            </a:r>
            <a:r>
              <a:rPr lang="en-AU" sz="900" dirty="0" smtClean="0"/>
              <a:t>(visited)); </a:t>
            </a:r>
          </a:p>
          <a:p>
            <a:r>
              <a:rPr lang="en-AU" sz="900" dirty="0" smtClean="0"/>
              <a:t>   DFS(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visited);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=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&lt;V;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(visited[</a:t>
            </a:r>
            <a:r>
              <a:rPr lang="en-AU" sz="900" dirty="0" err="1" smtClean="0"/>
              <a:t>i</a:t>
            </a:r>
            <a:r>
              <a:rPr lang="en-AU" sz="900" dirty="0" smtClean="0"/>
              <a:t>] ==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) </a:t>
            </a:r>
          </a:p>
          <a:p>
            <a:r>
              <a:rPr lang="en-AU" sz="900" dirty="0" smtClean="0"/>
              <a:t>         </a:t>
            </a:r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900" dirty="0" smtClean="0"/>
              <a:t>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reverseDeleteMST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sort(</a:t>
            </a:r>
            <a:r>
              <a:rPr lang="en-AU" sz="900" dirty="0" err="1" smtClean="0"/>
              <a:t>edges.begin</a:t>
            </a:r>
            <a:r>
              <a:rPr lang="en-AU" sz="900" dirty="0" smtClean="0"/>
              <a:t>(), </a:t>
            </a:r>
            <a:r>
              <a:rPr lang="en-AU" sz="900" dirty="0" err="1" smtClean="0"/>
              <a:t>edges.end</a:t>
            </a:r>
            <a:r>
              <a:rPr lang="en-AU" sz="900" dirty="0" smtClean="0"/>
              <a:t>());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mst_wt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</a:t>
            </a:r>
            <a:r>
              <a:rPr lang="en-AU" sz="900" dirty="0" smtClean="0">
                <a:solidFill>
                  <a:srgbClr val="FF0000"/>
                </a:solidFill>
              </a:rPr>
              <a:t>"Edges in MST\n"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=</a:t>
            </a:r>
            <a:r>
              <a:rPr lang="en-AU" sz="900" dirty="0" err="1" smtClean="0"/>
              <a:t>edges.size</a:t>
            </a:r>
            <a:r>
              <a:rPr lang="en-AU" sz="900" dirty="0" smtClean="0"/>
              <a:t>()-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&gt;=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--) {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u = edges[</a:t>
            </a:r>
            <a:r>
              <a:rPr lang="en-AU" sz="900" dirty="0" err="1" smtClean="0"/>
              <a:t>i</a:t>
            </a:r>
            <a:r>
              <a:rPr lang="en-AU" sz="900" dirty="0" smtClean="0"/>
              <a:t>].</a:t>
            </a:r>
            <a:r>
              <a:rPr lang="en-AU" sz="900" dirty="0" err="1" smtClean="0"/>
              <a:t>second.first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 = edges[</a:t>
            </a:r>
            <a:r>
              <a:rPr lang="en-AU" sz="900" dirty="0" err="1" smtClean="0"/>
              <a:t>i</a:t>
            </a:r>
            <a:r>
              <a:rPr lang="en-AU" sz="900" dirty="0" smtClean="0"/>
              <a:t>].</a:t>
            </a:r>
            <a:r>
              <a:rPr lang="en-AU" sz="900" dirty="0" err="1" smtClean="0"/>
              <a:t>second.second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adj</a:t>
            </a:r>
            <a:r>
              <a:rPr lang="en-AU" sz="900" dirty="0" smtClean="0"/>
              <a:t>[u].remove(v); </a:t>
            </a:r>
          </a:p>
          <a:p>
            <a:r>
              <a:rPr lang="en-AU" sz="900" dirty="0" smtClean="0"/>
              <a:t>      </a:t>
            </a:r>
            <a:r>
              <a:rPr lang="en-AU" sz="900" dirty="0" err="1" smtClean="0"/>
              <a:t>adj</a:t>
            </a:r>
            <a:r>
              <a:rPr lang="en-AU" sz="900" dirty="0" smtClean="0"/>
              <a:t>[v].remove(u);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</a:t>
            </a:r>
            <a:r>
              <a:rPr lang="en-AU" sz="900" dirty="0" err="1" smtClean="0"/>
              <a:t>isConnected</a:t>
            </a:r>
            <a:r>
              <a:rPr lang="en-AU" sz="900" dirty="0" smtClean="0"/>
              <a:t>() ==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) {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adj</a:t>
            </a:r>
            <a:r>
              <a:rPr lang="en-AU" sz="900" dirty="0" smtClean="0"/>
              <a:t>[u].</a:t>
            </a:r>
            <a:r>
              <a:rPr lang="en-AU" sz="900" dirty="0" err="1" smtClean="0"/>
              <a:t>push_back</a:t>
            </a:r>
            <a:r>
              <a:rPr lang="en-AU" sz="900" dirty="0" smtClean="0"/>
              <a:t>(v);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adj</a:t>
            </a:r>
            <a:r>
              <a:rPr lang="en-AU" sz="900" dirty="0" smtClean="0"/>
              <a:t>[v].</a:t>
            </a:r>
            <a:r>
              <a:rPr lang="en-AU" sz="900" dirty="0" err="1" smtClean="0"/>
              <a:t>push_back</a:t>
            </a:r>
            <a:r>
              <a:rPr lang="en-AU" sz="900" dirty="0" smtClean="0"/>
              <a:t>(u);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</a:t>
            </a:r>
            <a:r>
              <a:rPr lang="en-AU" sz="900" dirty="0" smtClean="0">
                <a:solidFill>
                  <a:srgbClr val="FF0000"/>
                </a:solidFill>
              </a:rPr>
              <a:t>"("</a:t>
            </a:r>
            <a:r>
              <a:rPr lang="en-AU" sz="900" dirty="0" smtClean="0"/>
              <a:t> &lt;&lt; u &lt;&lt; </a:t>
            </a:r>
            <a:r>
              <a:rPr lang="en-AU" sz="900" dirty="0" smtClean="0">
                <a:solidFill>
                  <a:srgbClr val="FF0000"/>
                </a:solidFill>
              </a:rPr>
              <a:t>", "</a:t>
            </a:r>
            <a:r>
              <a:rPr lang="en-AU" sz="900" dirty="0" smtClean="0"/>
              <a:t> &lt;&lt; v &lt;&lt; </a:t>
            </a:r>
            <a:r>
              <a:rPr lang="en-AU" sz="900" dirty="0" smtClean="0">
                <a:solidFill>
                  <a:srgbClr val="FF0000"/>
                </a:solidFill>
              </a:rPr>
              <a:t>") \n"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mst_wt</a:t>
            </a:r>
            <a:r>
              <a:rPr lang="en-AU" sz="900" dirty="0" smtClean="0"/>
              <a:t> += edges[</a:t>
            </a:r>
            <a:r>
              <a:rPr lang="en-AU" sz="900" dirty="0" err="1" smtClean="0"/>
              <a:t>i</a:t>
            </a:r>
            <a:r>
              <a:rPr lang="en-AU" sz="900" dirty="0" smtClean="0"/>
              <a:t>].first; } }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</a:t>
            </a:r>
            <a:r>
              <a:rPr lang="en-AU" sz="900" dirty="0" smtClean="0">
                <a:solidFill>
                  <a:srgbClr val="FF0000"/>
                </a:solidFill>
              </a:rPr>
              <a:t>"Total weight of MST is " </a:t>
            </a:r>
            <a:r>
              <a:rPr lang="en-AU" sz="900" dirty="0" smtClean="0"/>
              <a:t>&lt;&lt; </a:t>
            </a:r>
            <a:r>
              <a:rPr lang="en-AU" sz="900" dirty="0" err="1" smtClean="0"/>
              <a:t>mst_wt</a:t>
            </a:r>
            <a:r>
              <a:rPr lang="en-AU" sz="900" dirty="0" smtClean="0"/>
              <a:t>; } </a:t>
            </a:r>
          </a:p>
        </p:txBody>
      </p:sp>
      <p:sp>
        <p:nvSpPr>
          <p:cNvPr id="47" name="Oval 46"/>
          <p:cNvSpPr/>
          <p:nvPr/>
        </p:nvSpPr>
        <p:spPr>
          <a:xfrm>
            <a:off x="7467600" y="3181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7086600" y="4552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8305800" y="4476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6477000" y="3867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51" name="Oval 50"/>
          <p:cNvSpPr/>
          <p:nvPr/>
        </p:nvSpPr>
        <p:spPr>
          <a:xfrm>
            <a:off x="8382000" y="3562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7696200" y="3943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53" name="Straight Arrow Connector 52"/>
          <p:cNvCxnSpPr>
            <a:stCxn id="47" idx="2"/>
            <a:endCxn id="50" idx="7"/>
          </p:cNvCxnSpPr>
          <p:nvPr/>
        </p:nvCxnSpPr>
        <p:spPr>
          <a:xfrm rot="10800000" flipV="1">
            <a:off x="6737164" y="33337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1"/>
            <a:endCxn id="50" idx="5"/>
          </p:cNvCxnSpPr>
          <p:nvPr/>
        </p:nvCxnSpPr>
        <p:spPr>
          <a:xfrm rot="16200000" flipV="1">
            <a:off x="6699063" y="41654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7"/>
            <a:endCxn id="52" idx="3"/>
          </p:cNvCxnSpPr>
          <p:nvPr/>
        </p:nvCxnSpPr>
        <p:spPr>
          <a:xfrm rot="5400000" flipH="1" flipV="1">
            <a:off x="7346763" y="42035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1"/>
            <a:endCxn id="52" idx="5"/>
          </p:cNvCxnSpPr>
          <p:nvPr/>
        </p:nvCxnSpPr>
        <p:spPr>
          <a:xfrm rot="16200000" flipV="1">
            <a:off x="7994463" y="4165413"/>
            <a:ext cx="3178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1"/>
            <a:endCxn id="47" idx="6"/>
          </p:cNvCxnSpPr>
          <p:nvPr/>
        </p:nvCxnSpPr>
        <p:spPr>
          <a:xfrm rot="16200000" flipV="1">
            <a:off x="7962901" y="3143250"/>
            <a:ext cx="273237" cy="6542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3409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00" y="4095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80010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424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924800" y="424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848600" y="1885950"/>
            <a:ext cx="10781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Edge = Weight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0 – 4 = 2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2 – 5 = 1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2 – 3 = 1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1 – 5 = 1</a:t>
            </a:r>
          </a:p>
          <a:p>
            <a:r>
              <a:rPr lang="en-AU" sz="1200" u="sng" dirty="0" smtClean="0">
                <a:solidFill>
                  <a:schemeClr val="bg1">
                    <a:lumMod val="50000"/>
                  </a:schemeClr>
                </a:solidFill>
              </a:rPr>
              <a:t>0 – 3 = 1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Total = 6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96200" y="20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73152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85344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6705600" y="895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8610600" y="59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7924800" y="971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29" idx="2"/>
            <a:endCxn id="32" idx="7"/>
          </p:cNvCxnSpPr>
          <p:nvPr/>
        </p:nvCxnSpPr>
        <p:spPr>
          <a:xfrm rot="10800000" flipV="1">
            <a:off x="6965764" y="361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32" idx="5"/>
          </p:cNvCxnSpPr>
          <p:nvPr/>
        </p:nvCxnSpPr>
        <p:spPr>
          <a:xfrm rot="16200000" flipV="1">
            <a:off x="6927663" y="1193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34" idx="3"/>
          </p:cNvCxnSpPr>
          <p:nvPr/>
        </p:nvCxnSpPr>
        <p:spPr>
          <a:xfrm rot="5400000" flipH="1" flipV="1">
            <a:off x="7575363" y="1231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  <a:endCxn id="34" idx="5"/>
          </p:cNvCxnSpPr>
          <p:nvPr/>
        </p:nvCxnSpPr>
        <p:spPr>
          <a:xfrm rot="16200000" flipV="1">
            <a:off x="8223063" y="1193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0"/>
          </p:cNvCxnSpPr>
          <p:nvPr/>
        </p:nvCxnSpPr>
        <p:spPr>
          <a:xfrm rot="5400000">
            <a:off x="8420100" y="1162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1"/>
            <a:endCxn id="29" idx="6"/>
          </p:cNvCxnSpPr>
          <p:nvPr/>
        </p:nvCxnSpPr>
        <p:spPr>
          <a:xfrm rot="16200000" flipV="1">
            <a:off x="8191501" y="171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2"/>
            <a:endCxn id="30" idx="6"/>
          </p:cNvCxnSpPr>
          <p:nvPr/>
        </p:nvCxnSpPr>
        <p:spPr>
          <a:xfrm rot="10800000" flipV="1">
            <a:off x="7620000" y="1657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4" idx="0"/>
          </p:cNvCxnSpPr>
          <p:nvPr/>
        </p:nvCxnSpPr>
        <p:spPr>
          <a:xfrm rot="16200000" flipH="1">
            <a:off x="7734300" y="628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86600" y="438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86600" y="1123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772400" y="66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229600" y="51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534400" y="1123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924800" y="1657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543800" y="1276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8153400" y="1276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648200" y="666751"/>
            <a:ext cx="1340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Graph g(V); </a:t>
            </a:r>
          </a:p>
          <a:p>
            <a:endParaRPr lang="en-AU" sz="900" dirty="0" smtClean="0"/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); </a:t>
            </a:r>
          </a:p>
          <a:p>
            <a:endParaRPr lang="en-AU" sz="900" dirty="0" smtClean="0"/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g.reverseDeleteMST</a:t>
            </a:r>
            <a:r>
              <a:rPr lang="en-AU" sz="900" dirty="0" smtClean="0"/>
              <a:t>();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} 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6248400" y="1885950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Here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A is 0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B is 1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C is 2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D is 3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E is 4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F is 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AU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781300" y="2914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981200" y="3409950"/>
            <a:ext cx="914400" cy="762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2095500" y="2381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1336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286000" y="3409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AU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0" y="401955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start with the edge with the biggest weight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 it is edge B-C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40" idx="1"/>
            <a:endCxn id="56" idx="3"/>
          </p:cNvCxnSpPr>
          <p:nvPr/>
        </p:nvCxnSpPr>
        <p:spPr>
          <a:xfrm rot="10800000">
            <a:off x="2549214" y="3548450"/>
            <a:ext cx="1184586" cy="7942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781300" y="2914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981200" y="3409950"/>
            <a:ext cx="914400" cy="762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2095500" y="2381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1336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286000" y="3409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AU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38200" y="392787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Does deleting this edge disconnect this graph ?</a:t>
            </a:r>
          </a:p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another way to say this,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Does B and C have any other edge ?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many degree does B and C have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40" idx="0"/>
            <a:endCxn id="56" idx="3"/>
          </p:cNvCxnSpPr>
          <p:nvPr/>
        </p:nvCxnSpPr>
        <p:spPr>
          <a:xfrm flipH="1" flipV="1">
            <a:off x="2549214" y="3548450"/>
            <a:ext cx="1413186" cy="3794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781300" y="2914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2095500" y="2381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1336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209800" y="4324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delete it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rot="16200000" flipV="1">
            <a:off x="2334457" y="3763207"/>
            <a:ext cx="775900" cy="34638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5800" y="2190750"/>
            <a:ext cx="254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is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781300" y="2914650"/>
            <a:ext cx="609600" cy="762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2095500" y="2381250"/>
            <a:ext cx="457200" cy="228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1336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2400" y="280035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look at the edge with the biggest weight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But wait there are two of them</a:t>
            </a:r>
          </a:p>
        </p:txBody>
      </p:sp>
      <p:cxnSp>
        <p:nvCxnSpPr>
          <p:cNvPr id="41" name="Straight Arrow Connector 40"/>
          <p:cNvCxnSpPr>
            <a:stCxn id="40" idx="1"/>
            <a:endCxn id="55" idx="3"/>
          </p:cNvCxnSpPr>
          <p:nvPr/>
        </p:nvCxnSpPr>
        <p:spPr>
          <a:xfrm rot="10800000">
            <a:off x="3158814" y="3015050"/>
            <a:ext cx="803586" cy="1084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1"/>
            <a:endCxn id="53" idx="3"/>
          </p:cNvCxnSpPr>
          <p:nvPr/>
        </p:nvCxnSpPr>
        <p:spPr>
          <a:xfrm rot="10800000">
            <a:off x="2396814" y="2557850"/>
            <a:ext cx="1565586" cy="5656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781300" y="2914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2095500" y="2381250"/>
            <a:ext cx="457200" cy="228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1336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2400" y="280035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pick one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Does deleting it disconnect this graph ?</a:t>
            </a:r>
          </a:p>
        </p:txBody>
      </p:sp>
      <p:cxnSp>
        <p:nvCxnSpPr>
          <p:cNvPr id="46" name="Straight Arrow Connector 45"/>
          <p:cNvCxnSpPr>
            <a:stCxn id="40" idx="1"/>
            <a:endCxn id="53" idx="3"/>
          </p:cNvCxnSpPr>
          <p:nvPr/>
        </p:nvCxnSpPr>
        <p:spPr>
          <a:xfrm rot="10800000">
            <a:off x="2396814" y="2557850"/>
            <a:ext cx="1565586" cy="5656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781300" y="2914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2095500" y="2381250"/>
            <a:ext cx="457200" cy="228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133600" y="2419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2400" y="280035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then we delete it</a:t>
            </a:r>
          </a:p>
        </p:txBody>
      </p:sp>
      <p:cxnSp>
        <p:nvCxnSpPr>
          <p:cNvPr id="46" name="Straight Arrow Connector 45"/>
          <p:cNvCxnSpPr>
            <a:stCxn id="40" idx="1"/>
            <a:endCxn id="53" idx="3"/>
          </p:cNvCxnSpPr>
          <p:nvPr/>
        </p:nvCxnSpPr>
        <p:spPr>
          <a:xfrm rot="10800000">
            <a:off x="2396814" y="2557850"/>
            <a:ext cx="1565586" cy="5656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781300" y="2914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2400" y="28003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is the next edge we pick 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2190750"/>
            <a:ext cx="254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is 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 Delete Algorithm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2057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76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895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066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971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286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326964" y="2114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288863" y="2946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936563" y="2984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584263" y="2946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781300" y="2914650"/>
            <a:ext cx="609600" cy="762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552701" y="1924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8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8956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AU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4600" y="3028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62400" y="280035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Edge B-E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Does deleting it disconnect the graph ?</a:t>
            </a:r>
          </a:p>
        </p:txBody>
      </p:sp>
      <p:cxnSp>
        <p:nvCxnSpPr>
          <p:cNvPr id="22" name="Straight Arrow Connector 21"/>
          <p:cNvCxnSpPr>
            <a:stCxn id="40" idx="1"/>
            <a:endCxn id="55" idx="3"/>
          </p:cNvCxnSpPr>
          <p:nvPr/>
        </p:nvCxnSpPr>
        <p:spPr>
          <a:xfrm rot="10800000">
            <a:off x="3158814" y="3015050"/>
            <a:ext cx="803586" cy="1084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903</Words>
  <Application>Microsoft Office PowerPoint</Application>
  <PresentationFormat>On-screen Show (16:9)</PresentationFormat>
  <Paragraphs>318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Reverse Delete Algorithm</vt:lpstr>
      <vt:lpstr>Reverse Delete Algorithm</vt:lpstr>
      <vt:lpstr>Reverse Delete Algorithm</vt:lpstr>
      <vt:lpstr>Reverse Delete Algorithm</vt:lpstr>
      <vt:lpstr>Reverse Delete Algorithm</vt:lpstr>
      <vt:lpstr>Reverse Delete Algorithm</vt:lpstr>
      <vt:lpstr>Reverse Delete Algorithm</vt:lpstr>
      <vt:lpstr>Reverse Delete Algorithm</vt:lpstr>
      <vt:lpstr>Reverse Delete Algorithm</vt:lpstr>
      <vt:lpstr>Reverse Delete Algorithm</vt:lpstr>
      <vt:lpstr>Reverse Delete Algorithm</vt:lpstr>
      <vt:lpstr>Reverse Delete Algorithm</vt:lpstr>
      <vt:lpstr>Reverse Delete Algorithm</vt:lpstr>
      <vt:lpstr>Reverse Delete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 (DFS)</dc:title>
  <dc:creator>Thomas</dc:creator>
  <cp:lastModifiedBy>Thomas Dolmark</cp:lastModifiedBy>
  <cp:revision>44</cp:revision>
  <dcterms:created xsi:type="dcterms:W3CDTF">2020-04-18T05:32:16Z</dcterms:created>
  <dcterms:modified xsi:type="dcterms:W3CDTF">2020-04-30T05:27:26Z</dcterms:modified>
</cp:coreProperties>
</file>