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7" r:id="rId2"/>
    <p:sldId id="290" r:id="rId3"/>
    <p:sldId id="265" r:id="rId4"/>
    <p:sldId id="266" r:id="rId5"/>
    <p:sldId id="268" r:id="rId6"/>
    <p:sldId id="269" r:id="rId7"/>
    <p:sldId id="270" r:id="rId8"/>
    <p:sldId id="271" r:id="rId9"/>
    <p:sldId id="280" r:id="rId10"/>
    <p:sldId id="272" r:id="rId11"/>
    <p:sldId id="278" r:id="rId12"/>
    <p:sldId id="258" r:id="rId13"/>
    <p:sldId id="273" r:id="rId14"/>
    <p:sldId id="274" r:id="rId15"/>
    <p:sldId id="275" r:id="rId16"/>
    <p:sldId id="259" r:id="rId17"/>
    <p:sldId id="276" r:id="rId18"/>
    <p:sldId id="277" r:id="rId19"/>
    <p:sldId id="279" r:id="rId20"/>
    <p:sldId id="260" r:id="rId21"/>
    <p:sldId id="285" r:id="rId22"/>
    <p:sldId id="281" r:id="rId23"/>
    <p:sldId id="283" r:id="rId24"/>
    <p:sldId id="261" r:id="rId25"/>
    <p:sldId id="286" r:id="rId26"/>
    <p:sldId id="287" r:id="rId27"/>
    <p:sldId id="288" r:id="rId28"/>
    <p:sldId id="289" r:id="rId29"/>
    <p:sldId id="262" r:id="rId30"/>
    <p:sldId id="263" r:id="rId31"/>
    <p:sldId id="264" r:id="rId32"/>
    <p:sldId id="284" r:id="rId33"/>
    <p:sldId id="282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12" autoAdjust="0"/>
  </p:normalViewPr>
  <p:slideViewPr>
    <p:cSldViewPr>
      <p:cViewPr varScale="1">
        <p:scale>
          <a:sx n="163" d="100"/>
          <a:sy n="163" d="100"/>
        </p:scale>
        <p:origin x="120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6AED9-4B66-4E61-86E8-E1034734146B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1B372-7506-47F9-B596-C22EF0F15A3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Solution: scroll down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Fig 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1B372-7506-47F9-B596-C22EF0F15A3B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Solution: scroll down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Fig 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1B372-7506-47F9-B596-C22EF0F15A3B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1B372-7506-47F9-B596-C22EF0F15A3B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Solution: scroll down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Directed weighted disconnected graph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1B372-7506-47F9-B596-C22EF0F15A3B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Scroll down for the answer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No it’s not because the</a:t>
            </a:r>
            <a:r>
              <a:rPr lang="en-AU" baseline="0" dirty="0" smtClean="0"/>
              <a:t> number of it’s edges is not V-1</a:t>
            </a:r>
          </a:p>
          <a:p>
            <a:r>
              <a:rPr lang="en-AU" baseline="0" dirty="0" smtClean="0"/>
              <a:t>This is also known as a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1B372-7506-47F9-B596-C22EF0F15A3B}" type="slidenum">
              <a:rPr lang="en-AU" smtClean="0"/>
              <a:pPr/>
              <a:t>25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B37F-8D57-42F7-BCD9-6CFC246EE325}" type="datetimeFigureOut">
              <a:rPr lang="en-US" smtClean="0"/>
              <a:pPr/>
              <a:t>4/30/2020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Graph.html" TargetMode="External"/><Relationship Id="rId2" Type="http://schemas.openxmlformats.org/officeDocument/2006/relationships/hyperlink" Target="https://www.geeksforgeeks.org/graph-data-structure-and-algorith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raph_theor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495800" y="1885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41148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53340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3505200" y="2571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54102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47244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16" name="Straight Arrow Connector 15"/>
          <p:cNvCxnSpPr>
            <a:stCxn id="5" idx="2"/>
            <a:endCxn id="9" idx="7"/>
          </p:cNvCxnSpPr>
          <p:nvPr/>
        </p:nvCxnSpPr>
        <p:spPr>
          <a:xfrm rot="10800000" flipV="1">
            <a:off x="3765364" y="20383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9" idx="5"/>
          </p:cNvCxnSpPr>
          <p:nvPr/>
        </p:nvCxnSpPr>
        <p:spPr>
          <a:xfrm rot="16200000" flipV="1">
            <a:off x="3727263" y="28700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7"/>
            <a:endCxn id="11" idx="3"/>
          </p:cNvCxnSpPr>
          <p:nvPr/>
        </p:nvCxnSpPr>
        <p:spPr>
          <a:xfrm rot="5400000" flipH="1" flipV="1">
            <a:off x="4374963" y="29081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1" idx="5"/>
          </p:cNvCxnSpPr>
          <p:nvPr/>
        </p:nvCxnSpPr>
        <p:spPr>
          <a:xfrm rot="16200000" flipV="1">
            <a:off x="5022663" y="28700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0"/>
          </p:cNvCxnSpPr>
          <p:nvPr/>
        </p:nvCxnSpPr>
        <p:spPr>
          <a:xfrm rot="5400000">
            <a:off x="5219700" y="28384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5" idx="6"/>
          </p:cNvCxnSpPr>
          <p:nvPr/>
        </p:nvCxnSpPr>
        <p:spPr>
          <a:xfrm rot="16200000" flipV="1">
            <a:off x="4991101" y="18478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7" idx="6"/>
          </p:cNvCxnSpPr>
          <p:nvPr/>
        </p:nvCxnSpPr>
        <p:spPr>
          <a:xfrm rot="10800000" flipV="1">
            <a:off x="4419600" y="33337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4"/>
            <a:endCxn id="11" idx="0"/>
          </p:cNvCxnSpPr>
          <p:nvPr/>
        </p:nvCxnSpPr>
        <p:spPr>
          <a:xfrm rot="16200000" flipH="1">
            <a:off x="4533900" y="23050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76400" y="833538"/>
            <a:ext cx="1741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Nodes are called</a:t>
            </a:r>
          </a:p>
          <a:p>
            <a:pPr algn="r"/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 vertex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5" idx="0"/>
            <a:endCxn id="41" idx="3"/>
          </p:cNvCxnSpPr>
          <p:nvPr/>
        </p:nvCxnSpPr>
        <p:spPr>
          <a:xfrm flipH="1" flipV="1">
            <a:off x="3417453" y="1156704"/>
            <a:ext cx="1230747" cy="72924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43400" y="57150"/>
            <a:ext cx="30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gray arrows are comments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7000" y="1766333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Connection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between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vertices is called an 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edge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endCxn id="47" idx="3"/>
          </p:cNvCxnSpPr>
          <p:nvPr/>
        </p:nvCxnSpPr>
        <p:spPr>
          <a:xfrm flipH="1" flipV="1">
            <a:off x="2746800" y="2227998"/>
            <a:ext cx="1139399" cy="26755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810000" y="424815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When two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vertices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are connected, they are </a:t>
            </a:r>
          </a:p>
          <a:p>
            <a:pPr algn="ctr"/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adjacent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8" idx="4"/>
            <a:endCxn id="53" idx="0"/>
          </p:cNvCxnSpPr>
          <p:nvPr/>
        </p:nvCxnSpPr>
        <p:spPr>
          <a:xfrm rot="16200000" flipH="1">
            <a:off x="5372100" y="3600450"/>
            <a:ext cx="7620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4"/>
            <a:endCxn id="53" idx="0"/>
          </p:cNvCxnSpPr>
          <p:nvPr/>
        </p:nvCxnSpPr>
        <p:spPr>
          <a:xfrm rot="16200000" flipH="1">
            <a:off x="4800600" y="3028950"/>
            <a:ext cx="685800" cy="1752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67400" y="180975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connection is</a:t>
            </a:r>
          </a:p>
          <a:p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</a:p>
          <a:p>
            <a:endParaRPr lang="en-AU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E’s degree is ?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105400" y="2114550"/>
            <a:ext cx="838200" cy="76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5372100" y="2381250"/>
            <a:ext cx="762000" cy="381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76200" y="57150"/>
            <a:ext cx="1905000" cy="536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Graphs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57150"/>
            <a:ext cx="30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There is a lot to cover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88702" y="3501432"/>
            <a:ext cx="350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umbers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on an edge are called</a:t>
            </a:r>
          </a:p>
          <a:p>
            <a:pPr algn="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weight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86200" y="2114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0" y="234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0292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3340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7244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3434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9530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cxnSp>
        <p:nvCxnSpPr>
          <p:cNvPr id="64" name="Straight Arrow Connector 63"/>
          <p:cNvCxnSpPr>
            <a:endCxn id="52" idx="3"/>
          </p:cNvCxnSpPr>
          <p:nvPr/>
        </p:nvCxnSpPr>
        <p:spPr>
          <a:xfrm flipH="1">
            <a:off x="3316499" y="2952750"/>
            <a:ext cx="697414" cy="87184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7150"/>
            <a:ext cx="1600200" cy="536971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Graphs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05000" y="13335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Graphs can get very complicated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There is plenty of material online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Expand your knowledge by expanding the sources you use</a:t>
            </a:r>
          </a:p>
        </p:txBody>
      </p:sp>
      <p:sp>
        <p:nvSpPr>
          <p:cNvPr id="64" name="Oval 63"/>
          <p:cNvSpPr/>
          <p:nvPr/>
        </p:nvSpPr>
        <p:spPr>
          <a:xfrm>
            <a:off x="1873437" y="2082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65" name="Oval 64"/>
          <p:cNvSpPr/>
          <p:nvPr/>
        </p:nvSpPr>
        <p:spPr>
          <a:xfrm>
            <a:off x="1492437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67" name="Oval 66"/>
          <p:cNvSpPr/>
          <p:nvPr/>
        </p:nvSpPr>
        <p:spPr>
          <a:xfrm>
            <a:off x="2711637" y="33783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68" name="Oval 67"/>
          <p:cNvSpPr/>
          <p:nvPr/>
        </p:nvSpPr>
        <p:spPr>
          <a:xfrm>
            <a:off x="882837" y="27687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70" name="Oval 69"/>
          <p:cNvSpPr/>
          <p:nvPr/>
        </p:nvSpPr>
        <p:spPr>
          <a:xfrm>
            <a:off x="2787837" y="2463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71" name="Oval 70"/>
          <p:cNvSpPr/>
          <p:nvPr/>
        </p:nvSpPr>
        <p:spPr>
          <a:xfrm>
            <a:off x="2102037" y="2844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95" name="Straight Arrow Connector 94"/>
          <p:cNvCxnSpPr>
            <a:stCxn id="64" idx="2"/>
            <a:endCxn id="68" idx="7"/>
          </p:cNvCxnSpPr>
          <p:nvPr/>
        </p:nvCxnSpPr>
        <p:spPr>
          <a:xfrm rot="10800000" flipV="1">
            <a:off x="1143001" y="2235386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5" idx="1"/>
            <a:endCxn id="68" idx="5"/>
          </p:cNvCxnSpPr>
          <p:nvPr/>
        </p:nvCxnSpPr>
        <p:spPr>
          <a:xfrm rot="16200000" flipV="1">
            <a:off x="1104900" y="3067050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5" idx="7"/>
            <a:endCxn id="71" idx="3"/>
          </p:cNvCxnSpPr>
          <p:nvPr/>
        </p:nvCxnSpPr>
        <p:spPr>
          <a:xfrm rot="5400000" flipH="1" flipV="1">
            <a:off x="1752600" y="3105150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7" idx="1"/>
            <a:endCxn id="71" idx="5"/>
          </p:cNvCxnSpPr>
          <p:nvPr/>
        </p:nvCxnSpPr>
        <p:spPr>
          <a:xfrm rot="16200000" flipV="1">
            <a:off x="2400300" y="3067050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7" idx="0"/>
          </p:cNvCxnSpPr>
          <p:nvPr/>
        </p:nvCxnSpPr>
        <p:spPr>
          <a:xfrm rot="5400000">
            <a:off x="2597337" y="3035487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0" idx="1"/>
            <a:endCxn id="64" idx="6"/>
          </p:cNvCxnSpPr>
          <p:nvPr/>
        </p:nvCxnSpPr>
        <p:spPr>
          <a:xfrm rot="16200000" flipV="1">
            <a:off x="2368738" y="2044887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7" idx="2"/>
            <a:endCxn id="65" idx="6"/>
          </p:cNvCxnSpPr>
          <p:nvPr/>
        </p:nvCxnSpPr>
        <p:spPr>
          <a:xfrm rot="10800000" flipV="1">
            <a:off x="1797237" y="3530787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4" idx="4"/>
            <a:endCxn id="71" idx="0"/>
          </p:cNvCxnSpPr>
          <p:nvPr/>
        </p:nvCxnSpPr>
        <p:spPr>
          <a:xfrm rot="16200000" flipH="1">
            <a:off x="1911537" y="2502087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260786" y="22947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60786" y="29805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46586" y="25233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03786" y="2370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708586" y="29805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98986" y="3513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717986" y="3132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327586" y="3132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111" name="Oval 110"/>
          <p:cNvSpPr/>
          <p:nvPr/>
        </p:nvSpPr>
        <p:spPr>
          <a:xfrm>
            <a:off x="8382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cxnSp>
        <p:nvCxnSpPr>
          <p:cNvPr id="112" name="Straight Arrow Connector 65"/>
          <p:cNvCxnSpPr>
            <a:stCxn id="111" idx="0"/>
            <a:endCxn id="111" idx="2"/>
          </p:cNvCxnSpPr>
          <p:nvPr/>
        </p:nvCxnSpPr>
        <p:spPr>
          <a:xfrm rot="16200000" flipH="1" flipV="1">
            <a:off x="838200" y="196215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09600" y="1504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810000" y="20383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What sort of graph is this 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Take a moment to reflect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AU" dirty="0" smtClean="0"/>
              <a:t>What you have just learned ?</a:t>
            </a:r>
          </a:p>
          <a:p>
            <a:pPr>
              <a:buNone/>
            </a:pPr>
            <a:r>
              <a:rPr lang="en-AU" dirty="0" smtClean="0"/>
              <a:t>There is a lot about Graphs</a:t>
            </a:r>
          </a:p>
          <a:p>
            <a:r>
              <a:rPr lang="en-AU" dirty="0" smtClean="0">
                <a:hlinkClick r:id="rId2"/>
              </a:rPr>
              <a:t>https://www.geeksforgeeks.org/graph-data-structure-and-algorithms/</a:t>
            </a:r>
            <a:endParaRPr lang="en-AU" dirty="0" smtClean="0"/>
          </a:p>
          <a:p>
            <a:r>
              <a:rPr lang="en-AU" dirty="0" smtClean="0">
                <a:hlinkClick r:id="rId3"/>
              </a:rPr>
              <a:t>https://mathworld.wolfram.com/Graph.html</a:t>
            </a:r>
            <a:endParaRPr lang="en-AU" dirty="0" smtClean="0"/>
          </a:p>
          <a:p>
            <a:r>
              <a:rPr lang="en-AU" dirty="0" smtClean="0">
                <a:hlinkClick r:id="rId4"/>
              </a:rPr>
              <a:t>https://en.wikipedia.org/wiki/Graph_theory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Graph </a:t>
            </a:r>
            <a:r>
              <a:rPr lang="en-AU" b="1" dirty="0"/>
              <a:t>Sequential</a:t>
            </a:r>
            <a:r>
              <a:rPr lang="en-AU" dirty="0"/>
              <a:t> </a:t>
            </a:r>
            <a:r>
              <a:rPr lang="en-AU" dirty="0" smtClean="0"/>
              <a:t>representation:</a:t>
            </a:r>
            <a:br>
              <a:rPr lang="en-AU" dirty="0" smtClean="0"/>
            </a:br>
            <a:r>
              <a:rPr lang="en-AU" dirty="0" smtClean="0"/>
              <a:t> Adjacency </a:t>
            </a:r>
            <a:r>
              <a:rPr lang="en-AU" b="1" dirty="0" smtClean="0"/>
              <a:t>Matrix</a:t>
            </a:r>
            <a:endParaRPr lang="en-AU" b="1" dirty="0"/>
          </a:p>
        </p:txBody>
      </p:sp>
      <p:sp>
        <p:nvSpPr>
          <p:cNvPr id="4" name="Oval 3"/>
          <p:cNvSpPr/>
          <p:nvPr/>
        </p:nvSpPr>
        <p:spPr>
          <a:xfrm>
            <a:off x="1600200" y="1885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12192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24384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09600" y="2571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25146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18288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10" name="Straight Arrow Connector 9"/>
          <p:cNvCxnSpPr>
            <a:stCxn id="4" idx="2"/>
            <a:endCxn id="7" idx="7"/>
          </p:cNvCxnSpPr>
          <p:nvPr/>
        </p:nvCxnSpPr>
        <p:spPr>
          <a:xfrm rot="10800000" flipV="1">
            <a:off x="869764" y="20383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7" idx="5"/>
          </p:cNvCxnSpPr>
          <p:nvPr/>
        </p:nvCxnSpPr>
        <p:spPr>
          <a:xfrm rot="16200000" flipV="1">
            <a:off x="831663" y="28700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7"/>
            <a:endCxn id="9" idx="3"/>
          </p:cNvCxnSpPr>
          <p:nvPr/>
        </p:nvCxnSpPr>
        <p:spPr>
          <a:xfrm rot="5400000" flipH="1" flipV="1">
            <a:off x="1479363" y="29081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9" idx="5"/>
          </p:cNvCxnSpPr>
          <p:nvPr/>
        </p:nvCxnSpPr>
        <p:spPr>
          <a:xfrm rot="16200000" flipV="1">
            <a:off x="2127063" y="28700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rot="5400000">
            <a:off x="2324100" y="28384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4" idx="6"/>
          </p:cNvCxnSpPr>
          <p:nvPr/>
        </p:nvCxnSpPr>
        <p:spPr>
          <a:xfrm rot="16200000" flipV="1">
            <a:off x="2095501" y="18478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5" idx="6"/>
          </p:cNvCxnSpPr>
          <p:nvPr/>
        </p:nvCxnSpPr>
        <p:spPr>
          <a:xfrm rot="10800000" flipV="1">
            <a:off x="1524000" y="33337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9" idx="0"/>
          </p:cNvCxnSpPr>
          <p:nvPr/>
        </p:nvCxnSpPr>
        <p:spPr>
          <a:xfrm rot="16200000" flipH="1">
            <a:off x="1638300" y="23050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505197" y="1428750"/>
          <a:ext cx="28194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6858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cxnSp>
        <p:nvCxnSpPr>
          <p:cNvPr id="20" name="Straight Arrow Connector 65"/>
          <p:cNvCxnSpPr>
            <a:stCxn id="19" idx="0"/>
            <a:endCxn id="19" idx="2"/>
          </p:cNvCxnSpPr>
          <p:nvPr/>
        </p:nvCxnSpPr>
        <p:spPr>
          <a:xfrm rot="16200000" flipH="1" flipV="1">
            <a:off x="685800" y="173355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4600" y="302895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How do you think an adjacency matrix would look like in a simple complete graph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3200" y="81915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chemeClr val="bg1">
                    <a:lumMod val="50000"/>
                  </a:schemeClr>
                </a:solidFill>
              </a:rPr>
              <a:t>Undirected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77000" y="18097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0 means there is no edge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248400" y="1962150"/>
            <a:ext cx="259080" cy="242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Graph </a:t>
            </a:r>
            <a:r>
              <a:rPr lang="en-AU" b="1" dirty="0"/>
              <a:t>Sequential</a:t>
            </a:r>
            <a:r>
              <a:rPr lang="en-AU" dirty="0"/>
              <a:t> </a:t>
            </a:r>
            <a:r>
              <a:rPr lang="en-AU" dirty="0" smtClean="0"/>
              <a:t>representation:</a:t>
            </a:r>
            <a:br>
              <a:rPr lang="en-AU" dirty="0" smtClean="0"/>
            </a:br>
            <a:r>
              <a:rPr lang="en-AU" dirty="0" smtClean="0"/>
              <a:t> Adjacency </a:t>
            </a:r>
            <a:r>
              <a:rPr lang="en-AU" b="1" dirty="0" smtClean="0"/>
              <a:t>Matrix</a:t>
            </a:r>
            <a:endParaRPr lang="en-AU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657600" y="1504950"/>
          <a:ext cx="28194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53200" y="81915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chemeClr val="bg1">
                    <a:lumMod val="50000"/>
                  </a:schemeClr>
                </a:solidFill>
              </a:rPr>
              <a:t>Directed</a:t>
            </a:r>
          </a:p>
        </p:txBody>
      </p:sp>
      <p:sp>
        <p:nvSpPr>
          <p:cNvPr id="23" name="Oval 22"/>
          <p:cNvSpPr/>
          <p:nvPr/>
        </p:nvSpPr>
        <p:spPr>
          <a:xfrm>
            <a:off x="1873437" y="2082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492437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2711637" y="33783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882837" y="27687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787837" y="2463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2102037" y="2844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3" idx="2"/>
            <a:endCxn id="26" idx="7"/>
          </p:cNvCxnSpPr>
          <p:nvPr/>
        </p:nvCxnSpPr>
        <p:spPr>
          <a:xfrm rot="10800000" flipV="1">
            <a:off x="1143001" y="2235386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26" idx="5"/>
          </p:cNvCxnSpPr>
          <p:nvPr/>
        </p:nvCxnSpPr>
        <p:spPr>
          <a:xfrm rot="16200000" flipV="1">
            <a:off x="1104900" y="3067050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7"/>
            <a:endCxn id="28" idx="3"/>
          </p:cNvCxnSpPr>
          <p:nvPr/>
        </p:nvCxnSpPr>
        <p:spPr>
          <a:xfrm rot="5400000" flipH="1" flipV="1">
            <a:off x="1752600" y="3105150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28" idx="5"/>
          </p:cNvCxnSpPr>
          <p:nvPr/>
        </p:nvCxnSpPr>
        <p:spPr>
          <a:xfrm rot="16200000" flipV="1">
            <a:off x="2400300" y="3067050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0"/>
          </p:cNvCxnSpPr>
          <p:nvPr/>
        </p:nvCxnSpPr>
        <p:spPr>
          <a:xfrm rot="5400000">
            <a:off x="2597337" y="3035487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23" idx="6"/>
          </p:cNvCxnSpPr>
          <p:nvPr/>
        </p:nvCxnSpPr>
        <p:spPr>
          <a:xfrm rot="16200000" flipV="1">
            <a:off x="2368738" y="2044887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4" idx="6"/>
          </p:cNvCxnSpPr>
          <p:nvPr/>
        </p:nvCxnSpPr>
        <p:spPr>
          <a:xfrm rot="10800000" flipV="1">
            <a:off x="1797237" y="3530787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28" idx="0"/>
          </p:cNvCxnSpPr>
          <p:nvPr/>
        </p:nvCxnSpPr>
        <p:spPr>
          <a:xfrm rot="16200000" flipH="1">
            <a:off x="1911537" y="2502087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382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cxnSp>
        <p:nvCxnSpPr>
          <p:cNvPr id="46" name="Straight Arrow Connector 65"/>
          <p:cNvCxnSpPr>
            <a:stCxn id="45" idx="0"/>
            <a:endCxn id="45" idx="2"/>
          </p:cNvCxnSpPr>
          <p:nvPr/>
        </p:nvCxnSpPr>
        <p:spPr>
          <a:xfrm rot="16200000" flipH="1" flipV="1">
            <a:off x="838200" y="196215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29000" y="47053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From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3581400" y="4629150"/>
            <a:ext cx="304800" cy="15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05600" y="1504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477000" y="1657350"/>
            <a:ext cx="228600" cy="15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Graph </a:t>
            </a:r>
            <a:r>
              <a:rPr lang="en-AU" b="1" dirty="0"/>
              <a:t>Sequential</a:t>
            </a:r>
            <a:r>
              <a:rPr lang="en-AU" dirty="0"/>
              <a:t> </a:t>
            </a:r>
            <a:r>
              <a:rPr lang="en-AU" dirty="0" smtClean="0"/>
              <a:t>representation:</a:t>
            </a:r>
            <a:br>
              <a:rPr lang="en-AU" dirty="0" smtClean="0"/>
            </a:br>
            <a:r>
              <a:rPr lang="en-AU" dirty="0" smtClean="0"/>
              <a:t> Adjacency </a:t>
            </a:r>
            <a:r>
              <a:rPr lang="en-AU" b="1" dirty="0" smtClean="0"/>
              <a:t>Matrix</a:t>
            </a:r>
            <a:endParaRPr lang="en-AU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657600" y="1504950"/>
          <a:ext cx="28194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AU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77000" y="7429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chemeClr val="bg1">
                    <a:lumMod val="50000"/>
                  </a:schemeClr>
                </a:solidFill>
              </a:rPr>
              <a:t>Directed Weighted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67600" y="39433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324600" y="4171950"/>
            <a:ext cx="1143000" cy="76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873437" y="2082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69" name="Oval 68"/>
          <p:cNvSpPr/>
          <p:nvPr/>
        </p:nvSpPr>
        <p:spPr>
          <a:xfrm>
            <a:off x="1492437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70" name="Oval 69"/>
          <p:cNvSpPr/>
          <p:nvPr/>
        </p:nvSpPr>
        <p:spPr>
          <a:xfrm>
            <a:off x="2711637" y="33783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71" name="Oval 70"/>
          <p:cNvSpPr/>
          <p:nvPr/>
        </p:nvSpPr>
        <p:spPr>
          <a:xfrm>
            <a:off x="882837" y="27687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72" name="Oval 71"/>
          <p:cNvSpPr/>
          <p:nvPr/>
        </p:nvSpPr>
        <p:spPr>
          <a:xfrm>
            <a:off x="2787837" y="2463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73" name="Oval 72"/>
          <p:cNvSpPr/>
          <p:nvPr/>
        </p:nvSpPr>
        <p:spPr>
          <a:xfrm>
            <a:off x="2102037" y="2844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74" name="Straight Arrow Connector 73"/>
          <p:cNvCxnSpPr>
            <a:stCxn id="68" idx="2"/>
            <a:endCxn id="71" idx="7"/>
          </p:cNvCxnSpPr>
          <p:nvPr/>
        </p:nvCxnSpPr>
        <p:spPr>
          <a:xfrm rot="10800000" flipV="1">
            <a:off x="1143001" y="2235386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1"/>
            <a:endCxn id="71" idx="5"/>
          </p:cNvCxnSpPr>
          <p:nvPr/>
        </p:nvCxnSpPr>
        <p:spPr>
          <a:xfrm rot="16200000" flipV="1">
            <a:off x="1104900" y="3067050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9" idx="7"/>
            <a:endCxn id="73" idx="3"/>
          </p:cNvCxnSpPr>
          <p:nvPr/>
        </p:nvCxnSpPr>
        <p:spPr>
          <a:xfrm rot="5400000" flipH="1" flipV="1">
            <a:off x="1752600" y="3105150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0" idx="1"/>
            <a:endCxn id="73" idx="5"/>
          </p:cNvCxnSpPr>
          <p:nvPr/>
        </p:nvCxnSpPr>
        <p:spPr>
          <a:xfrm rot="16200000" flipV="1">
            <a:off x="2400300" y="3067050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0" idx="0"/>
          </p:cNvCxnSpPr>
          <p:nvPr/>
        </p:nvCxnSpPr>
        <p:spPr>
          <a:xfrm rot="5400000">
            <a:off x="2597337" y="3035487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2" idx="1"/>
            <a:endCxn id="68" idx="6"/>
          </p:cNvCxnSpPr>
          <p:nvPr/>
        </p:nvCxnSpPr>
        <p:spPr>
          <a:xfrm rot="16200000" flipV="1">
            <a:off x="2368738" y="2044887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0" idx="2"/>
            <a:endCxn id="69" idx="6"/>
          </p:cNvCxnSpPr>
          <p:nvPr/>
        </p:nvCxnSpPr>
        <p:spPr>
          <a:xfrm rot="10800000" flipV="1">
            <a:off x="1797237" y="3530787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4"/>
            <a:endCxn id="73" idx="0"/>
          </p:cNvCxnSpPr>
          <p:nvPr/>
        </p:nvCxnSpPr>
        <p:spPr>
          <a:xfrm rot="16200000" flipH="1">
            <a:off x="1911537" y="2502087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60786" y="22947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260786" y="29805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946586" y="25233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2403786" y="2370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8586" y="29805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2098986" y="3513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717986" y="3132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2327586" y="3132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90" name="Oval 89"/>
          <p:cNvSpPr/>
          <p:nvPr/>
        </p:nvSpPr>
        <p:spPr>
          <a:xfrm>
            <a:off x="8382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cxnSp>
        <p:nvCxnSpPr>
          <p:cNvPr id="91" name="Straight Arrow Connector 65"/>
          <p:cNvCxnSpPr>
            <a:stCxn id="90" idx="0"/>
            <a:endCxn id="90" idx="2"/>
          </p:cNvCxnSpPr>
          <p:nvPr/>
        </p:nvCxnSpPr>
        <p:spPr>
          <a:xfrm rot="16200000" flipH="1" flipV="1">
            <a:off x="838200" y="196215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09600" y="1504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7150"/>
            <a:ext cx="3581400" cy="5334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Let’s compare</a:t>
            </a:r>
            <a:endParaRPr lang="en-AU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010400" y="2876550"/>
          <a:ext cx="1676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E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F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G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4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29400" y="71138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Directed Weighted</a:t>
            </a:r>
          </a:p>
        </p:txBody>
      </p:sp>
      <p:sp>
        <p:nvSpPr>
          <p:cNvPr id="68" name="Oval 67"/>
          <p:cNvSpPr/>
          <p:nvPr/>
        </p:nvSpPr>
        <p:spPr>
          <a:xfrm>
            <a:off x="7696200" y="10923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69" name="Oval 68"/>
          <p:cNvSpPr/>
          <p:nvPr/>
        </p:nvSpPr>
        <p:spPr>
          <a:xfrm>
            <a:off x="7315200" y="2463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70" name="Oval 69"/>
          <p:cNvSpPr/>
          <p:nvPr/>
        </p:nvSpPr>
        <p:spPr>
          <a:xfrm>
            <a:off x="8534400" y="23877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71" name="Oval 70"/>
          <p:cNvSpPr/>
          <p:nvPr/>
        </p:nvSpPr>
        <p:spPr>
          <a:xfrm>
            <a:off x="6705600" y="17781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72" name="Oval 71"/>
          <p:cNvSpPr/>
          <p:nvPr/>
        </p:nvSpPr>
        <p:spPr>
          <a:xfrm>
            <a:off x="8610600" y="14733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73" name="Oval 72"/>
          <p:cNvSpPr/>
          <p:nvPr/>
        </p:nvSpPr>
        <p:spPr>
          <a:xfrm>
            <a:off x="7924800" y="18543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74" name="Straight Arrow Connector 73"/>
          <p:cNvCxnSpPr>
            <a:stCxn id="68" idx="2"/>
            <a:endCxn id="71" idx="7"/>
          </p:cNvCxnSpPr>
          <p:nvPr/>
        </p:nvCxnSpPr>
        <p:spPr>
          <a:xfrm rot="10800000" flipV="1">
            <a:off x="6965764" y="1244786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1"/>
            <a:endCxn id="71" idx="5"/>
          </p:cNvCxnSpPr>
          <p:nvPr/>
        </p:nvCxnSpPr>
        <p:spPr>
          <a:xfrm rot="16200000" flipV="1">
            <a:off x="6927663" y="2076450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9" idx="7"/>
            <a:endCxn id="73" idx="3"/>
          </p:cNvCxnSpPr>
          <p:nvPr/>
        </p:nvCxnSpPr>
        <p:spPr>
          <a:xfrm rot="5400000" flipH="1" flipV="1">
            <a:off x="7575363" y="2114550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0" idx="1"/>
            <a:endCxn id="73" idx="5"/>
          </p:cNvCxnSpPr>
          <p:nvPr/>
        </p:nvCxnSpPr>
        <p:spPr>
          <a:xfrm rot="16200000" flipV="1">
            <a:off x="8223063" y="2076450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0" idx="0"/>
          </p:cNvCxnSpPr>
          <p:nvPr/>
        </p:nvCxnSpPr>
        <p:spPr>
          <a:xfrm rot="5400000">
            <a:off x="8420100" y="2044887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2" idx="1"/>
            <a:endCxn id="68" idx="6"/>
          </p:cNvCxnSpPr>
          <p:nvPr/>
        </p:nvCxnSpPr>
        <p:spPr>
          <a:xfrm rot="16200000" flipV="1">
            <a:off x="8191501" y="1054287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0" idx="2"/>
            <a:endCxn id="69" idx="6"/>
          </p:cNvCxnSpPr>
          <p:nvPr/>
        </p:nvCxnSpPr>
        <p:spPr>
          <a:xfrm rot="10800000" flipV="1">
            <a:off x="7620000" y="2540187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4"/>
            <a:endCxn id="73" idx="0"/>
          </p:cNvCxnSpPr>
          <p:nvPr/>
        </p:nvCxnSpPr>
        <p:spPr>
          <a:xfrm rot="16200000" flipH="1">
            <a:off x="7734300" y="1511487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083549" y="13041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083549" y="1989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769349" y="15327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8226549" y="13803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8531349" y="19899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7921749" y="25233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7540749" y="21423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8150349" y="21423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90" name="Oval 89"/>
          <p:cNvSpPr/>
          <p:nvPr/>
        </p:nvSpPr>
        <p:spPr>
          <a:xfrm>
            <a:off x="6660963" y="971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cxnSp>
        <p:nvCxnSpPr>
          <p:cNvPr id="91" name="Straight Arrow Connector 65"/>
          <p:cNvCxnSpPr>
            <a:stCxn id="90" idx="0"/>
            <a:endCxn id="90" idx="2"/>
          </p:cNvCxnSpPr>
          <p:nvPr/>
        </p:nvCxnSpPr>
        <p:spPr>
          <a:xfrm rot="16200000" flipH="1" flipV="1">
            <a:off x="6660963" y="97155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32363" y="514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32" name="Oval 31"/>
          <p:cNvSpPr/>
          <p:nvPr/>
        </p:nvSpPr>
        <p:spPr>
          <a:xfrm>
            <a:off x="4724400" y="1047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43434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55626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37338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5638800" y="1428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4953000" y="1809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2" idx="2"/>
            <a:endCxn id="35" idx="7"/>
          </p:cNvCxnSpPr>
          <p:nvPr/>
        </p:nvCxnSpPr>
        <p:spPr>
          <a:xfrm rot="10800000" flipV="1">
            <a:off x="3993964" y="12001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  <a:endCxn id="35" idx="5"/>
          </p:cNvCxnSpPr>
          <p:nvPr/>
        </p:nvCxnSpPr>
        <p:spPr>
          <a:xfrm rot="16200000" flipV="1">
            <a:off x="3955863" y="20318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7"/>
            <a:endCxn id="37" idx="3"/>
          </p:cNvCxnSpPr>
          <p:nvPr/>
        </p:nvCxnSpPr>
        <p:spPr>
          <a:xfrm rot="5400000" flipH="1" flipV="1">
            <a:off x="4603563" y="20699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1"/>
            <a:endCxn id="37" idx="5"/>
          </p:cNvCxnSpPr>
          <p:nvPr/>
        </p:nvCxnSpPr>
        <p:spPr>
          <a:xfrm rot="16200000" flipV="1">
            <a:off x="5251263" y="20318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4" idx="0"/>
          </p:cNvCxnSpPr>
          <p:nvPr/>
        </p:nvCxnSpPr>
        <p:spPr>
          <a:xfrm rot="5400000">
            <a:off x="5448300" y="20002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1"/>
            <a:endCxn id="32" idx="6"/>
          </p:cNvCxnSpPr>
          <p:nvPr/>
        </p:nvCxnSpPr>
        <p:spPr>
          <a:xfrm rot="16200000" flipV="1">
            <a:off x="5219701" y="10096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33" idx="6"/>
          </p:cNvCxnSpPr>
          <p:nvPr/>
        </p:nvCxnSpPr>
        <p:spPr>
          <a:xfrm rot="10800000" flipV="1">
            <a:off x="4648200" y="24955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4"/>
            <a:endCxn id="37" idx="0"/>
          </p:cNvCxnSpPr>
          <p:nvPr/>
        </p:nvCxnSpPr>
        <p:spPr>
          <a:xfrm rot="16200000" flipH="1">
            <a:off x="4762500" y="14668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689163" y="9269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cxnSp>
        <p:nvCxnSpPr>
          <p:cNvPr id="47" name="Straight Arrow Connector 65"/>
          <p:cNvCxnSpPr>
            <a:stCxn id="46" idx="0"/>
            <a:endCxn id="46" idx="2"/>
          </p:cNvCxnSpPr>
          <p:nvPr/>
        </p:nvCxnSpPr>
        <p:spPr>
          <a:xfrm rot="16200000" flipH="1" flipV="1">
            <a:off x="3689163" y="926913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38600" y="7429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Directed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114800" y="2876550"/>
          <a:ext cx="16662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8446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E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F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G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46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46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446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46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446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446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446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752600" y="1047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53" name="Oval 52"/>
          <p:cNvSpPr/>
          <p:nvPr/>
        </p:nvSpPr>
        <p:spPr>
          <a:xfrm>
            <a:off x="13716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54" name="Oval 53"/>
          <p:cNvSpPr/>
          <p:nvPr/>
        </p:nvSpPr>
        <p:spPr>
          <a:xfrm>
            <a:off x="2590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55" name="Oval 54"/>
          <p:cNvSpPr/>
          <p:nvPr/>
        </p:nvSpPr>
        <p:spPr>
          <a:xfrm>
            <a:off x="7620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56" name="Oval 55"/>
          <p:cNvSpPr/>
          <p:nvPr/>
        </p:nvSpPr>
        <p:spPr>
          <a:xfrm>
            <a:off x="2667000" y="1428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57" name="Oval 56"/>
          <p:cNvSpPr/>
          <p:nvPr/>
        </p:nvSpPr>
        <p:spPr>
          <a:xfrm>
            <a:off x="1981200" y="1809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58" name="Straight Arrow Connector 57"/>
          <p:cNvCxnSpPr>
            <a:stCxn id="52" idx="2"/>
            <a:endCxn id="55" idx="7"/>
          </p:cNvCxnSpPr>
          <p:nvPr/>
        </p:nvCxnSpPr>
        <p:spPr>
          <a:xfrm rot="10800000" flipV="1">
            <a:off x="1022164" y="12001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1"/>
            <a:endCxn id="55" idx="5"/>
          </p:cNvCxnSpPr>
          <p:nvPr/>
        </p:nvCxnSpPr>
        <p:spPr>
          <a:xfrm rot="16200000" flipV="1">
            <a:off x="984063" y="20318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7"/>
            <a:endCxn id="57" idx="3"/>
          </p:cNvCxnSpPr>
          <p:nvPr/>
        </p:nvCxnSpPr>
        <p:spPr>
          <a:xfrm rot="5400000" flipH="1" flipV="1">
            <a:off x="1631763" y="20699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1"/>
            <a:endCxn id="57" idx="5"/>
          </p:cNvCxnSpPr>
          <p:nvPr/>
        </p:nvCxnSpPr>
        <p:spPr>
          <a:xfrm rot="16200000" flipV="1">
            <a:off x="2279463" y="20318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4" idx="0"/>
          </p:cNvCxnSpPr>
          <p:nvPr/>
        </p:nvCxnSpPr>
        <p:spPr>
          <a:xfrm rot="5400000">
            <a:off x="2476500" y="20002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6" idx="1"/>
            <a:endCxn id="52" idx="6"/>
          </p:cNvCxnSpPr>
          <p:nvPr/>
        </p:nvCxnSpPr>
        <p:spPr>
          <a:xfrm rot="16200000" flipV="1">
            <a:off x="2247901" y="10096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53" idx="6"/>
          </p:cNvCxnSpPr>
          <p:nvPr/>
        </p:nvCxnSpPr>
        <p:spPr>
          <a:xfrm rot="10800000" flipV="1">
            <a:off x="1676400" y="24955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4"/>
            <a:endCxn id="57" idx="0"/>
          </p:cNvCxnSpPr>
          <p:nvPr/>
        </p:nvCxnSpPr>
        <p:spPr>
          <a:xfrm rot="16200000" flipH="1">
            <a:off x="1790700" y="14668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838200" y="895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cxnSp>
        <p:nvCxnSpPr>
          <p:cNvPr id="67" name="Straight Arrow Connector 65"/>
          <p:cNvCxnSpPr>
            <a:stCxn id="66" idx="0"/>
            <a:endCxn id="66" idx="2"/>
          </p:cNvCxnSpPr>
          <p:nvPr/>
        </p:nvCxnSpPr>
        <p:spPr>
          <a:xfrm rot="16200000" flipH="1" flipV="1">
            <a:off x="838200" y="89535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95400" y="666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Undirected</a:t>
            </a:r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1066800" y="2876550"/>
          <a:ext cx="16662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A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B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C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E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F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G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3581400" y="133350"/>
            <a:ext cx="547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How would you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represent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each one as a data structure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0400" y="1657350"/>
            <a:ext cx="762000" cy="304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3962400" y="1657350"/>
            <a:ext cx="1905000" cy="304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Graph </a:t>
            </a:r>
            <a:r>
              <a:rPr lang="en-AU" b="1" dirty="0" smtClean="0"/>
              <a:t>linked</a:t>
            </a:r>
            <a:r>
              <a:rPr lang="en-AU" dirty="0" smtClean="0"/>
              <a:t> representation:</a:t>
            </a:r>
            <a:br>
              <a:rPr lang="en-AU" dirty="0" smtClean="0"/>
            </a:br>
            <a:r>
              <a:rPr lang="en-AU" dirty="0" smtClean="0"/>
              <a:t> Adjacency </a:t>
            </a:r>
            <a:r>
              <a:rPr lang="en-AU" b="1" dirty="0" smtClean="0"/>
              <a:t>List</a:t>
            </a:r>
            <a:endParaRPr lang="en-AU" b="1" dirty="0"/>
          </a:p>
        </p:txBody>
      </p:sp>
      <p:sp>
        <p:nvSpPr>
          <p:cNvPr id="4" name="Oval 3"/>
          <p:cNvSpPr/>
          <p:nvPr/>
        </p:nvSpPr>
        <p:spPr>
          <a:xfrm>
            <a:off x="12192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838200" y="2952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20574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286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21336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14478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10" name="Straight Arrow Connector 9"/>
          <p:cNvCxnSpPr>
            <a:stCxn id="4" idx="2"/>
            <a:endCxn id="7" idx="7"/>
          </p:cNvCxnSpPr>
          <p:nvPr/>
        </p:nvCxnSpPr>
        <p:spPr>
          <a:xfrm rot="10800000" flipV="1">
            <a:off x="488764" y="1733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7" idx="5"/>
          </p:cNvCxnSpPr>
          <p:nvPr/>
        </p:nvCxnSpPr>
        <p:spPr>
          <a:xfrm rot="16200000" flipV="1">
            <a:off x="450663" y="2565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7"/>
            <a:endCxn id="9" idx="3"/>
          </p:cNvCxnSpPr>
          <p:nvPr/>
        </p:nvCxnSpPr>
        <p:spPr>
          <a:xfrm rot="5400000" flipH="1" flipV="1">
            <a:off x="1098363" y="2603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9" idx="5"/>
          </p:cNvCxnSpPr>
          <p:nvPr/>
        </p:nvCxnSpPr>
        <p:spPr>
          <a:xfrm rot="16200000" flipV="1">
            <a:off x="1746063" y="2565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rot="5400000">
            <a:off x="1943100" y="2533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4" idx="6"/>
          </p:cNvCxnSpPr>
          <p:nvPr/>
        </p:nvCxnSpPr>
        <p:spPr>
          <a:xfrm rot="16200000" flipV="1">
            <a:off x="1714501" y="1543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5" idx="6"/>
          </p:cNvCxnSpPr>
          <p:nvPr/>
        </p:nvCxnSpPr>
        <p:spPr>
          <a:xfrm rot="10800000" flipV="1">
            <a:off x="1143000" y="3028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9" idx="0"/>
          </p:cNvCxnSpPr>
          <p:nvPr/>
        </p:nvCxnSpPr>
        <p:spPr>
          <a:xfrm rot="16200000" flipH="1">
            <a:off x="1257300" y="2000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429000" y="1885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51" name="Rectangle 50"/>
          <p:cNvSpPr/>
          <p:nvPr/>
        </p:nvSpPr>
        <p:spPr>
          <a:xfrm>
            <a:off x="3429000" y="23431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52" name="Rectangle 51"/>
          <p:cNvSpPr/>
          <p:nvPr/>
        </p:nvSpPr>
        <p:spPr>
          <a:xfrm>
            <a:off x="3429000" y="28003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53" name="Rectangle 52"/>
          <p:cNvSpPr/>
          <p:nvPr/>
        </p:nvSpPr>
        <p:spPr>
          <a:xfrm>
            <a:off x="3429000" y="32575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54" name="Rectangle 53"/>
          <p:cNvSpPr/>
          <p:nvPr/>
        </p:nvSpPr>
        <p:spPr>
          <a:xfrm>
            <a:off x="3429000" y="37147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3429000" y="4171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59" name="Rectangle 58"/>
          <p:cNvSpPr/>
          <p:nvPr/>
        </p:nvSpPr>
        <p:spPr>
          <a:xfrm>
            <a:off x="4038600" y="1885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60" name="Rectangle 59"/>
          <p:cNvSpPr/>
          <p:nvPr/>
        </p:nvSpPr>
        <p:spPr>
          <a:xfrm>
            <a:off x="4648200" y="1885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61" name="Rectangle 60"/>
          <p:cNvSpPr/>
          <p:nvPr/>
        </p:nvSpPr>
        <p:spPr>
          <a:xfrm>
            <a:off x="5257800" y="1885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4038600" y="4171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4648200" y="4171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cxnSp>
        <p:nvCxnSpPr>
          <p:cNvPr id="68" name="Straight Arrow Connector 67"/>
          <p:cNvCxnSpPr>
            <a:stCxn id="50" idx="3"/>
            <a:endCxn id="59" idx="1"/>
          </p:cNvCxnSpPr>
          <p:nvPr/>
        </p:nvCxnSpPr>
        <p:spPr>
          <a:xfrm>
            <a:off x="3733800" y="2038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3"/>
            <a:endCxn id="60" idx="1"/>
          </p:cNvCxnSpPr>
          <p:nvPr/>
        </p:nvCxnSpPr>
        <p:spPr>
          <a:xfrm>
            <a:off x="4343400" y="2038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0" idx="3"/>
            <a:endCxn id="61" idx="1"/>
          </p:cNvCxnSpPr>
          <p:nvPr/>
        </p:nvCxnSpPr>
        <p:spPr>
          <a:xfrm>
            <a:off x="4953000" y="2038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038600" y="23431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4648200" y="23431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5257800" y="23431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84" name="Straight Arrow Connector 83"/>
          <p:cNvCxnSpPr>
            <a:stCxn id="51" idx="3"/>
            <a:endCxn id="80" idx="1"/>
          </p:cNvCxnSpPr>
          <p:nvPr/>
        </p:nvCxnSpPr>
        <p:spPr>
          <a:xfrm>
            <a:off x="3733800" y="24955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0" idx="3"/>
            <a:endCxn id="82" idx="1"/>
          </p:cNvCxnSpPr>
          <p:nvPr/>
        </p:nvCxnSpPr>
        <p:spPr>
          <a:xfrm>
            <a:off x="4343400" y="24955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3"/>
            <a:endCxn id="83" idx="1"/>
          </p:cNvCxnSpPr>
          <p:nvPr/>
        </p:nvCxnSpPr>
        <p:spPr>
          <a:xfrm>
            <a:off x="4953000" y="24955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038600" y="28003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96" name="Rectangle 95"/>
          <p:cNvSpPr/>
          <p:nvPr/>
        </p:nvSpPr>
        <p:spPr>
          <a:xfrm>
            <a:off x="4648200" y="28003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98" name="Rectangle 97"/>
          <p:cNvSpPr/>
          <p:nvPr/>
        </p:nvSpPr>
        <p:spPr>
          <a:xfrm>
            <a:off x="5257800" y="28003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99" name="Straight Arrow Connector 98"/>
          <p:cNvCxnSpPr>
            <a:endCxn id="94" idx="1"/>
          </p:cNvCxnSpPr>
          <p:nvPr/>
        </p:nvCxnSpPr>
        <p:spPr>
          <a:xfrm>
            <a:off x="3733800" y="29527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96" idx="1"/>
          </p:cNvCxnSpPr>
          <p:nvPr/>
        </p:nvCxnSpPr>
        <p:spPr>
          <a:xfrm>
            <a:off x="4343400" y="29527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6" idx="3"/>
            <a:endCxn id="98" idx="1"/>
          </p:cNvCxnSpPr>
          <p:nvPr/>
        </p:nvCxnSpPr>
        <p:spPr>
          <a:xfrm>
            <a:off x="4953000" y="29527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038600" y="32575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10" name="Rectangle 109"/>
          <p:cNvSpPr/>
          <p:nvPr/>
        </p:nvSpPr>
        <p:spPr>
          <a:xfrm>
            <a:off x="4648200" y="32575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114" name="Rectangle 113"/>
          <p:cNvSpPr/>
          <p:nvPr/>
        </p:nvSpPr>
        <p:spPr>
          <a:xfrm>
            <a:off x="4038600" y="37147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15" name="Rectangle 114"/>
          <p:cNvSpPr/>
          <p:nvPr/>
        </p:nvSpPr>
        <p:spPr>
          <a:xfrm>
            <a:off x="4648200" y="37147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16" name="Rectangle 115"/>
          <p:cNvSpPr/>
          <p:nvPr/>
        </p:nvSpPr>
        <p:spPr>
          <a:xfrm>
            <a:off x="5257800" y="4171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120" name="Straight Arrow Connector 119"/>
          <p:cNvCxnSpPr>
            <a:stCxn id="53" idx="3"/>
            <a:endCxn id="108" idx="1"/>
          </p:cNvCxnSpPr>
          <p:nvPr/>
        </p:nvCxnSpPr>
        <p:spPr>
          <a:xfrm>
            <a:off x="3733800" y="34099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54" idx="3"/>
            <a:endCxn id="114" idx="1"/>
          </p:cNvCxnSpPr>
          <p:nvPr/>
        </p:nvCxnSpPr>
        <p:spPr>
          <a:xfrm>
            <a:off x="3733800" y="38671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5" idx="3"/>
            <a:endCxn id="62" idx="1"/>
          </p:cNvCxnSpPr>
          <p:nvPr/>
        </p:nvCxnSpPr>
        <p:spPr>
          <a:xfrm>
            <a:off x="3733800" y="4324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3"/>
            <a:endCxn id="110" idx="1"/>
          </p:cNvCxnSpPr>
          <p:nvPr/>
        </p:nvCxnSpPr>
        <p:spPr>
          <a:xfrm>
            <a:off x="4343400" y="34099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4" idx="3"/>
            <a:endCxn id="115" idx="1"/>
          </p:cNvCxnSpPr>
          <p:nvPr/>
        </p:nvCxnSpPr>
        <p:spPr>
          <a:xfrm>
            <a:off x="4343400" y="38671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2" idx="3"/>
            <a:endCxn id="63" idx="1"/>
          </p:cNvCxnSpPr>
          <p:nvPr/>
        </p:nvCxnSpPr>
        <p:spPr>
          <a:xfrm>
            <a:off x="4343400" y="4324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63" idx="3"/>
            <a:endCxn id="116" idx="1"/>
          </p:cNvCxnSpPr>
          <p:nvPr/>
        </p:nvCxnSpPr>
        <p:spPr>
          <a:xfrm>
            <a:off x="4953000" y="4324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019800" y="1657350"/>
            <a:ext cx="295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How would you represent this one as a data structure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09800" y="4749284"/>
            <a:ext cx="205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Origin vertex (head)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48200" y="4770471"/>
            <a:ext cx="315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Vertex adjacent to origin (head)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Graph </a:t>
            </a:r>
            <a:r>
              <a:rPr lang="en-AU" b="1" dirty="0" smtClean="0"/>
              <a:t>linked</a:t>
            </a:r>
            <a:r>
              <a:rPr lang="en-AU" dirty="0" smtClean="0"/>
              <a:t> representation:</a:t>
            </a:r>
            <a:br>
              <a:rPr lang="en-AU" dirty="0" smtClean="0"/>
            </a:br>
            <a:r>
              <a:rPr lang="en-AU" dirty="0" smtClean="0"/>
              <a:t> Adjacency </a:t>
            </a:r>
            <a:r>
              <a:rPr lang="en-AU" b="1" dirty="0" smtClean="0"/>
              <a:t>List</a:t>
            </a:r>
            <a:endParaRPr lang="en-AU" b="1" dirty="0"/>
          </a:p>
        </p:txBody>
      </p:sp>
      <p:sp>
        <p:nvSpPr>
          <p:cNvPr id="56" name="Oval 55"/>
          <p:cNvSpPr/>
          <p:nvPr/>
        </p:nvSpPr>
        <p:spPr>
          <a:xfrm>
            <a:off x="6826437" y="10923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57" name="Oval 56"/>
          <p:cNvSpPr/>
          <p:nvPr/>
        </p:nvSpPr>
        <p:spPr>
          <a:xfrm>
            <a:off x="7740837" y="10923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58" name="Oval 57"/>
          <p:cNvSpPr/>
          <p:nvPr/>
        </p:nvSpPr>
        <p:spPr>
          <a:xfrm>
            <a:off x="7359837" y="2463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4" name="Oval 63"/>
          <p:cNvSpPr/>
          <p:nvPr/>
        </p:nvSpPr>
        <p:spPr>
          <a:xfrm>
            <a:off x="8579037" y="23877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65" name="Oval 64"/>
          <p:cNvSpPr/>
          <p:nvPr/>
        </p:nvSpPr>
        <p:spPr>
          <a:xfrm>
            <a:off x="6750237" y="17781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66" name="Oval 65"/>
          <p:cNvSpPr/>
          <p:nvPr/>
        </p:nvSpPr>
        <p:spPr>
          <a:xfrm>
            <a:off x="8655237" y="14733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67" name="Oval 66"/>
          <p:cNvSpPr/>
          <p:nvPr/>
        </p:nvSpPr>
        <p:spPr>
          <a:xfrm>
            <a:off x="7969437" y="18543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cxnSp>
        <p:nvCxnSpPr>
          <p:cNvPr id="69" name="Straight Arrow Connector 68"/>
          <p:cNvCxnSpPr>
            <a:stCxn id="57" idx="2"/>
            <a:endCxn id="65" idx="7"/>
          </p:cNvCxnSpPr>
          <p:nvPr/>
        </p:nvCxnSpPr>
        <p:spPr>
          <a:xfrm rot="10800000" flipV="1">
            <a:off x="7010401" y="1244786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1"/>
            <a:endCxn id="65" idx="5"/>
          </p:cNvCxnSpPr>
          <p:nvPr/>
        </p:nvCxnSpPr>
        <p:spPr>
          <a:xfrm rot="16200000" flipV="1">
            <a:off x="6972300" y="2076450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8" idx="7"/>
            <a:endCxn id="67" idx="3"/>
          </p:cNvCxnSpPr>
          <p:nvPr/>
        </p:nvCxnSpPr>
        <p:spPr>
          <a:xfrm rot="5400000" flipH="1" flipV="1">
            <a:off x="7620000" y="2114550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1"/>
            <a:endCxn id="67" idx="5"/>
          </p:cNvCxnSpPr>
          <p:nvPr/>
        </p:nvCxnSpPr>
        <p:spPr>
          <a:xfrm rot="16200000" flipV="1">
            <a:off x="8267700" y="2076450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4" idx="0"/>
          </p:cNvCxnSpPr>
          <p:nvPr/>
        </p:nvCxnSpPr>
        <p:spPr>
          <a:xfrm rot="5400000">
            <a:off x="8464737" y="2044887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6" idx="1"/>
            <a:endCxn id="57" idx="6"/>
          </p:cNvCxnSpPr>
          <p:nvPr/>
        </p:nvCxnSpPr>
        <p:spPr>
          <a:xfrm rot="16200000" flipV="1">
            <a:off x="8236138" y="1054287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2"/>
            <a:endCxn id="58" idx="6"/>
          </p:cNvCxnSpPr>
          <p:nvPr/>
        </p:nvCxnSpPr>
        <p:spPr>
          <a:xfrm rot="10800000" flipV="1">
            <a:off x="7664637" y="2540187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7" idx="4"/>
            <a:endCxn id="67" idx="0"/>
          </p:cNvCxnSpPr>
          <p:nvPr/>
        </p:nvCxnSpPr>
        <p:spPr>
          <a:xfrm rot="16200000" flipH="1">
            <a:off x="7778937" y="1511487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65"/>
          <p:cNvCxnSpPr>
            <a:stCxn id="56" idx="0"/>
            <a:endCxn id="56" idx="2"/>
          </p:cNvCxnSpPr>
          <p:nvPr/>
        </p:nvCxnSpPr>
        <p:spPr>
          <a:xfrm rot="16200000" flipH="1" flipV="1">
            <a:off x="6826437" y="1092387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48600" y="2800350"/>
            <a:ext cx="91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Here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 is 1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 is 2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 is 3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 is 4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E is 5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 is 6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G is 7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6200" y="1352550"/>
            <a:ext cx="34373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</a:rPr>
              <a:t>#include&lt;bits/</a:t>
            </a:r>
            <a:r>
              <a:rPr lang="en-AU" sz="1400" dirty="0" err="1" smtClean="0">
                <a:solidFill>
                  <a:schemeClr val="accent1"/>
                </a:solidFill>
              </a:rPr>
              <a:t>stdc</a:t>
            </a:r>
            <a:r>
              <a:rPr lang="en-AU" sz="1400" dirty="0" smtClean="0">
                <a:solidFill>
                  <a:schemeClr val="accent1"/>
                </a:solidFill>
              </a:rPr>
              <a:t>++.h&gt; </a:t>
            </a:r>
          </a:p>
          <a:p>
            <a:r>
              <a:rPr lang="en-AU" sz="1400" dirty="0" smtClean="0">
                <a:solidFill>
                  <a:srgbClr val="7030A0"/>
                </a:solidFill>
              </a:rPr>
              <a:t>using namespace</a:t>
            </a:r>
            <a:r>
              <a:rPr lang="en-AU" sz="1400" dirty="0" smtClean="0"/>
              <a:t> </a:t>
            </a:r>
            <a:r>
              <a:rPr lang="en-AU" sz="14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1400" dirty="0" smtClean="0"/>
              <a:t>; </a:t>
            </a:r>
          </a:p>
          <a:p>
            <a:endParaRPr lang="en-AU" sz="1400" dirty="0" smtClean="0"/>
          </a:p>
          <a:p>
            <a:r>
              <a:rPr lang="en-AU" sz="1400" dirty="0" smtClean="0">
                <a:solidFill>
                  <a:schemeClr val="accent1"/>
                </a:solidFill>
              </a:rPr>
              <a:t>void</a:t>
            </a:r>
            <a:r>
              <a:rPr lang="en-AU" sz="1400" dirty="0" smtClean="0"/>
              <a:t> </a:t>
            </a:r>
            <a:r>
              <a:rPr lang="en-AU" sz="1400" dirty="0" err="1" smtClean="0">
                <a:solidFill>
                  <a:schemeClr val="accent3">
                    <a:lumMod val="75000"/>
                  </a:schemeClr>
                </a:solidFill>
              </a:rPr>
              <a:t>addEdge</a:t>
            </a:r>
            <a:r>
              <a:rPr lang="en-AU" sz="1400" dirty="0" smtClean="0"/>
              <a:t>(vector&lt;</a:t>
            </a:r>
            <a:r>
              <a:rPr lang="en-AU" sz="1400" dirty="0" err="1" smtClean="0">
                <a:solidFill>
                  <a:schemeClr val="accent1"/>
                </a:solidFill>
              </a:rPr>
              <a:t>int</a:t>
            </a:r>
            <a:r>
              <a:rPr lang="en-AU" sz="1400" dirty="0" smtClean="0"/>
              <a:t>&gt; </a:t>
            </a:r>
            <a:r>
              <a:rPr lang="en-AU" sz="1400" dirty="0" err="1" smtClean="0"/>
              <a:t>adj</a:t>
            </a:r>
            <a:r>
              <a:rPr lang="en-AU" sz="1400" dirty="0" smtClean="0"/>
              <a:t>[], </a:t>
            </a:r>
            <a:r>
              <a:rPr lang="en-AU" sz="1400" dirty="0" err="1" smtClean="0">
                <a:solidFill>
                  <a:schemeClr val="accent1"/>
                </a:solidFill>
              </a:rPr>
              <a:t>int</a:t>
            </a:r>
            <a:r>
              <a:rPr lang="en-AU" sz="1400" dirty="0" smtClean="0"/>
              <a:t> u, </a:t>
            </a:r>
            <a:r>
              <a:rPr lang="en-AU" sz="1400" dirty="0" err="1" smtClean="0">
                <a:solidFill>
                  <a:schemeClr val="accent1"/>
                </a:solidFill>
              </a:rPr>
              <a:t>int</a:t>
            </a:r>
            <a:r>
              <a:rPr lang="en-AU" sz="1400" dirty="0" smtClean="0"/>
              <a:t> v) { 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/>
              <a:t>adj</a:t>
            </a:r>
            <a:r>
              <a:rPr lang="en-AU" sz="1400" dirty="0" smtClean="0"/>
              <a:t>[u].</a:t>
            </a:r>
            <a:r>
              <a:rPr lang="en-AU" sz="1400" dirty="0" err="1" smtClean="0"/>
              <a:t>push_back</a:t>
            </a:r>
            <a:r>
              <a:rPr lang="en-AU" sz="1400" dirty="0" smtClean="0"/>
              <a:t>(v); 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/>
              <a:t>adj</a:t>
            </a:r>
            <a:r>
              <a:rPr lang="en-AU" sz="1400" dirty="0" smtClean="0"/>
              <a:t>[v].</a:t>
            </a:r>
            <a:r>
              <a:rPr lang="en-AU" sz="1400" dirty="0" err="1" smtClean="0"/>
              <a:t>push_back</a:t>
            </a:r>
            <a:r>
              <a:rPr lang="en-AU" sz="1400" dirty="0" smtClean="0"/>
              <a:t>(u); } </a:t>
            </a:r>
          </a:p>
          <a:p>
            <a:endParaRPr lang="en-AU" sz="1400" dirty="0" smtClean="0"/>
          </a:p>
          <a:p>
            <a:r>
              <a:rPr lang="en-AU" sz="1400" dirty="0" smtClean="0">
                <a:solidFill>
                  <a:schemeClr val="accent1"/>
                </a:solidFill>
              </a:rPr>
              <a:t>void</a:t>
            </a:r>
            <a:r>
              <a:rPr lang="en-AU" sz="1400" dirty="0" smtClean="0"/>
              <a:t> </a:t>
            </a:r>
            <a:r>
              <a:rPr lang="en-AU" sz="1400" dirty="0" err="1" smtClean="0">
                <a:solidFill>
                  <a:schemeClr val="accent3">
                    <a:lumMod val="75000"/>
                  </a:schemeClr>
                </a:solidFill>
              </a:rPr>
              <a:t>printGraph</a:t>
            </a:r>
            <a:r>
              <a:rPr lang="en-AU" sz="1400" dirty="0" smtClean="0"/>
              <a:t>(vector&lt;</a:t>
            </a:r>
            <a:r>
              <a:rPr lang="en-AU" sz="1400" dirty="0" err="1" smtClean="0">
                <a:solidFill>
                  <a:schemeClr val="accent1"/>
                </a:solidFill>
              </a:rPr>
              <a:t>int</a:t>
            </a:r>
            <a:r>
              <a:rPr lang="en-AU" sz="1400" dirty="0" smtClean="0"/>
              <a:t>&gt; </a:t>
            </a:r>
            <a:r>
              <a:rPr lang="en-AU" sz="1400" dirty="0" err="1" smtClean="0"/>
              <a:t>adj</a:t>
            </a:r>
            <a:r>
              <a:rPr lang="en-AU" sz="1400" dirty="0" smtClean="0"/>
              <a:t>[], </a:t>
            </a:r>
            <a:r>
              <a:rPr lang="en-AU" sz="1400" dirty="0" err="1" smtClean="0">
                <a:solidFill>
                  <a:schemeClr val="accent1"/>
                </a:solidFill>
              </a:rPr>
              <a:t>int</a:t>
            </a:r>
            <a:r>
              <a:rPr lang="en-AU" sz="1400" dirty="0" smtClean="0"/>
              <a:t> V) { </a:t>
            </a:r>
          </a:p>
          <a:p>
            <a:r>
              <a:rPr lang="en-AU" sz="1400" dirty="0" smtClean="0"/>
              <a:t>   for (</a:t>
            </a:r>
            <a:r>
              <a:rPr lang="en-AU" sz="1400" dirty="0" err="1" smtClean="0">
                <a:solidFill>
                  <a:schemeClr val="accent1"/>
                </a:solidFill>
              </a:rPr>
              <a:t>int</a:t>
            </a:r>
            <a:r>
              <a:rPr lang="en-AU" sz="1400" dirty="0" smtClean="0"/>
              <a:t> v =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400" dirty="0" smtClean="0"/>
              <a:t>; v &lt; V; ++v) { </a:t>
            </a:r>
          </a:p>
          <a:p>
            <a:r>
              <a:rPr lang="en-AU" sz="1400" dirty="0" smtClean="0"/>
              <a:t>      </a:t>
            </a:r>
            <a:r>
              <a:rPr lang="en-AU" sz="1400" dirty="0" err="1" smtClean="0"/>
              <a:t>cout</a:t>
            </a:r>
            <a:r>
              <a:rPr lang="en-AU" sz="1400" dirty="0" smtClean="0"/>
              <a:t> &lt;&lt; </a:t>
            </a:r>
            <a:r>
              <a:rPr lang="en-AU" sz="1400" dirty="0" smtClean="0">
                <a:solidFill>
                  <a:srgbClr val="FF0000"/>
                </a:solidFill>
              </a:rPr>
              <a:t>"\n Adjacency list of vertex "</a:t>
            </a:r>
          </a:p>
          <a:p>
            <a:r>
              <a:rPr lang="en-AU" sz="1400" dirty="0" smtClean="0"/>
              <a:t>         &lt;&lt; v &lt;&lt; </a:t>
            </a:r>
            <a:r>
              <a:rPr lang="en-AU" sz="1400" dirty="0" smtClean="0">
                <a:solidFill>
                  <a:srgbClr val="FF0000"/>
                </a:solidFill>
              </a:rPr>
              <a:t>"\n head "</a:t>
            </a:r>
            <a:r>
              <a:rPr lang="en-AU" sz="1400" dirty="0" smtClean="0"/>
              <a:t>; </a:t>
            </a:r>
          </a:p>
          <a:p>
            <a:r>
              <a:rPr lang="en-AU" sz="1400" dirty="0" smtClean="0"/>
              <a:t>      for (auto x : </a:t>
            </a:r>
            <a:r>
              <a:rPr lang="en-AU" sz="1400" dirty="0" err="1" smtClean="0"/>
              <a:t>adj</a:t>
            </a:r>
            <a:r>
              <a:rPr lang="en-AU" sz="1400" dirty="0" smtClean="0"/>
              <a:t>[v]) </a:t>
            </a:r>
          </a:p>
          <a:p>
            <a:r>
              <a:rPr lang="en-AU" sz="1400" dirty="0" smtClean="0"/>
              <a:t>         </a:t>
            </a:r>
            <a:r>
              <a:rPr lang="en-AU" sz="1400" dirty="0" err="1" smtClean="0"/>
              <a:t>cout</a:t>
            </a:r>
            <a:r>
              <a:rPr lang="en-AU" sz="1400" dirty="0" smtClean="0"/>
              <a:t> &lt;&lt; </a:t>
            </a:r>
            <a:r>
              <a:rPr lang="en-AU" sz="1400" dirty="0" smtClean="0">
                <a:solidFill>
                  <a:srgbClr val="FF0000"/>
                </a:solidFill>
              </a:rPr>
              <a:t>"-&gt; "</a:t>
            </a:r>
            <a:r>
              <a:rPr lang="en-AU" sz="1400" dirty="0" smtClean="0"/>
              <a:t> &lt;&lt; x; </a:t>
            </a:r>
          </a:p>
          <a:p>
            <a:r>
              <a:rPr lang="en-AU" sz="1400" dirty="0" smtClean="0"/>
              <a:t>      </a:t>
            </a:r>
            <a:r>
              <a:rPr lang="en-AU" sz="1400" dirty="0" err="1" smtClean="0"/>
              <a:t>cout</a:t>
            </a:r>
            <a:r>
              <a:rPr lang="en-AU" sz="1400" dirty="0" smtClean="0"/>
              <a:t> &lt;&lt; </a:t>
            </a:r>
            <a:r>
              <a:rPr lang="en-AU" sz="1400" dirty="0" err="1" smtClean="0"/>
              <a:t>endl</a:t>
            </a:r>
            <a:r>
              <a:rPr lang="en-AU" sz="1400" dirty="0" smtClean="0"/>
              <a:t>; } }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86200" y="1885950"/>
            <a:ext cx="188673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chemeClr val="accent1"/>
                </a:solidFill>
              </a:rPr>
              <a:t>int</a:t>
            </a:r>
            <a:r>
              <a:rPr lang="en-AU" sz="1400" dirty="0" smtClean="0"/>
              <a:t> </a:t>
            </a:r>
            <a:r>
              <a:rPr lang="en-AU" sz="14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AU" sz="1400" dirty="0" smtClean="0"/>
              <a:t>() { 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>
                <a:solidFill>
                  <a:schemeClr val="accent1"/>
                </a:solidFill>
              </a:rPr>
              <a:t>int</a:t>
            </a:r>
            <a:r>
              <a:rPr lang="en-AU" sz="1400" dirty="0" smtClean="0"/>
              <a:t> V =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AU" sz="1400" dirty="0" smtClean="0"/>
              <a:t>;</a:t>
            </a:r>
          </a:p>
          <a:p>
            <a:r>
              <a:rPr lang="en-AU" sz="1400" dirty="0" smtClean="0"/>
              <a:t>   vector&lt;</a:t>
            </a:r>
            <a:r>
              <a:rPr lang="en-AU" sz="1400" dirty="0" err="1" smtClean="0">
                <a:solidFill>
                  <a:schemeClr val="accent1"/>
                </a:solidFill>
              </a:rPr>
              <a:t>int</a:t>
            </a:r>
            <a:r>
              <a:rPr lang="en-AU" sz="1400" dirty="0" smtClean="0"/>
              <a:t>&gt; </a:t>
            </a:r>
            <a:r>
              <a:rPr lang="en-AU" sz="1400" dirty="0" err="1" smtClean="0"/>
              <a:t>adj</a:t>
            </a:r>
            <a:r>
              <a:rPr lang="en-AU" sz="1400" dirty="0" smtClean="0"/>
              <a:t>[V+1]; 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/>
              <a:t>addEdge</a:t>
            </a:r>
            <a:r>
              <a:rPr lang="en-AU" sz="1400" dirty="0" smtClean="0"/>
              <a:t>(</a:t>
            </a:r>
            <a:r>
              <a:rPr lang="en-AU" sz="1400" dirty="0" err="1" smtClean="0"/>
              <a:t>adj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1400" dirty="0" smtClean="0"/>
              <a:t>); 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/>
              <a:t>addEdge</a:t>
            </a:r>
            <a:r>
              <a:rPr lang="en-AU" sz="1400" dirty="0" smtClean="0"/>
              <a:t>(</a:t>
            </a:r>
            <a:r>
              <a:rPr lang="en-AU" sz="1400" dirty="0" err="1" smtClean="0"/>
              <a:t>adj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1400" dirty="0" smtClean="0"/>
              <a:t>); 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/>
              <a:t>addEdge</a:t>
            </a:r>
            <a:r>
              <a:rPr lang="en-AU" sz="1400" dirty="0" smtClean="0"/>
              <a:t>(</a:t>
            </a:r>
            <a:r>
              <a:rPr lang="en-AU" sz="1400" dirty="0" err="1" smtClean="0"/>
              <a:t>adj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1400" dirty="0" smtClean="0"/>
              <a:t>); 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/>
              <a:t>addEdge</a:t>
            </a:r>
            <a:r>
              <a:rPr lang="en-AU" sz="1400" dirty="0" smtClean="0"/>
              <a:t>(</a:t>
            </a:r>
            <a:r>
              <a:rPr lang="en-AU" sz="1400" dirty="0" err="1" smtClean="0"/>
              <a:t>adj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1400" dirty="0" smtClean="0"/>
              <a:t>); 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/>
              <a:t>addEdge</a:t>
            </a:r>
            <a:r>
              <a:rPr lang="en-AU" sz="1400" dirty="0" smtClean="0"/>
              <a:t>(</a:t>
            </a:r>
            <a:r>
              <a:rPr lang="en-AU" sz="1400" dirty="0" err="1" smtClean="0"/>
              <a:t>adj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1400" dirty="0" smtClean="0"/>
              <a:t>); 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/>
              <a:t>addEdge</a:t>
            </a:r>
            <a:r>
              <a:rPr lang="en-AU" sz="1400" dirty="0" smtClean="0"/>
              <a:t>(</a:t>
            </a:r>
            <a:r>
              <a:rPr lang="en-AU" sz="1400" dirty="0" err="1" smtClean="0"/>
              <a:t>adj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1400" dirty="0" smtClean="0"/>
              <a:t>); 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/>
              <a:t>addEdge</a:t>
            </a:r>
            <a:r>
              <a:rPr lang="en-AU" sz="1400" dirty="0" smtClean="0"/>
              <a:t>(</a:t>
            </a:r>
            <a:r>
              <a:rPr lang="en-AU" sz="1400" dirty="0" err="1" smtClean="0"/>
              <a:t>adj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1400" dirty="0" smtClean="0"/>
              <a:t>); 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/>
              <a:t>addEdge</a:t>
            </a:r>
            <a:r>
              <a:rPr lang="en-AU" sz="1400" dirty="0" smtClean="0"/>
              <a:t>(</a:t>
            </a:r>
            <a:r>
              <a:rPr lang="en-AU" sz="1400" dirty="0" err="1" smtClean="0"/>
              <a:t>adj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1400" dirty="0" smtClean="0"/>
              <a:t>); 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/>
              <a:t>addEdge</a:t>
            </a:r>
            <a:r>
              <a:rPr lang="en-AU" sz="1400" dirty="0" smtClean="0"/>
              <a:t>(</a:t>
            </a:r>
            <a:r>
              <a:rPr lang="en-AU" sz="1400" dirty="0" err="1" smtClean="0"/>
              <a:t>adj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AU" sz="1400" dirty="0" smtClean="0"/>
              <a:t>,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AU" sz="1400" dirty="0" smtClean="0"/>
              <a:t>); </a:t>
            </a:r>
          </a:p>
          <a:p>
            <a:r>
              <a:rPr lang="en-AU" sz="1400" dirty="0" smtClean="0"/>
              <a:t>   </a:t>
            </a:r>
            <a:r>
              <a:rPr lang="en-AU" sz="1400" dirty="0" err="1" smtClean="0"/>
              <a:t>printGraph</a:t>
            </a:r>
            <a:r>
              <a:rPr lang="en-AU" sz="1400" dirty="0" smtClean="0"/>
              <a:t>(</a:t>
            </a:r>
            <a:r>
              <a:rPr lang="en-AU" sz="1400" dirty="0" err="1" smtClean="0"/>
              <a:t>adj</a:t>
            </a:r>
            <a:r>
              <a:rPr lang="en-AU" sz="1400" dirty="0" smtClean="0"/>
              <a:t>, V); </a:t>
            </a:r>
          </a:p>
          <a:p>
            <a:r>
              <a:rPr lang="en-AU" sz="1400" dirty="0" smtClean="0"/>
              <a:t>   return </a:t>
            </a:r>
            <a:r>
              <a:rPr lang="en-AU" sz="14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1400" dirty="0" smtClean="0"/>
              <a:t>; }</a:t>
            </a:r>
            <a:endParaRPr lang="en-AU" dirty="0"/>
          </a:p>
        </p:txBody>
      </p:sp>
      <p:sp>
        <p:nvSpPr>
          <p:cNvPr id="91" name="TextBox 90"/>
          <p:cNvSpPr txBox="1"/>
          <p:nvPr/>
        </p:nvSpPr>
        <p:spPr>
          <a:xfrm>
            <a:off x="3810000" y="1352550"/>
            <a:ext cx="2454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Here the 0 index is wasted space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This is to keep the graphs consistent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rot="5400000">
            <a:off x="4686300" y="1924050"/>
            <a:ext cx="457200" cy="228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Graph </a:t>
            </a:r>
            <a:r>
              <a:rPr lang="en-AU" b="1" dirty="0" smtClean="0"/>
              <a:t>linked</a:t>
            </a:r>
            <a:r>
              <a:rPr lang="en-AU" dirty="0" smtClean="0"/>
              <a:t> representation:</a:t>
            </a:r>
            <a:br>
              <a:rPr lang="en-AU" dirty="0" smtClean="0"/>
            </a:br>
            <a:r>
              <a:rPr lang="en-AU" dirty="0" smtClean="0"/>
              <a:t> Adjacency </a:t>
            </a:r>
            <a:r>
              <a:rPr lang="en-AU" b="1" dirty="0" smtClean="0"/>
              <a:t>List</a:t>
            </a:r>
            <a:endParaRPr lang="en-AU" b="1" dirty="0"/>
          </a:p>
        </p:txBody>
      </p:sp>
      <p:sp>
        <p:nvSpPr>
          <p:cNvPr id="22" name="Oval 21"/>
          <p:cNvSpPr/>
          <p:nvPr/>
        </p:nvSpPr>
        <p:spPr>
          <a:xfrm>
            <a:off x="1524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1143000" y="4476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2362200" y="4400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533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2438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1752600" y="3867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28" name="Straight Arrow Connector 27"/>
          <p:cNvCxnSpPr>
            <a:stCxn id="22" idx="2"/>
            <a:endCxn id="25" idx="7"/>
          </p:cNvCxnSpPr>
          <p:nvPr/>
        </p:nvCxnSpPr>
        <p:spPr>
          <a:xfrm rot="10800000" flipV="1">
            <a:off x="793564" y="3257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  <a:endCxn id="25" idx="5"/>
          </p:cNvCxnSpPr>
          <p:nvPr/>
        </p:nvCxnSpPr>
        <p:spPr>
          <a:xfrm rot="16200000" flipV="1">
            <a:off x="755463" y="4089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7"/>
            <a:endCxn id="27" idx="3"/>
          </p:cNvCxnSpPr>
          <p:nvPr/>
        </p:nvCxnSpPr>
        <p:spPr>
          <a:xfrm rot="5400000" flipH="1" flipV="1">
            <a:off x="1403163" y="4127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27" idx="5"/>
          </p:cNvCxnSpPr>
          <p:nvPr/>
        </p:nvCxnSpPr>
        <p:spPr>
          <a:xfrm rot="16200000" flipV="1">
            <a:off x="2050863" y="4089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0"/>
          </p:cNvCxnSpPr>
          <p:nvPr/>
        </p:nvCxnSpPr>
        <p:spPr>
          <a:xfrm rot="5400000">
            <a:off x="2247900" y="4057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1"/>
            <a:endCxn id="22" idx="6"/>
          </p:cNvCxnSpPr>
          <p:nvPr/>
        </p:nvCxnSpPr>
        <p:spPr>
          <a:xfrm rot="16200000" flipV="1">
            <a:off x="2019301" y="3067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  <a:endCxn id="23" idx="6"/>
          </p:cNvCxnSpPr>
          <p:nvPr/>
        </p:nvCxnSpPr>
        <p:spPr>
          <a:xfrm rot="10800000" flipV="1">
            <a:off x="1447800" y="4552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4"/>
            <a:endCxn id="27" idx="0"/>
          </p:cNvCxnSpPr>
          <p:nvPr/>
        </p:nvCxnSpPr>
        <p:spPr>
          <a:xfrm rot="16200000" flipH="1">
            <a:off x="1562100" y="3524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00" y="1352550"/>
            <a:ext cx="547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try to figure this out together with a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directed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graph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2266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41" name="Rectangle 40"/>
          <p:cNvSpPr/>
          <p:nvPr/>
        </p:nvSpPr>
        <p:spPr>
          <a:xfrm>
            <a:off x="3429000" y="27241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2" name="Rectangle 41"/>
          <p:cNvSpPr/>
          <p:nvPr/>
        </p:nvSpPr>
        <p:spPr>
          <a:xfrm>
            <a:off x="3429000" y="31813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43" name="Rectangle 42"/>
          <p:cNvSpPr/>
          <p:nvPr/>
        </p:nvSpPr>
        <p:spPr>
          <a:xfrm>
            <a:off x="3429000" y="36385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4" name="Rectangle 43"/>
          <p:cNvSpPr/>
          <p:nvPr/>
        </p:nvSpPr>
        <p:spPr>
          <a:xfrm>
            <a:off x="3429000" y="40957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5" name="Rectangle 44"/>
          <p:cNvSpPr/>
          <p:nvPr/>
        </p:nvSpPr>
        <p:spPr>
          <a:xfrm>
            <a:off x="3429000" y="4552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46" name="Rectangle 45"/>
          <p:cNvSpPr/>
          <p:nvPr/>
        </p:nvSpPr>
        <p:spPr>
          <a:xfrm>
            <a:off x="4038600" y="2266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7" name="Rectangle 46"/>
          <p:cNvSpPr/>
          <p:nvPr/>
        </p:nvSpPr>
        <p:spPr>
          <a:xfrm>
            <a:off x="4648200" y="2266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8" name="Rectangle 47"/>
          <p:cNvSpPr/>
          <p:nvPr/>
        </p:nvSpPr>
        <p:spPr>
          <a:xfrm>
            <a:off x="5257800" y="2266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49" name="Rectangle 48"/>
          <p:cNvSpPr/>
          <p:nvPr/>
        </p:nvSpPr>
        <p:spPr>
          <a:xfrm>
            <a:off x="4038600" y="4552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0" name="Rectangle 49"/>
          <p:cNvSpPr/>
          <p:nvPr/>
        </p:nvSpPr>
        <p:spPr>
          <a:xfrm>
            <a:off x="4648200" y="4552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cxnSp>
        <p:nvCxnSpPr>
          <p:cNvPr id="51" name="Straight Arrow Connector 50"/>
          <p:cNvCxnSpPr>
            <a:stCxn id="40" idx="3"/>
            <a:endCxn id="46" idx="1"/>
          </p:cNvCxnSpPr>
          <p:nvPr/>
        </p:nvCxnSpPr>
        <p:spPr>
          <a:xfrm>
            <a:off x="3733800" y="2419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  <a:endCxn id="47" idx="1"/>
          </p:cNvCxnSpPr>
          <p:nvPr/>
        </p:nvCxnSpPr>
        <p:spPr>
          <a:xfrm>
            <a:off x="4343400" y="2419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8" idx="1"/>
          </p:cNvCxnSpPr>
          <p:nvPr/>
        </p:nvCxnSpPr>
        <p:spPr>
          <a:xfrm>
            <a:off x="4953000" y="2419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038600" y="27241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5" name="Rectangle 54"/>
          <p:cNvSpPr/>
          <p:nvPr/>
        </p:nvSpPr>
        <p:spPr>
          <a:xfrm>
            <a:off x="4648200" y="27241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59" name="Rectangle 58"/>
          <p:cNvSpPr/>
          <p:nvPr/>
        </p:nvSpPr>
        <p:spPr>
          <a:xfrm>
            <a:off x="5257800" y="27241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cxnSp>
        <p:nvCxnSpPr>
          <p:cNvPr id="60" name="Straight Arrow Connector 59"/>
          <p:cNvCxnSpPr>
            <a:stCxn id="41" idx="3"/>
            <a:endCxn id="54" idx="1"/>
          </p:cNvCxnSpPr>
          <p:nvPr/>
        </p:nvCxnSpPr>
        <p:spPr>
          <a:xfrm>
            <a:off x="3733800" y="28765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3"/>
            <a:endCxn id="55" idx="1"/>
          </p:cNvCxnSpPr>
          <p:nvPr/>
        </p:nvCxnSpPr>
        <p:spPr>
          <a:xfrm>
            <a:off x="4343400" y="28765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3"/>
            <a:endCxn id="59" idx="1"/>
          </p:cNvCxnSpPr>
          <p:nvPr/>
        </p:nvCxnSpPr>
        <p:spPr>
          <a:xfrm>
            <a:off x="4953000" y="28765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038600" y="31813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4648200" y="31813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72" name="Rectangle 71"/>
          <p:cNvSpPr/>
          <p:nvPr/>
        </p:nvSpPr>
        <p:spPr>
          <a:xfrm>
            <a:off x="5257800" y="31813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cxnSp>
        <p:nvCxnSpPr>
          <p:cNvPr id="75" name="Straight Arrow Connector 74"/>
          <p:cNvCxnSpPr>
            <a:endCxn id="63" idx="1"/>
          </p:cNvCxnSpPr>
          <p:nvPr/>
        </p:nvCxnSpPr>
        <p:spPr>
          <a:xfrm>
            <a:off x="3733800" y="33337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68" idx="1"/>
          </p:cNvCxnSpPr>
          <p:nvPr/>
        </p:nvCxnSpPr>
        <p:spPr>
          <a:xfrm>
            <a:off x="4343400" y="33337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8" idx="3"/>
            <a:endCxn id="72" idx="1"/>
          </p:cNvCxnSpPr>
          <p:nvPr/>
        </p:nvCxnSpPr>
        <p:spPr>
          <a:xfrm>
            <a:off x="4953000" y="33337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038600" y="36385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4648200" y="36385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86" name="Rectangle 85"/>
          <p:cNvSpPr/>
          <p:nvPr/>
        </p:nvSpPr>
        <p:spPr>
          <a:xfrm>
            <a:off x="4038600" y="40957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87" name="Rectangle 86"/>
          <p:cNvSpPr/>
          <p:nvPr/>
        </p:nvSpPr>
        <p:spPr>
          <a:xfrm>
            <a:off x="4648200" y="40957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5257800" y="4552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cxnSp>
        <p:nvCxnSpPr>
          <p:cNvPr id="90" name="Straight Arrow Connector 89"/>
          <p:cNvCxnSpPr>
            <a:stCxn id="43" idx="3"/>
            <a:endCxn id="83" idx="1"/>
          </p:cNvCxnSpPr>
          <p:nvPr/>
        </p:nvCxnSpPr>
        <p:spPr>
          <a:xfrm>
            <a:off x="3733800" y="37909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4" idx="3"/>
            <a:endCxn id="86" idx="1"/>
          </p:cNvCxnSpPr>
          <p:nvPr/>
        </p:nvCxnSpPr>
        <p:spPr>
          <a:xfrm>
            <a:off x="3733800" y="42481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5" idx="3"/>
            <a:endCxn id="49" idx="1"/>
          </p:cNvCxnSpPr>
          <p:nvPr/>
        </p:nvCxnSpPr>
        <p:spPr>
          <a:xfrm>
            <a:off x="3733800" y="4705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3"/>
            <a:endCxn id="84" idx="1"/>
          </p:cNvCxnSpPr>
          <p:nvPr/>
        </p:nvCxnSpPr>
        <p:spPr>
          <a:xfrm>
            <a:off x="4343400" y="37909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6" idx="3"/>
            <a:endCxn id="87" idx="1"/>
          </p:cNvCxnSpPr>
          <p:nvPr/>
        </p:nvCxnSpPr>
        <p:spPr>
          <a:xfrm>
            <a:off x="4343400" y="42481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9" idx="3"/>
            <a:endCxn id="50" idx="1"/>
          </p:cNvCxnSpPr>
          <p:nvPr/>
        </p:nvCxnSpPr>
        <p:spPr>
          <a:xfrm>
            <a:off x="4343400" y="4705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3"/>
            <a:endCxn id="89" idx="1"/>
          </p:cNvCxnSpPr>
          <p:nvPr/>
        </p:nvCxnSpPr>
        <p:spPr>
          <a:xfrm>
            <a:off x="4953000" y="4705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257800" y="36385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cxnSp>
        <p:nvCxnSpPr>
          <p:cNvPr id="98" name="Straight Arrow Connector 97"/>
          <p:cNvCxnSpPr>
            <a:stCxn id="84" idx="3"/>
            <a:endCxn id="97" idx="1"/>
          </p:cNvCxnSpPr>
          <p:nvPr/>
        </p:nvCxnSpPr>
        <p:spPr>
          <a:xfrm>
            <a:off x="4953000" y="37909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257800" y="40957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cxnSp>
        <p:nvCxnSpPr>
          <p:cNvPr id="101" name="Straight Arrow Connector 100"/>
          <p:cNvCxnSpPr>
            <a:stCxn id="87" idx="3"/>
            <a:endCxn id="100" idx="1"/>
          </p:cNvCxnSpPr>
          <p:nvPr/>
        </p:nvCxnSpPr>
        <p:spPr>
          <a:xfrm>
            <a:off x="4953000" y="42481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400800" y="2266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04" name="Rectangle 103"/>
          <p:cNvSpPr/>
          <p:nvPr/>
        </p:nvSpPr>
        <p:spPr>
          <a:xfrm>
            <a:off x="6400800" y="27241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05" name="Rectangle 104"/>
          <p:cNvSpPr/>
          <p:nvPr/>
        </p:nvSpPr>
        <p:spPr>
          <a:xfrm>
            <a:off x="6400800" y="31813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106" name="Rectangle 105"/>
          <p:cNvSpPr/>
          <p:nvPr/>
        </p:nvSpPr>
        <p:spPr>
          <a:xfrm>
            <a:off x="6400800" y="36385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107" name="Rectangle 106"/>
          <p:cNvSpPr/>
          <p:nvPr/>
        </p:nvSpPr>
        <p:spPr>
          <a:xfrm>
            <a:off x="6400800" y="40957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08" name="Rectangle 107"/>
          <p:cNvSpPr/>
          <p:nvPr/>
        </p:nvSpPr>
        <p:spPr>
          <a:xfrm>
            <a:off x="6400800" y="4552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109" name="Rectangle 108"/>
          <p:cNvSpPr/>
          <p:nvPr/>
        </p:nvSpPr>
        <p:spPr>
          <a:xfrm>
            <a:off x="7010400" y="2266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110" name="Rectangle 109"/>
          <p:cNvSpPr/>
          <p:nvPr/>
        </p:nvSpPr>
        <p:spPr>
          <a:xfrm>
            <a:off x="7620000" y="22669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114" name="Straight Arrow Connector 113"/>
          <p:cNvCxnSpPr>
            <a:stCxn id="103" idx="3"/>
            <a:endCxn id="109" idx="1"/>
          </p:cNvCxnSpPr>
          <p:nvPr/>
        </p:nvCxnSpPr>
        <p:spPr>
          <a:xfrm>
            <a:off x="6705600" y="2419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3"/>
            <a:endCxn id="110" idx="1"/>
          </p:cNvCxnSpPr>
          <p:nvPr/>
        </p:nvCxnSpPr>
        <p:spPr>
          <a:xfrm>
            <a:off x="7315200" y="24193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010400" y="27241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118" name="Rectangle 117"/>
          <p:cNvSpPr/>
          <p:nvPr/>
        </p:nvSpPr>
        <p:spPr>
          <a:xfrm>
            <a:off x="7620000" y="27241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120" name="Straight Arrow Connector 119"/>
          <p:cNvCxnSpPr>
            <a:stCxn id="104" idx="3"/>
            <a:endCxn id="117" idx="1"/>
          </p:cNvCxnSpPr>
          <p:nvPr/>
        </p:nvCxnSpPr>
        <p:spPr>
          <a:xfrm>
            <a:off x="6705600" y="28765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7" idx="3"/>
            <a:endCxn id="118" idx="1"/>
          </p:cNvCxnSpPr>
          <p:nvPr/>
        </p:nvCxnSpPr>
        <p:spPr>
          <a:xfrm>
            <a:off x="7315200" y="28765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010400" y="31813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124" name="Rectangle 123"/>
          <p:cNvSpPr/>
          <p:nvPr/>
        </p:nvSpPr>
        <p:spPr>
          <a:xfrm>
            <a:off x="7620000" y="31813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126" name="Straight Arrow Connector 125"/>
          <p:cNvCxnSpPr>
            <a:endCxn id="123" idx="1"/>
          </p:cNvCxnSpPr>
          <p:nvPr/>
        </p:nvCxnSpPr>
        <p:spPr>
          <a:xfrm>
            <a:off x="6705600" y="33337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24" idx="1"/>
          </p:cNvCxnSpPr>
          <p:nvPr/>
        </p:nvCxnSpPr>
        <p:spPr>
          <a:xfrm>
            <a:off x="7315200" y="33337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010400" y="40957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32" name="Rectangle 131"/>
          <p:cNvSpPr/>
          <p:nvPr/>
        </p:nvSpPr>
        <p:spPr>
          <a:xfrm>
            <a:off x="7620000" y="409575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cxnSp>
        <p:nvCxnSpPr>
          <p:cNvPr id="135" name="Straight Arrow Connector 134"/>
          <p:cNvCxnSpPr>
            <a:stCxn id="107" idx="3"/>
            <a:endCxn id="131" idx="1"/>
          </p:cNvCxnSpPr>
          <p:nvPr/>
        </p:nvCxnSpPr>
        <p:spPr>
          <a:xfrm>
            <a:off x="6705600" y="42481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3"/>
            <a:endCxn id="132" idx="1"/>
          </p:cNvCxnSpPr>
          <p:nvPr/>
        </p:nvCxnSpPr>
        <p:spPr>
          <a:xfrm>
            <a:off x="7315200" y="4248150"/>
            <a:ext cx="304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5867400" y="1504950"/>
            <a:ext cx="3124200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“Send to back”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to reveal solution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Take a moment to reflect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have you just learned ?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7150"/>
            <a:ext cx="4191000" cy="536971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Cycle and Loops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05200" y="120015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cycle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is a trail where the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repeated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vertex is the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first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last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one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200" y="287655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loop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is an edge that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connects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a vertex to itself</a:t>
            </a:r>
          </a:p>
        </p:txBody>
      </p:sp>
      <p:sp>
        <p:nvSpPr>
          <p:cNvPr id="64" name="Oval 63"/>
          <p:cNvSpPr/>
          <p:nvPr/>
        </p:nvSpPr>
        <p:spPr>
          <a:xfrm>
            <a:off x="2667000" y="21907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65" name="Oval 64"/>
          <p:cNvSpPr/>
          <p:nvPr/>
        </p:nvSpPr>
        <p:spPr>
          <a:xfrm>
            <a:off x="6096000" y="2419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67" name="Oval 66"/>
          <p:cNvSpPr/>
          <p:nvPr/>
        </p:nvSpPr>
        <p:spPr>
          <a:xfrm>
            <a:off x="5715000" y="3790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68" name="Oval 67"/>
          <p:cNvSpPr/>
          <p:nvPr/>
        </p:nvSpPr>
        <p:spPr>
          <a:xfrm>
            <a:off x="6934200" y="3714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70" name="Oval 69"/>
          <p:cNvSpPr/>
          <p:nvPr/>
        </p:nvSpPr>
        <p:spPr>
          <a:xfrm>
            <a:off x="5105400" y="3105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71" name="Oval 70"/>
          <p:cNvSpPr/>
          <p:nvPr/>
        </p:nvSpPr>
        <p:spPr>
          <a:xfrm>
            <a:off x="7010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96" name="Oval 95"/>
          <p:cNvSpPr/>
          <p:nvPr/>
        </p:nvSpPr>
        <p:spPr>
          <a:xfrm>
            <a:off x="6324600" y="3181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97" name="Straight Arrow Connector 96"/>
          <p:cNvCxnSpPr>
            <a:stCxn id="65" idx="2"/>
            <a:endCxn id="70" idx="7"/>
          </p:cNvCxnSpPr>
          <p:nvPr/>
        </p:nvCxnSpPr>
        <p:spPr>
          <a:xfrm rot="10800000" flipV="1">
            <a:off x="5365564" y="2571749"/>
            <a:ext cx="730437" cy="5780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7" idx="1"/>
            <a:endCxn id="70" idx="5"/>
          </p:cNvCxnSpPr>
          <p:nvPr/>
        </p:nvCxnSpPr>
        <p:spPr>
          <a:xfrm rot="16200000" flipV="1">
            <a:off x="5327463" y="3403413"/>
            <a:ext cx="4702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7" idx="7"/>
            <a:endCxn id="96" idx="3"/>
          </p:cNvCxnSpPr>
          <p:nvPr/>
        </p:nvCxnSpPr>
        <p:spPr>
          <a:xfrm rot="5400000" flipH="1" flipV="1">
            <a:off x="5975163" y="3441513"/>
            <a:ext cx="394074" cy="3940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8" idx="1"/>
            <a:endCxn id="96" idx="5"/>
          </p:cNvCxnSpPr>
          <p:nvPr/>
        </p:nvCxnSpPr>
        <p:spPr>
          <a:xfrm rot="16200000" flipV="1">
            <a:off x="6622863" y="34034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8" idx="0"/>
          </p:cNvCxnSpPr>
          <p:nvPr/>
        </p:nvCxnSpPr>
        <p:spPr>
          <a:xfrm rot="5400000">
            <a:off x="6819900" y="33718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1" idx="1"/>
            <a:endCxn id="65" idx="6"/>
          </p:cNvCxnSpPr>
          <p:nvPr/>
        </p:nvCxnSpPr>
        <p:spPr>
          <a:xfrm rot="16200000" flipV="1">
            <a:off x="6591301" y="23812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8" idx="2"/>
            <a:endCxn id="67" idx="6"/>
          </p:cNvCxnSpPr>
          <p:nvPr/>
        </p:nvCxnSpPr>
        <p:spPr>
          <a:xfrm rot="10800000" flipV="1">
            <a:off x="6019800" y="38671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5" idx="4"/>
            <a:endCxn id="96" idx="0"/>
          </p:cNvCxnSpPr>
          <p:nvPr/>
        </p:nvCxnSpPr>
        <p:spPr>
          <a:xfrm rot="16200000" flipH="1">
            <a:off x="6134100" y="2838450"/>
            <a:ext cx="457200" cy="2286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65"/>
          <p:cNvCxnSpPr>
            <a:stCxn id="64" idx="0"/>
            <a:endCxn id="64" idx="2"/>
          </p:cNvCxnSpPr>
          <p:nvPr/>
        </p:nvCxnSpPr>
        <p:spPr>
          <a:xfrm rot="16200000" flipH="1" flipV="1">
            <a:off x="2667000" y="219075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65"/>
          <p:cNvCxnSpPr>
            <a:stCxn id="65" idx="7"/>
            <a:endCxn id="71" idx="0"/>
          </p:cNvCxnSpPr>
          <p:nvPr/>
        </p:nvCxnSpPr>
        <p:spPr>
          <a:xfrm rot="16200000" flipH="1">
            <a:off x="6591299" y="2228850"/>
            <a:ext cx="336363" cy="806637"/>
          </a:xfrm>
          <a:prstGeom prst="curvedConnector3">
            <a:avLst>
              <a:gd name="adj1" fmla="val 16935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52" idx="0"/>
          </p:cNvCxnSpPr>
          <p:nvPr/>
        </p:nvCxnSpPr>
        <p:spPr>
          <a:xfrm rot="5400000">
            <a:off x="1924050" y="2286000"/>
            <a:ext cx="609600" cy="5715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51" idx="2"/>
          </p:cNvCxnSpPr>
          <p:nvPr/>
        </p:nvCxnSpPr>
        <p:spPr>
          <a:xfrm rot="16200000" flipV="1">
            <a:off x="5142816" y="2151966"/>
            <a:ext cx="953869" cy="3429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</a:t>
            </a:r>
            <a:r>
              <a:rPr lang="en-AU" dirty="0"/>
              <a:t>F</a:t>
            </a:r>
            <a:r>
              <a:rPr lang="en-AU" dirty="0" smtClean="0"/>
              <a:t>irst Search (DFS)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DFS goes through each unvisited </a:t>
            </a:r>
            <a:r>
              <a:rPr lang="en-AU" dirty="0" smtClean="0"/>
              <a:t>vertices </a:t>
            </a:r>
            <a:endParaRPr lang="en-AU" dirty="0" smtClean="0"/>
          </a:p>
          <a:p>
            <a:pPr lvl="1">
              <a:buNone/>
            </a:pPr>
            <a:r>
              <a:rPr lang="en-AU" dirty="0" smtClean="0"/>
              <a:t>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this is kept tracked by using a sequence container</a:t>
            </a:r>
          </a:p>
          <a:p>
            <a:r>
              <a:rPr lang="en-AU" dirty="0" smtClean="0"/>
              <a:t>When there are no unvisited </a:t>
            </a:r>
            <a:r>
              <a:rPr lang="en-AU" dirty="0" smtClean="0"/>
              <a:t>vertex,</a:t>
            </a:r>
            <a:endParaRPr lang="en-AU" dirty="0" smtClean="0"/>
          </a:p>
          <a:p>
            <a:pPr>
              <a:buNone/>
            </a:pPr>
            <a:r>
              <a:rPr lang="en-AU" dirty="0" smtClean="0"/>
              <a:t>        then we go back</a:t>
            </a:r>
          </a:p>
          <a:p>
            <a:pPr>
              <a:buNone/>
            </a:pPr>
            <a:r>
              <a:rPr lang="en-AU" dirty="0" smtClean="0"/>
              <a:t>		</a:t>
            </a:r>
            <a:r>
              <a:rPr lang="en-AU" sz="2600" dirty="0" smtClean="0">
                <a:solidFill>
                  <a:schemeClr val="bg1">
                    <a:lumMod val="50000"/>
                  </a:schemeClr>
                </a:solidFill>
              </a:rPr>
              <a:t>The route used is traced using a stack</a:t>
            </a:r>
          </a:p>
          <a:p>
            <a:pPr>
              <a:buNone/>
            </a:pPr>
            <a:r>
              <a:rPr lang="en-AU" sz="2600" dirty="0" smtClean="0">
                <a:solidFill>
                  <a:schemeClr val="bg1">
                    <a:lumMod val="50000"/>
                  </a:schemeClr>
                </a:solidFill>
              </a:rPr>
              <a:t>		There is a lot of back and forth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/>
              <a:t>When the stack is empty,</a:t>
            </a:r>
          </a:p>
          <a:p>
            <a:pPr>
              <a:buNone/>
            </a:pPr>
            <a:r>
              <a:rPr lang="en-AU" dirty="0" smtClean="0"/>
              <a:t>        then all </a:t>
            </a:r>
            <a:r>
              <a:rPr lang="en-AU" dirty="0"/>
              <a:t>vertices </a:t>
            </a:r>
            <a:r>
              <a:rPr lang="en-AU" dirty="0" smtClean="0"/>
              <a:t>have been visited</a:t>
            </a:r>
          </a:p>
          <a:p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Depth First Search (DFS)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Produces the minimum spanning tree</a:t>
            </a:r>
            <a:br>
              <a:rPr lang="en-AU" dirty="0" smtClean="0"/>
            </a:br>
            <a:r>
              <a:rPr lang="en-AU" dirty="0" smtClean="0"/>
              <a:t>		for a weighted graph</a:t>
            </a:r>
          </a:p>
          <a:p>
            <a:r>
              <a:rPr lang="en-AU" dirty="0" smtClean="0"/>
              <a:t>Solving puzzles with only one solution</a:t>
            </a:r>
            <a:br>
              <a:rPr lang="en-AU" dirty="0" smtClean="0"/>
            </a:br>
            <a:r>
              <a:rPr lang="en-AU" dirty="0" smtClean="0"/>
              <a:t>	such as mazes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Breadth First Traversal (BFT)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BFT examines all the adjacent </a:t>
            </a:r>
            <a:r>
              <a:rPr lang="en-AU" dirty="0" smtClean="0"/>
              <a:t>vertices </a:t>
            </a:r>
            <a:r>
              <a:rPr lang="en-AU" dirty="0" smtClean="0"/>
              <a:t>of a vertex</a:t>
            </a:r>
          </a:p>
          <a:p>
            <a:r>
              <a:rPr lang="en-AU" dirty="0" smtClean="0"/>
              <a:t>Similar to Prim’s (see the next section)</a:t>
            </a:r>
          </a:p>
          <a:p>
            <a:r>
              <a:rPr lang="en-AU" dirty="0" smtClean="0"/>
              <a:t>BFT </a:t>
            </a:r>
            <a:r>
              <a:rPr lang="en-AU" dirty="0" smtClean="0"/>
              <a:t>is used in </a:t>
            </a:r>
            <a:r>
              <a:rPr lang="en-AU" dirty="0" smtClean="0"/>
              <a:t>Peer-to-Peer networks </a:t>
            </a:r>
            <a:r>
              <a:rPr lang="en-AU" dirty="0" smtClean="0"/>
              <a:t>to find all neighbour nodes</a:t>
            </a:r>
            <a:endParaRPr lang="en-A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Take a moment to reflect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have you just learned ?</a:t>
            </a:r>
            <a:endParaRPr lang="en-A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Minimum Spanning Tree (MST)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It’s a 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tree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	for a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graph</a:t>
            </a:r>
          </a:p>
          <a:p>
            <a:r>
              <a:rPr lang="en-AU" dirty="0" smtClean="0"/>
              <a:t>A </a:t>
            </a:r>
            <a:r>
              <a:rPr lang="en-AU" i="1" dirty="0" smtClean="0">
                <a:solidFill>
                  <a:schemeClr val="accent3">
                    <a:lumMod val="75000"/>
                  </a:schemeClr>
                </a:solidFill>
              </a:rPr>
              <a:t>spanning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tree</a:t>
            </a:r>
            <a:r>
              <a:rPr lang="en-AU" dirty="0" smtClean="0"/>
              <a:t> is a 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tree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	that </a:t>
            </a:r>
            <a:r>
              <a:rPr lang="en-AU" i="1" dirty="0" smtClean="0"/>
              <a:t>connects</a:t>
            </a:r>
            <a:r>
              <a:rPr lang="en-AU" dirty="0" smtClean="0"/>
              <a:t> all the </a:t>
            </a:r>
            <a:r>
              <a:rPr lang="en-AU" i="1" dirty="0" smtClean="0"/>
              <a:t>vertex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		of an </a:t>
            </a:r>
            <a:r>
              <a:rPr lang="en-AU" i="1" dirty="0" smtClean="0">
                <a:solidFill>
                  <a:schemeClr val="bg2">
                    <a:lumMod val="50000"/>
                  </a:schemeClr>
                </a:solidFill>
              </a:rPr>
              <a:t>undirected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graph</a:t>
            </a:r>
          </a:p>
          <a:p>
            <a:r>
              <a:rPr lang="en-AU" dirty="0" smtClean="0"/>
              <a:t>A </a:t>
            </a:r>
            <a:r>
              <a:rPr lang="en-AU" b="1" dirty="0" smtClean="0">
                <a:solidFill>
                  <a:schemeClr val="accent3">
                    <a:lumMod val="75000"/>
                  </a:schemeClr>
                </a:solidFill>
              </a:rPr>
              <a:t>minimum</a:t>
            </a:r>
            <a:r>
              <a:rPr lang="en-AU" dirty="0" smtClean="0"/>
              <a:t> </a:t>
            </a:r>
            <a:r>
              <a:rPr lang="en-AU" i="1" dirty="0" smtClean="0">
                <a:solidFill>
                  <a:schemeClr val="accent3">
                    <a:lumMod val="75000"/>
                  </a:schemeClr>
                </a:solidFill>
              </a:rPr>
              <a:t>spanning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tree</a:t>
            </a:r>
            <a:r>
              <a:rPr lang="en-AU" dirty="0" smtClean="0"/>
              <a:t> is a </a:t>
            </a:r>
            <a:r>
              <a:rPr lang="en-AU" i="1" dirty="0" smtClean="0">
                <a:solidFill>
                  <a:schemeClr val="accent3">
                    <a:lumMod val="75000"/>
                  </a:schemeClr>
                </a:solidFill>
              </a:rPr>
              <a:t>spanning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tree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	whose </a:t>
            </a:r>
            <a:r>
              <a:rPr lang="en-AU" b="1" dirty="0" smtClean="0"/>
              <a:t>sum</a:t>
            </a:r>
            <a:r>
              <a:rPr lang="en-AU" dirty="0" smtClean="0"/>
              <a:t> of its </a:t>
            </a:r>
            <a:r>
              <a:rPr lang="en-AU" b="1" dirty="0" smtClean="0"/>
              <a:t>weights</a:t>
            </a:r>
            <a:r>
              <a:rPr lang="en-AU" dirty="0" smtClean="0"/>
              <a:t> is the </a:t>
            </a:r>
            <a:r>
              <a:rPr lang="en-AU" b="1" dirty="0" smtClean="0"/>
              <a:t>minimum</a:t>
            </a:r>
            <a:r>
              <a:rPr lang="en-AU" dirty="0" smtClean="0"/>
              <a:t>			for a </a:t>
            </a:r>
            <a:r>
              <a:rPr lang="en-AU" b="1" dirty="0" smtClean="0">
                <a:solidFill>
                  <a:schemeClr val="bg2">
                    <a:lumMod val="50000"/>
                  </a:schemeClr>
                </a:solidFill>
              </a:rPr>
              <a:t>weighted</a:t>
            </a:r>
            <a:r>
              <a:rPr lang="en-AU" dirty="0" smtClean="0"/>
              <a:t> </a:t>
            </a:r>
            <a:r>
              <a:rPr lang="en-AU" i="1" dirty="0" smtClean="0">
                <a:solidFill>
                  <a:schemeClr val="bg2">
                    <a:lumMod val="50000"/>
                  </a:schemeClr>
                </a:solidFill>
              </a:rPr>
              <a:t>undirected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graph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Spanning </a:t>
            </a:r>
            <a:r>
              <a:rPr lang="en-AU" dirty="0"/>
              <a:t>T</a:t>
            </a:r>
            <a:r>
              <a:rPr lang="en-AU" dirty="0" smtClean="0"/>
              <a:t>ree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1295400" y="20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9144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133600" y="1504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304800" y="895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2209800" y="590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1524000" y="971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5" idx="2"/>
            <a:endCxn id="8" idx="7"/>
          </p:cNvCxnSpPr>
          <p:nvPr/>
        </p:nvCxnSpPr>
        <p:spPr>
          <a:xfrm rot="10800000" flipV="1">
            <a:off x="564964" y="361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8" idx="5"/>
          </p:cNvCxnSpPr>
          <p:nvPr/>
        </p:nvCxnSpPr>
        <p:spPr>
          <a:xfrm rot="16200000" flipV="1">
            <a:off x="526863" y="11936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10" idx="3"/>
          </p:cNvCxnSpPr>
          <p:nvPr/>
        </p:nvCxnSpPr>
        <p:spPr>
          <a:xfrm rot="5400000" flipH="1" flipV="1">
            <a:off x="1174563" y="12317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10" idx="5"/>
          </p:cNvCxnSpPr>
          <p:nvPr/>
        </p:nvCxnSpPr>
        <p:spPr>
          <a:xfrm rot="16200000" flipV="1">
            <a:off x="1822263" y="11936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 rot="5400000">
            <a:off x="2019300" y="1162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  <a:endCxn id="5" idx="6"/>
          </p:cNvCxnSpPr>
          <p:nvPr/>
        </p:nvCxnSpPr>
        <p:spPr>
          <a:xfrm rot="16200000" flipV="1">
            <a:off x="1790701" y="171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6"/>
          </p:cNvCxnSpPr>
          <p:nvPr/>
        </p:nvCxnSpPr>
        <p:spPr>
          <a:xfrm rot="10800000" flipV="1">
            <a:off x="1219200" y="1657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10" idx="0"/>
          </p:cNvCxnSpPr>
          <p:nvPr/>
        </p:nvCxnSpPr>
        <p:spPr>
          <a:xfrm rot="16200000" flipH="1">
            <a:off x="1333500" y="628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000" y="1962150"/>
            <a:ext cx="106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Original graph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371600" y="26479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990600" y="40195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2209800" y="39433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381000" y="33337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7" name="Oval 36"/>
          <p:cNvSpPr/>
          <p:nvPr/>
        </p:nvSpPr>
        <p:spPr>
          <a:xfrm>
            <a:off x="2286000" y="30289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1600200" y="34099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9" name="Straight Arrow Connector 38"/>
          <p:cNvCxnSpPr>
            <a:stCxn id="33" idx="2"/>
            <a:endCxn id="36" idx="7"/>
          </p:cNvCxnSpPr>
          <p:nvPr/>
        </p:nvCxnSpPr>
        <p:spPr>
          <a:xfrm rot="10800000" flipV="1">
            <a:off x="641164" y="2800349"/>
            <a:ext cx="730437" cy="5780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7"/>
            <a:endCxn id="38" idx="3"/>
          </p:cNvCxnSpPr>
          <p:nvPr/>
        </p:nvCxnSpPr>
        <p:spPr>
          <a:xfrm rot="5400000" flipH="1" flipV="1">
            <a:off x="1250763" y="3670113"/>
            <a:ext cx="394074" cy="39407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1"/>
            <a:endCxn id="38" idx="5"/>
          </p:cNvCxnSpPr>
          <p:nvPr/>
        </p:nvCxnSpPr>
        <p:spPr>
          <a:xfrm rot="16200000" flipV="1">
            <a:off x="1898463" y="3632013"/>
            <a:ext cx="317874" cy="39407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1"/>
            <a:endCxn id="33" idx="6"/>
          </p:cNvCxnSpPr>
          <p:nvPr/>
        </p:nvCxnSpPr>
        <p:spPr>
          <a:xfrm rot="16200000" flipV="1">
            <a:off x="1866901" y="2609850"/>
            <a:ext cx="273237" cy="6542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38" idx="0"/>
          </p:cNvCxnSpPr>
          <p:nvPr/>
        </p:nvCxnSpPr>
        <p:spPr>
          <a:xfrm rot="16200000" flipH="1">
            <a:off x="1409700" y="3067050"/>
            <a:ext cx="457200" cy="2286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9200" y="4400550"/>
            <a:ext cx="11620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Spanning tree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267200" y="13525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61" name="Oval 60"/>
          <p:cNvSpPr/>
          <p:nvPr/>
        </p:nvSpPr>
        <p:spPr>
          <a:xfrm>
            <a:off x="3886200" y="27241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62" name="Oval 61"/>
          <p:cNvSpPr/>
          <p:nvPr/>
        </p:nvSpPr>
        <p:spPr>
          <a:xfrm>
            <a:off x="5105400" y="26479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63" name="Oval 62"/>
          <p:cNvSpPr/>
          <p:nvPr/>
        </p:nvSpPr>
        <p:spPr>
          <a:xfrm>
            <a:off x="3276600" y="20383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64" name="Oval 63"/>
          <p:cNvSpPr/>
          <p:nvPr/>
        </p:nvSpPr>
        <p:spPr>
          <a:xfrm>
            <a:off x="5181600" y="17335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65" name="Oval 64"/>
          <p:cNvSpPr/>
          <p:nvPr/>
        </p:nvSpPr>
        <p:spPr>
          <a:xfrm>
            <a:off x="4495800" y="21145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67" name="Straight Arrow Connector 66"/>
          <p:cNvCxnSpPr>
            <a:stCxn id="61" idx="1"/>
            <a:endCxn id="63" idx="5"/>
          </p:cNvCxnSpPr>
          <p:nvPr/>
        </p:nvCxnSpPr>
        <p:spPr>
          <a:xfrm rot="16200000" flipV="1">
            <a:off x="3498663" y="2336613"/>
            <a:ext cx="470274" cy="39407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7"/>
            <a:endCxn id="62" idx="2"/>
          </p:cNvCxnSpPr>
          <p:nvPr/>
        </p:nvCxnSpPr>
        <p:spPr>
          <a:xfrm rot="16200000" flipH="1">
            <a:off x="4610099" y="2305050"/>
            <a:ext cx="31563" cy="9590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4"/>
            <a:endCxn id="65" idx="0"/>
          </p:cNvCxnSpPr>
          <p:nvPr/>
        </p:nvCxnSpPr>
        <p:spPr>
          <a:xfrm rot="16200000" flipH="1">
            <a:off x="4305300" y="1771650"/>
            <a:ext cx="457200" cy="2286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2" idx="0"/>
          </p:cNvCxnSpPr>
          <p:nvPr/>
        </p:nvCxnSpPr>
        <p:spPr>
          <a:xfrm rot="5400000">
            <a:off x="4991100" y="2305050"/>
            <a:ext cx="609600" cy="762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1"/>
            <a:endCxn id="60" idx="6"/>
          </p:cNvCxnSpPr>
          <p:nvPr/>
        </p:nvCxnSpPr>
        <p:spPr>
          <a:xfrm rot="16200000" flipV="1">
            <a:off x="4762501" y="1314450"/>
            <a:ext cx="273237" cy="6542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24200" y="1657350"/>
            <a:ext cx="116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Spanning tree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086600" y="9715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76" name="Oval 75"/>
          <p:cNvSpPr/>
          <p:nvPr/>
        </p:nvSpPr>
        <p:spPr>
          <a:xfrm>
            <a:off x="6705600" y="23431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77" name="Oval 76"/>
          <p:cNvSpPr/>
          <p:nvPr/>
        </p:nvSpPr>
        <p:spPr>
          <a:xfrm>
            <a:off x="7924800" y="22669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78" name="Oval 77"/>
          <p:cNvSpPr/>
          <p:nvPr/>
        </p:nvSpPr>
        <p:spPr>
          <a:xfrm>
            <a:off x="6096000" y="16573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79" name="Oval 78"/>
          <p:cNvSpPr/>
          <p:nvPr/>
        </p:nvSpPr>
        <p:spPr>
          <a:xfrm>
            <a:off x="8001000" y="13525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80" name="Oval 79"/>
          <p:cNvSpPr/>
          <p:nvPr/>
        </p:nvSpPr>
        <p:spPr>
          <a:xfrm>
            <a:off x="7315200" y="1733550"/>
            <a:ext cx="304800" cy="3048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82" name="Straight Arrow Connector 81"/>
          <p:cNvCxnSpPr>
            <a:stCxn id="80" idx="2"/>
            <a:endCxn id="78" idx="6"/>
          </p:cNvCxnSpPr>
          <p:nvPr/>
        </p:nvCxnSpPr>
        <p:spPr>
          <a:xfrm rot="10800000">
            <a:off x="6400800" y="1809750"/>
            <a:ext cx="914400" cy="762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1"/>
            <a:endCxn id="80" idx="5"/>
          </p:cNvCxnSpPr>
          <p:nvPr/>
        </p:nvCxnSpPr>
        <p:spPr>
          <a:xfrm rot="16200000" flipV="1">
            <a:off x="7613463" y="1955613"/>
            <a:ext cx="317874" cy="39407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0"/>
          </p:cNvCxnSpPr>
          <p:nvPr/>
        </p:nvCxnSpPr>
        <p:spPr>
          <a:xfrm rot="5400000">
            <a:off x="7810500" y="1924050"/>
            <a:ext cx="609600" cy="762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9" idx="1"/>
            <a:endCxn id="75" idx="6"/>
          </p:cNvCxnSpPr>
          <p:nvPr/>
        </p:nvCxnSpPr>
        <p:spPr>
          <a:xfrm rot="16200000" flipV="1">
            <a:off x="7581901" y="933450"/>
            <a:ext cx="273237" cy="6542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2"/>
            <a:endCxn id="76" idx="6"/>
          </p:cNvCxnSpPr>
          <p:nvPr/>
        </p:nvCxnSpPr>
        <p:spPr>
          <a:xfrm rot="10800000" flipV="1">
            <a:off x="7010400" y="2419350"/>
            <a:ext cx="914400" cy="762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934200" y="2724150"/>
            <a:ext cx="11620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Spanning tree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6096000" y="2952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91" name="Oval 90"/>
          <p:cNvSpPr/>
          <p:nvPr/>
        </p:nvSpPr>
        <p:spPr>
          <a:xfrm>
            <a:off x="5715000" y="4324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92" name="Oval 91"/>
          <p:cNvSpPr/>
          <p:nvPr/>
        </p:nvSpPr>
        <p:spPr>
          <a:xfrm>
            <a:off x="6934200" y="4248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93" name="Oval 92"/>
          <p:cNvSpPr/>
          <p:nvPr/>
        </p:nvSpPr>
        <p:spPr>
          <a:xfrm>
            <a:off x="5105400" y="3638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94" name="Oval 93"/>
          <p:cNvSpPr/>
          <p:nvPr/>
        </p:nvSpPr>
        <p:spPr>
          <a:xfrm>
            <a:off x="7010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95" name="Oval 94"/>
          <p:cNvSpPr/>
          <p:nvPr/>
        </p:nvSpPr>
        <p:spPr>
          <a:xfrm>
            <a:off x="6324600" y="3714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96" name="Straight Arrow Connector 95"/>
          <p:cNvCxnSpPr>
            <a:stCxn id="90" idx="2"/>
            <a:endCxn id="93" idx="7"/>
          </p:cNvCxnSpPr>
          <p:nvPr/>
        </p:nvCxnSpPr>
        <p:spPr>
          <a:xfrm rot="10800000" flipV="1">
            <a:off x="5365564" y="31051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1"/>
            <a:endCxn id="93" idx="5"/>
          </p:cNvCxnSpPr>
          <p:nvPr/>
        </p:nvCxnSpPr>
        <p:spPr>
          <a:xfrm rot="16200000" flipV="1">
            <a:off x="5327463" y="39368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1"/>
            <a:endCxn id="95" idx="5"/>
          </p:cNvCxnSpPr>
          <p:nvPr/>
        </p:nvCxnSpPr>
        <p:spPr>
          <a:xfrm rot="16200000" flipV="1">
            <a:off x="6622863" y="39368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92" idx="0"/>
          </p:cNvCxnSpPr>
          <p:nvPr/>
        </p:nvCxnSpPr>
        <p:spPr>
          <a:xfrm rot="5400000">
            <a:off x="6819900" y="39052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4" idx="1"/>
            <a:endCxn id="90" idx="6"/>
          </p:cNvCxnSpPr>
          <p:nvPr/>
        </p:nvCxnSpPr>
        <p:spPr>
          <a:xfrm rot="16200000" flipV="1">
            <a:off x="6591301" y="29146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2"/>
            <a:endCxn id="91" idx="6"/>
          </p:cNvCxnSpPr>
          <p:nvPr/>
        </p:nvCxnSpPr>
        <p:spPr>
          <a:xfrm rot="10800000" flipV="1">
            <a:off x="6019800" y="44005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943600" y="4705350"/>
            <a:ext cx="1053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Is this a tree ?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29000" y="3028950"/>
            <a:ext cx="2087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This is also a path/linear graph</a:t>
            </a:r>
            <a:endParaRPr lang="en-AU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800600" y="4171950"/>
            <a:ext cx="68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4800" y="361950"/>
            <a:ext cx="68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AU" dirty="0" smtClean="0"/>
              <a:t>Spanning Tree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1447800" y="1200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1066800" y="2571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2860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457200" y="1885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23622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1676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5" idx="2"/>
            <a:endCxn id="8" idx="7"/>
          </p:cNvCxnSpPr>
          <p:nvPr/>
        </p:nvCxnSpPr>
        <p:spPr>
          <a:xfrm rot="10800000" flipV="1">
            <a:off x="717364" y="1352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8" idx="5"/>
          </p:cNvCxnSpPr>
          <p:nvPr/>
        </p:nvCxnSpPr>
        <p:spPr>
          <a:xfrm rot="16200000" flipV="1">
            <a:off x="679263" y="2184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10" idx="3"/>
          </p:cNvCxnSpPr>
          <p:nvPr/>
        </p:nvCxnSpPr>
        <p:spPr>
          <a:xfrm rot="5400000" flipH="1" flipV="1">
            <a:off x="1326963" y="2222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10" idx="5"/>
          </p:cNvCxnSpPr>
          <p:nvPr/>
        </p:nvCxnSpPr>
        <p:spPr>
          <a:xfrm rot="16200000" flipV="1">
            <a:off x="1974663" y="2184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 rot="5400000">
            <a:off x="2171700" y="2152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  <a:endCxn id="5" idx="6"/>
          </p:cNvCxnSpPr>
          <p:nvPr/>
        </p:nvCxnSpPr>
        <p:spPr>
          <a:xfrm rot="16200000" flipV="1">
            <a:off x="1943101" y="1162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6"/>
          </p:cNvCxnSpPr>
          <p:nvPr/>
        </p:nvCxnSpPr>
        <p:spPr>
          <a:xfrm rot="10800000" flipV="1">
            <a:off x="1371600" y="2647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10" idx="0"/>
          </p:cNvCxnSpPr>
          <p:nvPr/>
        </p:nvCxnSpPr>
        <p:spPr>
          <a:xfrm rot="16200000" flipH="1">
            <a:off x="1485900" y="1619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1428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2114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1657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1504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2114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954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050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295400" y="3028950"/>
            <a:ext cx="106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Original graph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91000" y="1123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38100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0" name="Oval 29"/>
          <p:cNvSpPr/>
          <p:nvPr/>
        </p:nvSpPr>
        <p:spPr>
          <a:xfrm>
            <a:off x="50292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200400" y="1809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105400" y="1504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4419600" y="1885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29" idx="1"/>
            <a:endCxn id="31" idx="5"/>
          </p:cNvCxnSpPr>
          <p:nvPr/>
        </p:nvCxnSpPr>
        <p:spPr>
          <a:xfrm rot="16200000" flipV="1">
            <a:off x="3422463" y="21080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0"/>
          </p:cNvCxnSpPr>
          <p:nvPr/>
        </p:nvCxnSpPr>
        <p:spPr>
          <a:xfrm rot="5400000">
            <a:off x="4914900" y="20764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1"/>
            <a:endCxn id="28" idx="6"/>
          </p:cNvCxnSpPr>
          <p:nvPr/>
        </p:nvCxnSpPr>
        <p:spPr>
          <a:xfrm rot="16200000" flipV="1">
            <a:off x="4686301" y="10858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29" idx="6"/>
          </p:cNvCxnSpPr>
          <p:nvPr/>
        </p:nvCxnSpPr>
        <p:spPr>
          <a:xfrm rot="10800000" flipV="1">
            <a:off x="4114800" y="25717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4"/>
            <a:endCxn id="33" idx="0"/>
          </p:cNvCxnSpPr>
          <p:nvPr/>
        </p:nvCxnSpPr>
        <p:spPr>
          <a:xfrm rot="16200000" flipH="1">
            <a:off x="4229100" y="15430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814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267200" y="1581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724400" y="1428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0292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19600" y="2571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486400" y="1809750"/>
            <a:ext cx="1173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Spanning tree A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14800" y="30377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75" name="Oval 74"/>
          <p:cNvSpPr/>
          <p:nvPr/>
        </p:nvSpPr>
        <p:spPr>
          <a:xfrm>
            <a:off x="3733800" y="44093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76" name="Oval 75"/>
          <p:cNvSpPr/>
          <p:nvPr/>
        </p:nvSpPr>
        <p:spPr>
          <a:xfrm>
            <a:off x="4953000" y="43331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77" name="Oval 76"/>
          <p:cNvSpPr/>
          <p:nvPr/>
        </p:nvSpPr>
        <p:spPr>
          <a:xfrm>
            <a:off x="3124200" y="37235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78" name="Oval 77"/>
          <p:cNvSpPr/>
          <p:nvPr/>
        </p:nvSpPr>
        <p:spPr>
          <a:xfrm>
            <a:off x="5029200" y="34187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79" name="Oval 78"/>
          <p:cNvSpPr/>
          <p:nvPr/>
        </p:nvSpPr>
        <p:spPr>
          <a:xfrm>
            <a:off x="4343400" y="37997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80" name="Straight Arrow Connector 79"/>
          <p:cNvCxnSpPr>
            <a:stCxn id="74" idx="2"/>
            <a:endCxn id="77" idx="7"/>
          </p:cNvCxnSpPr>
          <p:nvPr/>
        </p:nvCxnSpPr>
        <p:spPr>
          <a:xfrm rot="10800000" flipV="1">
            <a:off x="3384364" y="319010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1"/>
            <a:endCxn id="77" idx="5"/>
          </p:cNvCxnSpPr>
          <p:nvPr/>
        </p:nvCxnSpPr>
        <p:spPr>
          <a:xfrm rot="16200000" flipV="1">
            <a:off x="3346263" y="4021764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7"/>
            <a:endCxn id="79" idx="3"/>
          </p:cNvCxnSpPr>
          <p:nvPr/>
        </p:nvCxnSpPr>
        <p:spPr>
          <a:xfrm rot="5400000" flipH="1" flipV="1">
            <a:off x="3993963" y="4059864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1"/>
            <a:endCxn id="79" idx="5"/>
          </p:cNvCxnSpPr>
          <p:nvPr/>
        </p:nvCxnSpPr>
        <p:spPr>
          <a:xfrm rot="16200000" flipV="1">
            <a:off x="4641663" y="4021764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8" idx="1"/>
            <a:endCxn id="74" idx="6"/>
          </p:cNvCxnSpPr>
          <p:nvPr/>
        </p:nvCxnSpPr>
        <p:spPr>
          <a:xfrm rot="16200000" flipV="1">
            <a:off x="4610101" y="2999601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05200" y="32663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05200" y="3952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4648200" y="33425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962400" y="41045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572000" y="41045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5486400" y="3714750"/>
            <a:ext cx="1166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Spanning tree B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24600" y="2724150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one is the minimum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AU" dirty="0" smtClean="0"/>
              <a:t>Minimum Spanning Tree (MST)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1447800" y="1200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1066800" y="2571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2860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457200" y="1885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2362200" y="1581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1676400" y="1962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5" idx="2"/>
            <a:endCxn id="8" idx="7"/>
          </p:cNvCxnSpPr>
          <p:nvPr/>
        </p:nvCxnSpPr>
        <p:spPr>
          <a:xfrm rot="10800000" flipV="1">
            <a:off x="717364" y="1352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  <a:endCxn id="8" idx="5"/>
          </p:cNvCxnSpPr>
          <p:nvPr/>
        </p:nvCxnSpPr>
        <p:spPr>
          <a:xfrm rot="16200000" flipV="1">
            <a:off x="679263" y="2184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10" idx="3"/>
          </p:cNvCxnSpPr>
          <p:nvPr/>
        </p:nvCxnSpPr>
        <p:spPr>
          <a:xfrm rot="5400000" flipH="1" flipV="1">
            <a:off x="1326963" y="2222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10" idx="5"/>
          </p:cNvCxnSpPr>
          <p:nvPr/>
        </p:nvCxnSpPr>
        <p:spPr>
          <a:xfrm rot="16200000" flipV="1">
            <a:off x="1974663" y="2184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 rot="5400000">
            <a:off x="2171700" y="2152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  <a:endCxn id="5" idx="6"/>
          </p:cNvCxnSpPr>
          <p:nvPr/>
        </p:nvCxnSpPr>
        <p:spPr>
          <a:xfrm rot="16200000" flipV="1">
            <a:off x="1943101" y="1162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6"/>
          </p:cNvCxnSpPr>
          <p:nvPr/>
        </p:nvCxnSpPr>
        <p:spPr>
          <a:xfrm rot="10800000" flipV="1">
            <a:off x="1371600" y="2647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10" idx="0"/>
          </p:cNvCxnSpPr>
          <p:nvPr/>
        </p:nvCxnSpPr>
        <p:spPr>
          <a:xfrm rot="16200000" flipH="1">
            <a:off x="1485900" y="1619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1428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2114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1657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1504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2114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954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05000" y="2266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295400" y="3028950"/>
            <a:ext cx="106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Original graph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91000" y="1123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38100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0" name="Oval 29"/>
          <p:cNvSpPr/>
          <p:nvPr/>
        </p:nvSpPr>
        <p:spPr>
          <a:xfrm>
            <a:off x="50292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3200400" y="1809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105400" y="1504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4419600" y="1885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29" idx="1"/>
            <a:endCxn id="31" idx="5"/>
          </p:cNvCxnSpPr>
          <p:nvPr/>
        </p:nvCxnSpPr>
        <p:spPr>
          <a:xfrm rot="16200000" flipV="1">
            <a:off x="3422463" y="21080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0"/>
          </p:cNvCxnSpPr>
          <p:nvPr/>
        </p:nvCxnSpPr>
        <p:spPr>
          <a:xfrm rot="5400000">
            <a:off x="4914900" y="20764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1"/>
            <a:endCxn id="28" idx="6"/>
          </p:cNvCxnSpPr>
          <p:nvPr/>
        </p:nvCxnSpPr>
        <p:spPr>
          <a:xfrm rot="16200000" flipV="1">
            <a:off x="4686301" y="10858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29" idx="6"/>
          </p:cNvCxnSpPr>
          <p:nvPr/>
        </p:nvCxnSpPr>
        <p:spPr>
          <a:xfrm rot="10800000" flipV="1">
            <a:off x="4114800" y="25717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4"/>
            <a:endCxn id="33" idx="0"/>
          </p:cNvCxnSpPr>
          <p:nvPr/>
        </p:nvCxnSpPr>
        <p:spPr>
          <a:xfrm rot="16200000" flipH="1">
            <a:off x="4229100" y="15430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814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267200" y="1581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724400" y="1428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029200" y="2038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19600" y="2571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486400" y="1809750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Spanning tree A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1 + 4 + 3 + 2 + 3 = 13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14800" y="30377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75" name="Oval 74"/>
          <p:cNvSpPr/>
          <p:nvPr/>
        </p:nvSpPr>
        <p:spPr>
          <a:xfrm>
            <a:off x="3733800" y="44093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76" name="Oval 75"/>
          <p:cNvSpPr/>
          <p:nvPr/>
        </p:nvSpPr>
        <p:spPr>
          <a:xfrm>
            <a:off x="4953000" y="43331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77" name="Oval 76"/>
          <p:cNvSpPr/>
          <p:nvPr/>
        </p:nvSpPr>
        <p:spPr>
          <a:xfrm>
            <a:off x="3124200" y="37235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78" name="Oval 77"/>
          <p:cNvSpPr/>
          <p:nvPr/>
        </p:nvSpPr>
        <p:spPr>
          <a:xfrm>
            <a:off x="5029200" y="34187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79" name="Oval 78"/>
          <p:cNvSpPr/>
          <p:nvPr/>
        </p:nvSpPr>
        <p:spPr>
          <a:xfrm>
            <a:off x="4343400" y="37997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80" name="Straight Arrow Connector 79"/>
          <p:cNvCxnSpPr>
            <a:stCxn id="74" idx="2"/>
            <a:endCxn id="77" idx="7"/>
          </p:cNvCxnSpPr>
          <p:nvPr/>
        </p:nvCxnSpPr>
        <p:spPr>
          <a:xfrm rot="10800000" flipV="1">
            <a:off x="3384364" y="3190100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1"/>
            <a:endCxn id="77" idx="5"/>
          </p:cNvCxnSpPr>
          <p:nvPr/>
        </p:nvCxnSpPr>
        <p:spPr>
          <a:xfrm rot="16200000" flipV="1">
            <a:off x="3346263" y="4021764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7"/>
            <a:endCxn id="79" idx="3"/>
          </p:cNvCxnSpPr>
          <p:nvPr/>
        </p:nvCxnSpPr>
        <p:spPr>
          <a:xfrm rot="5400000" flipH="1" flipV="1">
            <a:off x="3993963" y="4059864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1"/>
            <a:endCxn id="79" idx="5"/>
          </p:cNvCxnSpPr>
          <p:nvPr/>
        </p:nvCxnSpPr>
        <p:spPr>
          <a:xfrm rot="16200000" flipV="1">
            <a:off x="4641663" y="4021764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8" idx="1"/>
            <a:endCxn id="74" idx="6"/>
          </p:cNvCxnSpPr>
          <p:nvPr/>
        </p:nvCxnSpPr>
        <p:spPr>
          <a:xfrm rot="16200000" flipV="1">
            <a:off x="4610101" y="2999601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05200" y="32663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05200" y="3952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4648200" y="33425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3962400" y="41045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572000" y="41045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5486400" y="3714750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Spanning tree B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2 + 1 + 1 + 1 + 1 = 6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24600" y="272415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 is the minimum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Minimum Spanning Tree (MST)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There are many algorithms</a:t>
            </a:r>
          </a:p>
          <a:p>
            <a:r>
              <a:rPr lang="en-AU" dirty="0" smtClean="0"/>
              <a:t>Let’s look 3 of them :</a:t>
            </a:r>
          </a:p>
          <a:p>
            <a:pPr lvl="1"/>
            <a:r>
              <a:rPr lang="en-AU" dirty="0" smtClean="0"/>
              <a:t>Prim’s Algorithm</a:t>
            </a:r>
          </a:p>
          <a:p>
            <a:pPr lvl="1"/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</a:p>
          <a:p>
            <a:pPr lvl="1"/>
            <a:r>
              <a:rPr lang="en-AU" dirty="0" smtClean="0"/>
              <a:t>Reverse-Delete Algorithm</a:t>
            </a:r>
          </a:p>
          <a:p>
            <a:r>
              <a:rPr lang="en-AU" dirty="0" smtClean="0"/>
              <a:t>What do you think a Maximum Spanning Tree is 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Prim’s 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Spanning tree: all vertex must connect</a:t>
            </a:r>
            <a:br>
              <a:rPr lang="en-AU" dirty="0" smtClean="0"/>
            </a:br>
            <a:r>
              <a:rPr lang="en-AU" dirty="0" smtClean="0"/>
              <a:t>   so connect all minimum vertex</a:t>
            </a:r>
          </a:p>
          <a:p>
            <a:r>
              <a:rPr lang="en-AU" dirty="0" smtClean="0"/>
              <a:t>Time Complexity</a:t>
            </a:r>
          </a:p>
          <a:p>
            <a:pPr lvl="1"/>
            <a:r>
              <a:rPr lang="en-AU" dirty="0" smtClean="0"/>
              <a:t>Adjacency Matrix: O(v^2)</a:t>
            </a:r>
          </a:p>
          <a:p>
            <a:pPr lvl="1"/>
            <a:r>
              <a:rPr lang="en-AU" dirty="0" smtClean="0"/>
              <a:t>Adjacency List: O(</a:t>
            </a:r>
            <a:r>
              <a:rPr lang="en-AU" dirty="0" err="1" smtClean="0"/>
              <a:t>VlogV</a:t>
            </a:r>
            <a:r>
              <a:rPr lang="en-AU" dirty="0" smtClean="0"/>
              <a:t> + </a:t>
            </a:r>
            <a:r>
              <a:rPr lang="en-AU" dirty="0" err="1" smtClean="0"/>
              <a:t>ElogV</a:t>
            </a:r>
            <a:r>
              <a:rPr lang="en-AU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7150"/>
            <a:ext cx="8991600" cy="536971"/>
          </a:xfrm>
        </p:spPr>
        <p:txBody>
          <a:bodyPr>
            <a:noAutofit/>
          </a:bodyPr>
          <a:lstStyle/>
          <a:p>
            <a:r>
              <a:rPr lang="en-AU" sz="3600" dirty="0" smtClean="0"/>
              <a:t>Undirected Graphs and directed Graphs</a:t>
            </a:r>
            <a:endParaRPr lang="en-AU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1524000" y="4171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27432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914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28194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2133600" y="3562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16" name="Straight Arrow Connector 15"/>
          <p:cNvCxnSpPr>
            <a:stCxn id="5" idx="2"/>
            <a:endCxn id="9" idx="7"/>
          </p:cNvCxnSpPr>
          <p:nvPr/>
        </p:nvCxnSpPr>
        <p:spPr>
          <a:xfrm rot="10800000" flipV="1">
            <a:off x="1174564" y="29527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9" idx="5"/>
          </p:cNvCxnSpPr>
          <p:nvPr/>
        </p:nvCxnSpPr>
        <p:spPr>
          <a:xfrm rot="16200000" flipV="1">
            <a:off x="1136463" y="37844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7"/>
            <a:endCxn id="11" idx="3"/>
          </p:cNvCxnSpPr>
          <p:nvPr/>
        </p:nvCxnSpPr>
        <p:spPr>
          <a:xfrm rot="5400000" flipH="1" flipV="1">
            <a:off x="1784163" y="38225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1" idx="5"/>
          </p:cNvCxnSpPr>
          <p:nvPr/>
        </p:nvCxnSpPr>
        <p:spPr>
          <a:xfrm rot="16200000" flipV="1">
            <a:off x="2431863" y="37844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0"/>
          </p:cNvCxnSpPr>
          <p:nvPr/>
        </p:nvCxnSpPr>
        <p:spPr>
          <a:xfrm rot="5400000">
            <a:off x="2628900" y="37528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5" idx="6"/>
          </p:cNvCxnSpPr>
          <p:nvPr/>
        </p:nvCxnSpPr>
        <p:spPr>
          <a:xfrm rot="16200000" flipV="1">
            <a:off x="2400301" y="27622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7" idx="6"/>
          </p:cNvCxnSpPr>
          <p:nvPr/>
        </p:nvCxnSpPr>
        <p:spPr>
          <a:xfrm rot="10800000" flipV="1">
            <a:off x="1828800" y="42481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4"/>
            <a:endCxn id="11" idx="0"/>
          </p:cNvCxnSpPr>
          <p:nvPr/>
        </p:nvCxnSpPr>
        <p:spPr>
          <a:xfrm rot="16200000" flipH="1">
            <a:off x="1943100" y="32194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818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0" name="Oval 29"/>
          <p:cNvSpPr/>
          <p:nvPr/>
        </p:nvSpPr>
        <p:spPr>
          <a:xfrm>
            <a:off x="6400800" y="4095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76200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57912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76962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7010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7" name="Straight Arrow Connector 36"/>
          <p:cNvCxnSpPr>
            <a:stCxn id="29" idx="2"/>
            <a:endCxn id="33" idx="7"/>
          </p:cNvCxnSpPr>
          <p:nvPr/>
        </p:nvCxnSpPr>
        <p:spPr>
          <a:xfrm rot="10800000" flipV="1">
            <a:off x="6051364" y="28765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1"/>
            <a:endCxn id="33" idx="5"/>
          </p:cNvCxnSpPr>
          <p:nvPr/>
        </p:nvCxnSpPr>
        <p:spPr>
          <a:xfrm rot="16200000" flipV="1">
            <a:off x="6013263" y="37082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7"/>
            <a:endCxn id="36" idx="3"/>
          </p:cNvCxnSpPr>
          <p:nvPr/>
        </p:nvCxnSpPr>
        <p:spPr>
          <a:xfrm rot="5400000" flipH="1" flipV="1">
            <a:off x="6660963" y="37463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1"/>
            <a:endCxn id="36" idx="5"/>
          </p:cNvCxnSpPr>
          <p:nvPr/>
        </p:nvCxnSpPr>
        <p:spPr>
          <a:xfrm rot="16200000" flipV="1">
            <a:off x="7308663" y="37082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2" idx="0"/>
          </p:cNvCxnSpPr>
          <p:nvPr/>
        </p:nvCxnSpPr>
        <p:spPr>
          <a:xfrm rot="5400000">
            <a:off x="7505700" y="36766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1"/>
            <a:endCxn id="29" idx="6"/>
          </p:cNvCxnSpPr>
          <p:nvPr/>
        </p:nvCxnSpPr>
        <p:spPr>
          <a:xfrm rot="16200000" flipV="1">
            <a:off x="7277101" y="26860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30" idx="6"/>
          </p:cNvCxnSpPr>
          <p:nvPr/>
        </p:nvCxnSpPr>
        <p:spPr>
          <a:xfrm rot="10800000" flipV="1">
            <a:off x="6705600" y="41719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4"/>
            <a:endCxn id="36" idx="0"/>
          </p:cNvCxnSpPr>
          <p:nvPr/>
        </p:nvCxnSpPr>
        <p:spPr>
          <a:xfrm rot="16200000" flipH="1">
            <a:off x="6819900" y="31432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2400" y="1657350"/>
            <a:ext cx="3942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When there are no arrows 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There is no direction hence the graph is </a:t>
            </a:r>
          </a:p>
          <a:p>
            <a:pPr algn="ctr"/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Undirected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76800" y="1657350"/>
            <a:ext cx="4125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When there are arrows 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These have a direction hence the graph is </a:t>
            </a:r>
          </a:p>
          <a:p>
            <a:pPr algn="ctr"/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directed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12763" y="44869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Fig 1.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03763" y="44869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Fig 2.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Kruskal’s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Add the edge with the least possible weight</a:t>
            </a:r>
            <a:br>
              <a:rPr lang="en-AU" dirty="0" smtClean="0"/>
            </a:br>
            <a:r>
              <a:rPr lang="en-AU" dirty="0" smtClean="0"/>
              <a:t>   if it adds a cycle remove it</a:t>
            </a:r>
          </a:p>
          <a:p>
            <a:r>
              <a:rPr lang="en-AU" dirty="0" smtClean="0"/>
              <a:t>Time Complexity</a:t>
            </a:r>
          </a:p>
          <a:p>
            <a:pPr lvl="1"/>
            <a:r>
              <a:rPr lang="pt-BR" i="1" dirty="0" smtClean="0"/>
              <a:t>O</a:t>
            </a:r>
            <a:r>
              <a:rPr lang="pt-BR" dirty="0" smtClean="0"/>
              <a:t>(</a:t>
            </a:r>
            <a:r>
              <a:rPr lang="pt-BR" i="1" dirty="0" smtClean="0"/>
              <a:t>E</a:t>
            </a:r>
            <a:r>
              <a:rPr lang="pt-BR" dirty="0" smtClean="0"/>
              <a:t> log E)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Reverse-Delete 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Delete algorithm sort all edges in </a:t>
            </a:r>
            <a:r>
              <a:rPr lang="en-US" b="1" dirty="0" smtClean="0"/>
              <a:t>decreasing</a:t>
            </a:r>
            <a:r>
              <a:rPr lang="en-US" dirty="0" smtClean="0"/>
              <a:t> order of their weights</a:t>
            </a:r>
          </a:p>
          <a:p>
            <a:r>
              <a:rPr lang="en-US" dirty="0" smtClean="0"/>
              <a:t>Proof read with </a:t>
            </a:r>
            <a:r>
              <a:rPr lang="en-US" dirty="0" err="1" smtClean="0"/>
              <a:t>Kruskal's</a:t>
            </a:r>
            <a:r>
              <a:rPr lang="en-US" dirty="0" smtClean="0"/>
              <a:t> algorithm first</a:t>
            </a:r>
          </a:p>
          <a:p>
            <a:r>
              <a:rPr lang="en-AU" dirty="0" smtClean="0"/>
              <a:t>Time Complexity</a:t>
            </a:r>
          </a:p>
          <a:p>
            <a:pPr lvl="1"/>
            <a:r>
              <a:rPr lang="pt-BR" i="1" dirty="0" smtClean="0"/>
              <a:t>O</a:t>
            </a:r>
            <a:r>
              <a:rPr lang="pt-BR" dirty="0" smtClean="0"/>
              <a:t>(</a:t>
            </a:r>
            <a:r>
              <a:rPr lang="pt-BR" i="1" dirty="0" smtClean="0"/>
              <a:t>E</a:t>
            </a:r>
            <a:r>
              <a:rPr lang="pt-BR" dirty="0" smtClean="0"/>
              <a:t> log </a:t>
            </a:r>
            <a:r>
              <a:rPr lang="pt-BR" i="1" dirty="0" smtClean="0"/>
              <a:t>V</a:t>
            </a:r>
            <a:r>
              <a:rPr lang="pt-BR" dirty="0" smtClean="0"/>
              <a:t> (log log </a:t>
            </a:r>
            <a:r>
              <a:rPr lang="pt-BR" i="1" dirty="0" smtClean="0"/>
              <a:t>V</a:t>
            </a:r>
            <a:r>
              <a:rPr lang="pt-BR" dirty="0" smtClean="0"/>
              <a:t>)</a:t>
            </a:r>
            <a:r>
              <a:rPr lang="pt-BR" baseline="30000" dirty="0" smtClean="0"/>
              <a:t>3</a:t>
            </a:r>
            <a:r>
              <a:rPr lang="pt-BR" dirty="0" smtClean="0"/>
              <a:t>)</a:t>
            </a:r>
            <a:endParaRPr lang="en-A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Take a moment to reflect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have you just learned ?</a:t>
            </a:r>
            <a:endParaRPr lang="en-A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Greedy Algorithm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AU" dirty="0" smtClean="0"/>
              <a:t>Take the “optimal” path of each component</a:t>
            </a:r>
          </a:p>
          <a:p>
            <a:pPr>
              <a:buNone/>
            </a:pPr>
            <a:r>
              <a:rPr lang="en-AU" dirty="0" smtClean="0"/>
              <a:t>		To produce an “optimum” holistic system</a:t>
            </a:r>
          </a:p>
          <a:p>
            <a:endParaRPr lang="en-AU" dirty="0" smtClean="0"/>
          </a:p>
          <a:p>
            <a:pPr>
              <a:buNone/>
            </a:pPr>
            <a:r>
              <a:rPr lang="en-AU" dirty="0" smtClean="0">
                <a:solidFill>
                  <a:srgbClr val="FF0000"/>
                </a:solidFill>
              </a:rPr>
              <a:t>Problem!!!</a:t>
            </a:r>
          </a:p>
          <a:p>
            <a:pPr>
              <a:buNone/>
            </a:pPr>
            <a:r>
              <a:rPr lang="en-AU" dirty="0" smtClean="0"/>
              <a:t>	Sometimes </a:t>
            </a:r>
            <a:r>
              <a:rPr lang="en-AU" dirty="0" smtClean="0"/>
              <a:t>the </a:t>
            </a:r>
            <a:r>
              <a:rPr lang="en-AU" b="1" dirty="0" smtClean="0"/>
              <a:t>whole</a:t>
            </a:r>
            <a:r>
              <a:rPr lang="en-AU" dirty="0" smtClean="0"/>
              <a:t> </a:t>
            </a:r>
            <a:r>
              <a:rPr lang="en-AU" dirty="0" smtClean="0"/>
              <a:t>is </a:t>
            </a:r>
            <a:r>
              <a:rPr lang="en-AU" b="1" dirty="0" smtClean="0"/>
              <a:t>not</a:t>
            </a:r>
            <a:r>
              <a:rPr lang="en-AU" dirty="0" smtClean="0"/>
              <a:t> simply </a:t>
            </a:r>
            <a:br>
              <a:rPr lang="en-AU" dirty="0" smtClean="0"/>
            </a:br>
            <a:r>
              <a:rPr lang="en-AU" dirty="0" smtClean="0"/>
              <a:t>				the </a:t>
            </a:r>
            <a:r>
              <a:rPr lang="en-AU" b="1" dirty="0" smtClean="0"/>
              <a:t>sum</a:t>
            </a:r>
            <a:r>
              <a:rPr lang="en-AU" dirty="0" smtClean="0"/>
              <a:t> </a:t>
            </a:r>
            <a:r>
              <a:rPr lang="en-AU" smtClean="0"/>
              <a:t>of </a:t>
            </a:r>
            <a:r>
              <a:rPr lang="en-AU" smtClean="0"/>
              <a:t>its </a:t>
            </a:r>
            <a:r>
              <a:rPr lang="en-AU" dirty="0" smtClean="0"/>
              <a:t>parts 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7150"/>
            <a:ext cx="3657600" cy="536971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Connected Graphs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1885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15240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27432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914400" y="2571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28194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21336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16" name="Straight Arrow Connector 15"/>
          <p:cNvCxnSpPr>
            <a:stCxn id="5" idx="2"/>
            <a:endCxn id="9" idx="7"/>
          </p:cNvCxnSpPr>
          <p:nvPr/>
        </p:nvCxnSpPr>
        <p:spPr>
          <a:xfrm rot="10800000" flipV="1">
            <a:off x="1174564" y="20383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9" idx="5"/>
          </p:cNvCxnSpPr>
          <p:nvPr/>
        </p:nvCxnSpPr>
        <p:spPr>
          <a:xfrm rot="16200000" flipV="1">
            <a:off x="1136463" y="28700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7"/>
            <a:endCxn id="11" idx="3"/>
          </p:cNvCxnSpPr>
          <p:nvPr/>
        </p:nvCxnSpPr>
        <p:spPr>
          <a:xfrm rot="5400000" flipH="1" flipV="1">
            <a:off x="1784163" y="29081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1" idx="5"/>
          </p:cNvCxnSpPr>
          <p:nvPr/>
        </p:nvCxnSpPr>
        <p:spPr>
          <a:xfrm rot="16200000" flipV="1">
            <a:off x="2431863" y="28700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0"/>
          </p:cNvCxnSpPr>
          <p:nvPr/>
        </p:nvCxnSpPr>
        <p:spPr>
          <a:xfrm rot="5400000">
            <a:off x="2628900" y="28384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5" idx="6"/>
          </p:cNvCxnSpPr>
          <p:nvPr/>
        </p:nvCxnSpPr>
        <p:spPr>
          <a:xfrm rot="16200000" flipV="1">
            <a:off x="2400301" y="18478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7" idx="6"/>
          </p:cNvCxnSpPr>
          <p:nvPr/>
        </p:nvCxnSpPr>
        <p:spPr>
          <a:xfrm rot="10800000" flipV="1">
            <a:off x="1828800" y="33337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4"/>
            <a:endCxn id="11" idx="0"/>
          </p:cNvCxnSpPr>
          <p:nvPr/>
        </p:nvCxnSpPr>
        <p:spPr>
          <a:xfrm rot="16200000" flipH="1">
            <a:off x="1943100" y="23050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2400" y="74295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When all the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vertices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are connected 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then the graph is </a:t>
            </a:r>
          </a:p>
          <a:p>
            <a:pPr algn="ctr"/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connected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5800" y="74295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If there is one vertex that is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isolated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in a graph then it is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a connected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graph</a:t>
            </a:r>
          </a:p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It is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disconnected</a:t>
            </a:r>
            <a:endParaRPr lang="en-AU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86400" y="1809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6400800" y="1809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46" name="Oval 45"/>
          <p:cNvSpPr/>
          <p:nvPr/>
        </p:nvSpPr>
        <p:spPr>
          <a:xfrm>
            <a:off x="60198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72390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54102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53" name="Oval 52"/>
          <p:cNvSpPr/>
          <p:nvPr/>
        </p:nvSpPr>
        <p:spPr>
          <a:xfrm>
            <a:off x="7315200" y="2190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54" name="Oval 53"/>
          <p:cNvSpPr/>
          <p:nvPr/>
        </p:nvSpPr>
        <p:spPr>
          <a:xfrm>
            <a:off x="6629400" y="2571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56" name="Straight Arrow Connector 55"/>
          <p:cNvCxnSpPr>
            <a:stCxn id="43" idx="2"/>
            <a:endCxn id="48" idx="7"/>
          </p:cNvCxnSpPr>
          <p:nvPr/>
        </p:nvCxnSpPr>
        <p:spPr>
          <a:xfrm rot="10800000" flipV="1">
            <a:off x="5670364" y="19621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1"/>
            <a:endCxn id="48" idx="5"/>
          </p:cNvCxnSpPr>
          <p:nvPr/>
        </p:nvCxnSpPr>
        <p:spPr>
          <a:xfrm rot="16200000" flipV="1">
            <a:off x="5632263" y="27938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7"/>
            <a:endCxn id="54" idx="3"/>
          </p:cNvCxnSpPr>
          <p:nvPr/>
        </p:nvCxnSpPr>
        <p:spPr>
          <a:xfrm rot="5400000" flipH="1" flipV="1">
            <a:off x="6279963" y="28319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1"/>
            <a:endCxn id="54" idx="5"/>
          </p:cNvCxnSpPr>
          <p:nvPr/>
        </p:nvCxnSpPr>
        <p:spPr>
          <a:xfrm rot="16200000" flipV="1">
            <a:off x="6927663" y="27938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0"/>
          </p:cNvCxnSpPr>
          <p:nvPr/>
        </p:nvCxnSpPr>
        <p:spPr>
          <a:xfrm rot="5400000">
            <a:off x="7124700" y="27622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1"/>
            <a:endCxn id="43" idx="6"/>
          </p:cNvCxnSpPr>
          <p:nvPr/>
        </p:nvCxnSpPr>
        <p:spPr>
          <a:xfrm rot="16200000" flipV="1">
            <a:off x="6896101" y="17716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2"/>
            <a:endCxn id="46" idx="6"/>
          </p:cNvCxnSpPr>
          <p:nvPr/>
        </p:nvCxnSpPr>
        <p:spPr>
          <a:xfrm rot="10800000" flipV="1">
            <a:off x="6324600" y="32575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4"/>
            <a:endCxn id="54" idx="0"/>
          </p:cNvCxnSpPr>
          <p:nvPr/>
        </p:nvCxnSpPr>
        <p:spPr>
          <a:xfrm rot="16200000" flipH="1">
            <a:off x="6438900" y="22288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0"/>
            <a:endCxn id="41" idx="2"/>
          </p:cNvCxnSpPr>
          <p:nvPr/>
        </p:nvCxnSpPr>
        <p:spPr>
          <a:xfrm rot="16200000" flipH="1" flipV="1">
            <a:off x="5486400" y="180975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495800" y="412731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Is the graph above connected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73437" y="35754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Fig 1.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64437" y="35754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Fig 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7150"/>
            <a:ext cx="3657600" cy="536971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Connected Graphs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858000" y="514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7772400" y="514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6" name="Oval 45"/>
          <p:cNvSpPr/>
          <p:nvPr/>
        </p:nvSpPr>
        <p:spPr>
          <a:xfrm>
            <a:off x="7391400" y="1885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8610600" y="1809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6781800" y="1200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53" name="Oval 52"/>
          <p:cNvSpPr/>
          <p:nvPr/>
        </p:nvSpPr>
        <p:spPr>
          <a:xfrm>
            <a:off x="8686800" y="895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54" name="Oval 53"/>
          <p:cNvSpPr/>
          <p:nvPr/>
        </p:nvSpPr>
        <p:spPr>
          <a:xfrm>
            <a:off x="8001000" y="1276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cxnSp>
        <p:nvCxnSpPr>
          <p:cNvPr id="56" name="Straight Arrow Connector 55"/>
          <p:cNvCxnSpPr>
            <a:stCxn id="43" idx="2"/>
            <a:endCxn id="48" idx="7"/>
          </p:cNvCxnSpPr>
          <p:nvPr/>
        </p:nvCxnSpPr>
        <p:spPr>
          <a:xfrm rot="10800000" flipV="1">
            <a:off x="7041964" y="6667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1"/>
            <a:endCxn id="48" idx="5"/>
          </p:cNvCxnSpPr>
          <p:nvPr/>
        </p:nvCxnSpPr>
        <p:spPr>
          <a:xfrm rot="16200000" flipV="1">
            <a:off x="7003863" y="14984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7"/>
            <a:endCxn id="54" idx="3"/>
          </p:cNvCxnSpPr>
          <p:nvPr/>
        </p:nvCxnSpPr>
        <p:spPr>
          <a:xfrm rot="5400000" flipH="1" flipV="1">
            <a:off x="7651563" y="15365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1"/>
            <a:endCxn id="54" idx="5"/>
          </p:cNvCxnSpPr>
          <p:nvPr/>
        </p:nvCxnSpPr>
        <p:spPr>
          <a:xfrm rot="16200000" flipV="1">
            <a:off x="8299263" y="14984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0"/>
          </p:cNvCxnSpPr>
          <p:nvPr/>
        </p:nvCxnSpPr>
        <p:spPr>
          <a:xfrm rot="5400000">
            <a:off x="8496300" y="14668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1"/>
            <a:endCxn id="43" idx="6"/>
          </p:cNvCxnSpPr>
          <p:nvPr/>
        </p:nvCxnSpPr>
        <p:spPr>
          <a:xfrm rot="16200000" flipV="1">
            <a:off x="8267701" y="4762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2"/>
            <a:endCxn id="46" idx="6"/>
          </p:cNvCxnSpPr>
          <p:nvPr/>
        </p:nvCxnSpPr>
        <p:spPr>
          <a:xfrm rot="10800000" flipV="1">
            <a:off x="7696200" y="19621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4"/>
            <a:endCxn id="54" idx="0"/>
          </p:cNvCxnSpPr>
          <p:nvPr/>
        </p:nvCxnSpPr>
        <p:spPr>
          <a:xfrm rot="16200000" flipH="1">
            <a:off x="7810500" y="9334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0"/>
            <a:endCxn id="41" idx="2"/>
          </p:cNvCxnSpPr>
          <p:nvPr/>
        </p:nvCxnSpPr>
        <p:spPr>
          <a:xfrm rot="16200000" flipH="1" flipV="1">
            <a:off x="6858000" y="51435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43400" y="2095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test it 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0" y="819150"/>
            <a:ext cx="19520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1"/>
                </a:solidFill>
              </a:rPr>
              <a:t>#include &lt;bits/</a:t>
            </a:r>
            <a:r>
              <a:rPr lang="en-AU" sz="1200" dirty="0" err="1" smtClean="0">
                <a:solidFill>
                  <a:schemeClr val="accent1"/>
                </a:solidFill>
              </a:rPr>
              <a:t>stdc</a:t>
            </a:r>
            <a:r>
              <a:rPr lang="en-AU" sz="1200" dirty="0" smtClean="0">
                <a:solidFill>
                  <a:schemeClr val="accent1"/>
                </a:solidFill>
              </a:rPr>
              <a:t>++.h&gt; </a:t>
            </a:r>
          </a:p>
          <a:p>
            <a:r>
              <a:rPr lang="en-AU" sz="1200" dirty="0" smtClean="0">
                <a:solidFill>
                  <a:srgbClr val="7030A0"/>
                </a:solidFill>
              </a:rPr>
              <a:t>using namespace </a:t>
            </a:r>
            <a:r>
              <a:rPr lang="en-AU" sz="12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1200" dirty="0" smtClean="0"/>
              <a:t>; </a:t>
            </a:r>
          </a:p>
          <a:p>
            <a:r>
              <a:rPr lang="en-AU" sz="1200" dirty="0" smtClean="0">
                <a:solidFill>
                  <a:schemeClr val="accent1"/>
                </a:solidFill>
              </a:rPr>
              <a:t>#define N 100000 </a:t>
            </a:r>
          </a:p>
          <a:p>
            <a:endParaRPr lang="en-AU" sz="1200" dirty="0" smtClean="0"/>
          </a:p>
          <a:p>
            <a:r>
              <a:rPr lang="en-AU" sz="1200" dirty="0" smtClean="0"/>
              <a:t>vector&lt;</a:t>
            </a:r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&gt; gr1[N], gr2[N]; </a:t>
            </a:r>
          </a:p>
          <a:p>
            <a:r>
              <a:rPr lang="en-AU" sz="1200" dirty="0" err="1" smtClean="0">
                <a:solidFill>
                  <a:schemeClr val="accent1"/>
                </a:solidFill>
              </a:rPr>
              <a:t>bool</a:t>
            </a:r>
            <a:r>
              <a:rPr lang="en-AU" sz="1200" dirty="0" smtClean="0"/>
              <a:t> vis1[N], vis2[N]; 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chemeClr val="accent1"/>
                </a:solidFill>
              </a:rPr>
              <a:t>void</a:t>
            </a:r>
            <a:r>
              <a:rPr lang="en-AU" sz="1200" dirty="0" smtClean="0"/>
              <a:t> </a:t>
            </a:r>
            <a:r>
              <a:rPr lang="en-AU" sz="1200" dirty="0" err="1" smtClean="0">
                <a:solidFill>
                  <a:schemeClr val="accent3">
                    <a:lumMod val="75000"/>
                  </a:schemeClr>
                </a:solidFill>
              </a:rPr>
              <a:t>Add_edge</a:t>
            </a:r>
            <a:r>
              <a:rPr lang="en-AU" sz="1200" dirty="0" smtClean="0"/>
              <a:t>(</a:t>
            </a:r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 u, </a:t>
            </a:r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 v) { </a:t>
            </a:r>
          </a:p>
          <a:p>
            <a:r>
              <a:rPr lang="en-AU" sz="1200" dirty="0" smtClean="0"/>
              <a:t>   gr1[u].</a:t>
            </a:r>
            <a:r>
              <a:rPr lang="en-AU" sz="1200" dirty="0" err="1" smtClean="0"/>
              <a:t>push_back</a:t>
            </a:r>
            <a:r>
              <a:rPr lang="en-AU" sz="1200" dirty="0" smtClean="0"/>
              <a:t>(v); </a:t>
            </a:r>
          </a:p>
          <a:p>
            <a:r>
              <a:rPr lang="en-AU" sz="1200" dirty="0" smtClean="0"/>
              <a:t>   gr2[v].</a:t>
            </a:r>
            <a:r>
              <a:rPr lang="en-AU" sz="1200" dirty="0" err="1" smtClean="0"/>
              <a:t>push_back</a:t>
            </a:r>
            <a:r>
              <a:rPr lang="en-AU" sz="1200" dirty="0" smtClean="0"/>
              <a:t>(u); } 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chemeClr val="accent1"/>
                </a:solidFill>
              </a:rPr>
              <a:t>void</a:t>
            </a:r>
            <a:r>
              <a:rPr lang="en-AU" sz="1200" dirty="0" smtClean="0"/>
              <a:t> dfs1(</a:t>
            </a:r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 x) { </a:t>
            </a:r>
          </a:p>
          <a:p>
            <a:r>
              <a:rPr lang="en-AU" sz="1200" dirty="0" smtClean="0"/>
              <a:t>   vis1[x] =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AU" sz="1200" dirty="0" smtClean="0"/>
              <a:t>; 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rgbClr val="7030A0"/>
                </a:solidFill>
              </a:rPr>
              <a:t>for</a:t>
            </a:r>
            <a:r>
              <a:rPr lang="en-AU" sz="1200" dirty="0" smtClean="0"/>
              <a:t> (</a:t>
            </a:r>
            <a:r>
              <a:rPr lang="en-AU" sz="1200" dirty="0" smtClean="0">
                <a:solidFill>
                  <a:srgbClr val="7030A0"/>
                </a:solidFill>
              </a:rPr>
              <a:t>auto</a:t>
            </a:r>
            <a:r>
              <a:rPr lang="en-AU" sz="1200" dirty="0" smtClean="0"/>
              <a:t> </a:t>
            </a:r>
            <a:r>
              <a:rPr lang="en-AU" sz="1200" dirty="0" err="1" smtClean="0"/>
              <a:t>i</a:t>
            </a:r>
            <a:r>
              <a:rPr lang="en-AU" sz="1200" dirty="0" smtClean="0"/>
              <a:t> : gr1[x]) </a:t>
            </a:r>
          </a:p>
          <a:p>
            <a:r>
              <a:rPr lang="en-AU" sz="1200" dirty="0" smtClean="0"/>
              <a:t>      </a:t>
            </a:r>
            <a:r>
              <a:rPr lang="en-AU" sz="1200" dirty="0" smtClean="0">
                <a:solidFill>
                  <a:srgbClr val="7030A0"/>
                </a:solidFill>
              </a:rPr>
              <a:t>if</a:t>
            </a:r>
            <a:r>
              <a:rPr lang="en-AU" sz="1200" dirty="0" smtClean="0"/>
              <a:t> (!vis1[</a:t>
            </a:r>
            <a:r>
              <a:rPr lang="en-AU" sz="1200" dirty="0" err="1" smtClean="0"/>
              <a:t>i</a:t>
            </a:r>
            <a:r>
              <a:rPr lang="en-AU" sz="1200" dirty="0" smtClean="0"/>
              <a:t>]) dfs1(</a:t>
            </a:r>
            <a:r>
              <a:rPr lang="en-AU" sz="1200" dirty="0" err="1" smtClean="0"/>
              <a:t>i</a:t>
            </a:r>
            <a:r>
              <a:rPr lang="en-AU" sz="1200" dirty="0" smtClean="0"/>
              <a:t>); } 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chemeClr val="accent1"/>
                </a:solidFill>
              </a:rPr>
              <a:t>void</a:t>
            </a:r>
            <a:r>
              <a:rPr lang="en-AU" sz="1200" dirty="0" smtClean="0"/>
              <a:t> dfs2(</a:t>
            </a:r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 x) { </a:t>
            </a:r>
          </a:p>
          <a:p>
            <a:r>
              <a:rPr lang="en-AU" sz="1200" dirty="0" smtClean="0"/>
              <a:t>   vis2[x] =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AU" sz="1200" dirty="0" smtClean="0"/>
              <a:t>; 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rgbClr val="7030A0"/>
                </a:solidFill>
              </a:rPr>
              <a:t>for</a:t>
            </a:r>
            <a:r>
              <a:rPr lang="en-AU" sz="1200" dirty="0" smtClean="0"/>
              <a:t> (</a:t>
            </a:r>
            <a:r>
              <a:rPr lang="en-AU" sz="1200" dirty="0" smtClean="0">
                <a:solidFill>
                  <a:srgbClr val="7030A0"/>
                </a:solidFill>
              </a:rPr>
              <a:t>auto</a:t>
            </a:r>
            <a:r>
              <a:rPr lang="en-AU" sz="1200" dirty="0" smtClean="0"/>
              <a:t> </a:t>
            </a:r>
            <a:r>
              <a:rPr lang="en-AU" sz="1200" dirty="0" err="1" smtClean="0"/>
              <a:t>i</a:t>
            </a:r>
            <a:r>
              <a:rPr lang="en-AU" sz="1200" dirty="0" smtClean="0"/>
              <a:t> : gr2[x]) </a:t>
            </a:r>
          </a:p>
          <a:p>
            <a:r>
              <a:rPr lang="en-AU" sz="1200" dirty="0" smtClean="0"/>
              <a:t>      </a:t>
            </a:r>
            <a:r>
              <a:rPr lang="en-AU" sz="1200" dirty="0" smtClean="0">
                <a:solidFill>
                  <a:srgbClr val="7030A0"/>
                </a:solidFill>
              </a:rPr>
              <a:t>if</a:t>
            </a:r>
            <a:r>
              <a:rPr lang="en-AU" sz="1200" dirty="0" smtClean="0"/>
              <a:t> (!vis2[</a:t>
            </a:r>
            <a:r>
              <a:rPr lang="en-AU" sz="1200" dirty="0" err="1" smtClean="0"/>
              <a:t>i</a:t>
            </a:r>
            <a:r>
              <a:rPr lang="en-AU" sz="1200" dirty="0" smtClean="0"/>
              <a:t>]) dfs2(</a:t>
            </a:r>
            <a:r>
              <a:rPr lang="en-AU" sz="1200" dirty="0" err="1" smtClean="0"/>
              <a:t>i</a:t>
            </a:r>
            <a:r>
              <a:rPr lang="en-AU" sz="1200" dirty="0" smtClean="0"/>
              <a:t>); }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28800" y="895350"/>
            <a:ext cx="26666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>
                <a:solidFill>
                  <a:schemeClr val="accent1"/>
                </a:solidFill>
              </a:rPr>
              <a:t>bool</a:t>
            </a:r>
            <a:r>
              <a:rPr lang="en-AU" sz="1200" dirty="0" smtClean="0"/>
              <a:t> </a:t>
            </a:r>
            <a:r>
              <a:rPr lang="en-AU" sz="1200" dirty="0" err="1" smtClean="0">
                <a:solidFill>
                  <a:schemeClr val="accent3">
                    <a:lumMod val="75000"/>
                  </a:schemeClr>
                </a:solidFill>
              </a:rPr>
              <a:t>Is_Connected</a:t>
            </a:r>
            <a:r>
              <a:rPr lang="en-AU" sz="1200" dirty="0" smtClean="0"/>
              <a:t>(</a:t>
            </a:r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 n) {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memset</a:t>
            </a:r>
            <a:r>
              <a:rPr lang="en-AU" sz="1200" dirty="0" smtClean="0"/>
              <a:t>(vis1,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1200" dirty="0" smtClean="0"/>
              <a:t>, </a:t>
            </a:r>
            <a:r>
              <a:rPr lang="en-AU" sz="1200" dirty="0" err="1" smtClean="0">
                <a:solidFill>
                  <a:srgbClr val="7030A0"/>
                </a:solidFill>
              </a:rPr>
              <a:t>sizeof</a:t>
            </a:r>
            <a:r>
              <a:rPr lang="en-AU" sz="1200" dirty="0" smtClean="0"/>
              <a:t> vis1); </a:t>
            </a:r>
          </a:p>
          <a:p>
            <a:r>
              <a:rPr lang="en-AU" sz="1200" dirty="0" smtClean="0"/>
              <a:t>   dfs1(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);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memset</a:t>
            </a:r>
            <a:r>
              <a:rPr lang="en-AU" sz="1200" dirty="0" smtClean="0"/>
              <a:t>(vis2,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1200" dirty="0" smtClean="0"/>
              <a:t>, </a:t>
            </a:r>
            <a:r>
              <a:rPr lang="en-AU" sz="1200" dirty="0" err="1" smtClean="0">
                <a:solidFill>
                  <a:srgbClr val="7030A0"/>
                </a:solidFill>
              </a:rPr>
              <a:t>sizeof</a:t>
            </a:r>
            <a:r>
              <a:rPr lang="en-AU" sz="1200" dirty="0" smtClean="0"/>
              <a:t> vis2); </a:t>
            </a:r>
          </a:p>
          <a:p>
            <a:r>
              <a:rPr lang="en-AU" sz="1200" dirty="0" smtClean="0"/>
              <a:t>   dfs2(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); 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rgbClr val="7030A0"/>
                </a:solidFill>
              </a:rPr>
              <a:t>for</a:t>
            </a:r>
            <a:r>
              <a:rPr lang="en-AU" sz="1200" dirty="0" smtClean="0"/>
              <a:t> (</a:t>
            </a:r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 </a:t>
            </a:r>
            <a:r>
              <a:rPr lang="en-AU" sz="1200" dirty="0" err="1" smtClean="0"/>
              <a:t>i</a:t>
            </a:r>
            <a:r>
              <a:rPr lang="en-AU" sz="1200" dirty="0" smtClean="0"/>
              <a:t> =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; </a:t>
            </a:r>
            <a:r>
              <a:rPr lang="en-AU" sz="1200" dirty="0" err="1" smtClean="0"/>
              <a:t>i</a:t>
            </a:r>
            <a:r>
              <a:rPr lang="en-AU" sz="1200" dirty="0" smtClean="0"/>
              <a:t> &lt;= n; </a:t>
            </a:r>
            <a:r>
              <a:rPr lang="en-AU" sz="1200" dirty="0" err="1" smtClean="0"/>
              <a:t>i</a:t>
            </a:r>
            <a:r>
              <a:rPr lang="en-AU" sz="1200" dirty="0" smtClean="0"/>
              <a:t>++) { </a:t>
            </a:r>
          </a:p>
          <a:p>
            <a:r>
              <a:rPr lang="en-AU" sz="1200" dirty="0" smtClean="0"/>
              <a:t>      </a:t>
            </a:r>
            <a:r>
              <a:rPr lang="en-AU" sz="1200" dirty="0" smtClean="0">
                <a:solidFill>
                  <a:srgbClr val="7030A0"/>
                </a:solidFill>
              </a:rPr>
              <a:t>if</a:t>
            </a:r>
            <a:r>
              <a:rPr lang="en-AU" sz="1200" dirty="0" smtClean="0"/>
              <a:t> (!vis1[</a:t>
            </a:r>
            <a:r>
              <a:rPr lang="en-AU" sz="1200" dirty="0" err="1" smtClean="0"/>
              <a:t>i</a:t>
            </a:r>
            <a:r>
              <a:rPr lang="en-AU" sz="1200" dirty="0" smtClean="0"/>
              <a:t>] </a:t>
            </a:r>
            <a:r>
              <a:rPr lang="en-AU" sz="1200" dirty="0" smtClean="0">
                <a:solidFill>
                  <a:srgbClr val="7030A0"/>
                </a:solidFill>
              </a:rPr>
              <a:t>and</a:t>
            </a:r>
            <a:r>
              <a:rPr lang="en-AU" sz="1200" dirty="0" smtClean="0"/>
              <a:t> !vis2[</a:t>
            </a:r>
            <a:r>
              <a:rPr lang="en-AU" sz="1200" dirty="0" err="1" smtClean="0"/>
              <a:t>i</a:t>
            </a:r>
            <a:r>
              <a:rPr lang="en-AU" sz="1200" dirty="0" smtClean="0"/>
              <a:t>]) 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AU" sz="1200" dirty="0" smtClean="0"/>
              <a:t>; } </a:t>
            </a:r>
          </a:p>
          <a:p>
            <a:r>
              <a:rPr lang="en-AU" sz="1200" dirty="0" smtClean="0"/>
              <a:t>	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AU" sz="1200" dirty="0" smtClean="0"/>
              <a:t>; }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43800" y="2419350"/>
            <a:ext cx="91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Here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 is 1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 is 2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 is 3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 is 4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E is 5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 is 6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G is 7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6621" y="590550"/>
            <a:ext cx="246137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AU" sz="1200" dirty="0" smtClean="0"/>
              <a:t>() {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 n =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1200" dirty="0" smtClean="0"/>
              <a:t>;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1200" dirty="0" smtClean="0"/>
              <a:t>);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1200" dirty="0" smtClean="0"/>
              <a:t>);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1200" dirty="0" smtClean="0"/>
              <a:t>);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1200" dirty="0" smtClean="0"/>
              <a:t>);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1200" dirty="0" smtClean="0"/>
              <a:t>);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1200" dirty="0" smtClean="0"/>
              <a:t>);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1200" dirty="0" smtClean="0"/>
              <a:t>);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1200" dirty="0" smtClean="0"/>
              <a:t>);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1200" dirty="0" smtClean="0"/>
              <a:t>);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);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1200" dirty="0" smtClean="0"/>
              <a:t>);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);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1200" dirty="0" smtClean="0"/>
              <a:t>);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);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1200" dirty="0" smtClean="0"/>
              <a:t>);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Add_edge</a:t>
            </a:r>
            <a:r>
              <a:rPr lang="en-AU" sz="1200" dirty="0" smtClean="0"/>
              <a:t>(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AU" sz="1200" dirty="0" smtClean="0"/>
              <a:t>,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AU" sz="1200" dirty="0" smtClean="0"/>
              <a:t>);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   //</a:t>
            </a:r>
            <a:r>
              <a:rPr lang="en-AU" sz="1200" dirty="0" err="1" smtClean="0">
                <a:solidFill>
                  <a:schemeClr val="bg1">
                    <a:lumMod val="50000"/>
                  </a:schemeClr>
                </a:solidFill>
              </a:rPr>
              <a:t>Add_edge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(7, 7); </a:t>
            </a:r>
          </a:p>
          <a:p>
            <a:endParaRPr lang="en-AU" sz="1200" dirty="0" smtClean="0"/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rgbClr val="7030A0"/>
                </a:solidFill>
              </a:rPr>
              <a:t>if</a:t>
            </a:r>
            <a:r>
              <a:rPr lang="en-AU" sz="1200" dirty="0" smtClean="0"/>
              <a:t> (</a:t>
            </a:r>
            <a:r>
              <a:rPr lang="en-AU" sz="1200" dirty="0" err="1" smtClean="0"/>
              <a:t>Is_Connected</a:t>
            </a:r>
            <a:r>
              <a:rPr lang="en-AU" sz="1200" dirty="0" smtClean="0"/>
              <a:t>(n)) </a:t>
            </a:r>
            <a:r>
              <a:rPr lang="en-AU" sz="1200" dirty="0" err="1" smtClean="0"/>
              <a:t>cout</a:t>
            </a:r>
            <a:r>
              <a:rPr lang="en-AU" sz="1200" dirty="0" smtClean="0"/>
              <a:t> &lt;&lt; </a:t>
            </a:r>
            <a:r>
              <a:rPr lang="en-AU" sz="1200" dirty="0" smtClean="0">
                <a:solidFill>
                  <a:srgbClr val="FF0000"/>
                </a:solidFill>
              </a:rPr>
              <a:t>"Yes"</a:t>
            </a:r>
            <a:r>
              <a:rPr lang="en-AU" sz="1200" dirty="0" smtClean="0"/>
              <a:t>; 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rgbClr val="7030A0"/>
                </a:solidFill>
              </a:rPr>
              <a:t>else</a:t>
            </a:r>
            <a:r>
              <a:rPr lang="en-AU" sz="1200" dirty="0" smtClean="0"/>
              <a:t> </a:t>
            </a:r>
            <a:r>
              <a:rPr lang="en-AU" sz="1200" dirty="0" err="1" smtClean="0"/>
              <a:t>cout</a:t>
            </a:r>
            <a:r>
              <a:rPr lang="en-AU" sz="1200" dirty="0" smtClean="0"/>
              <a:t> &lt;&lt; </a:t>
            </a:r>
            <a:r>
              <a:rPr lang="en-AU" sz="1200" dirty="0" smtClean="0">
                <a:solidFill>
                  <a:srgbClr val="FF0000"/>
                </a:solidFill>
              </a:rPr>
              <a:t>"No"</a:t>
            </a:r>
            <a:r>
              <a:rPr lang="en-AU" sz="1200" dirty="0" smtClean="0"/>
              <a:t>; 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; }</a:t>
            </a:r>
            <a:endParaRPr lang="en-AU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3276600" cy="536971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Complete Graphs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0400" y="1047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46" name="Oval 45"/>
          <p:cNvSpPr/>
          <p:nvPr/>
        </p:nvSpPr>
        <p:spPr>
          <a:xfrm>
            <a:off x="66294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7391400" y="2343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6324600" y="1504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53" name="Oval 52"/>
          <p:cNvSpPr/>
          <p:nvPr/>
        </p:nvSpPr>
        <p:spPr>
          <a:xfrm>
            <a:off x="7696200" y="1504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cxnSp>
        <p:nvCxnSpPr>
          <p:cNvPr id="57" name="Straight Arrow Connector 56"/>
          <p:cNvCxnSpPr>
            <a:stCxn id="46" idx="1"/>
            <a:endCxn id="48" idx="4"/>
          </p:cNvCxnSpPr>
          <p:nvPr/>
        </p:nvCxnSpPr>
        <p:spPr>
          <a:xfrm rot="16200000" flipV="1">
            <a:off x="6286501" y="2000250"/>
            <a:ext cx="578037" cy="19703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4"/>
            <a:endCxn id="47" idx="7"/>
          </p:cNvCxnSpPr>
          <p:nvPr/>
        </p:nvCxnSpPr>
        <p:spPr>
          <a:xfrm rot="5400000">
            <a:off x="7461064" y="2000250"/>
            <a:ext cx="578037" cy="19703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2"/>
            <a:endCxn id="46" idx="6"/>
          </p:cNvCxnSpPr>
          <p:nvPr/>
        </p:nvCxnSpPr>
        <p:spPr>
          <a:xfrm rot="10800000">
            <a:off x="6934200" y="2495550"/>
            <a:ext cx="457200" cy="15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81400" y="20955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means that all vertices are connected to one another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" y="895350"/>
            <a:ext cx="17679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chemeClr val="accent1"/>
                </a:solidFill>
              </a:rPr>
              <a:t>#include &lt;bits/</a:t>
            </a:r>
            <a:r>
              <a:rPr lang="en-AU" sz="1200" dirty="0" err="1" smtClean="0">
                <a:solidFill>
                  <a:schemeClr val="accent1"/>
                </a:solidFill>
              </a:rPr>
              <a:t>stdc</a:t>
            </a:r>
            <a:r>
              <a:rPr lang="en-AU" sz="1200" dirty="0" smtClean="0">
                <a:solidFill>
                  <a:schemeClr val="accent1"/>
                </a:solidFill>
              </a:rPr>
              <a:t>++.h&gt; </a:t>
            </a:r>
          </a:p>
          <a:p>
            <a:r>
              <a:rPr lang="en-AU" sz="1200" dirty="0" smtClean="0">
                <a:solidFill>
                  <a:srgbClr val="7030A0"/>
                </a:solidFill>
              </a:rPr>
              <a:t>using namespace </a:t>
            </a:r>
            <a:r>
              <a:rPr lang="en-AU" sz="12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AU" sz="1200" dirty="0" smtClean="0"/>
              <a:t>; </a:t>
            </a:r>
          </a:p>
          <a:p>
            <a:endParaRPr lang="en-AU" sz="1200" dirty="0" smtClean="0"/>
          </a:p>
          <a:p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 </a:t>
            </a:r>
            <a:r>
              <a:rPr lang="en-AU" sz="1200" dirty="0" err="1" smtClean="0">
                <a:solidFill>
                  <a:schemeClr val="accent3">
                    <a:lumMod val="75000"/>
                  </a:schemeClr>
                </a:solidFill>
              </a:rPr>
              <a:t>totEdge</a:t>
            </a:r>
            <a:r>
              <a:rPr lang="en-AU" sz="1200" dirty="0" smtClean="0"/>
              <a:t>(</a:t>
            </a:r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 n) {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 result =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; </a:t>
            </a:r>
          </a:p>
          <a:p>
            <a:r>
              <a:rPr lang="en-AU" sz="1200" dirty="0" smtClean="0"/>
              <a:t>   result = (n * (n -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U" sz="1200" dirty="0" smtClean="0"/>
              <a:t>)) /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1200" dirty="0" smtClean="0"/>
              <a:t>; 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result; } </a:t>
            </a:r>
          </a:p>
          <a:p>
            <a:endParaRPr lang="en-AU" sz="1200" dirty="0" smtClean="0"/>
          </a:p>
          <a:p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AU" sz="1200" dirty="0" smtClean="0"/>
              <a:t>() {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>
                <a:solidFill>
                  <a:schemeClr val="accent1"/>
                </a:solidFill>
              </a:rPr>
              <a:t>int</a:t>
            </a:r>
            <a:r>
              <a:rPr lang="en-AU" sz="1200" dirty="0" smtClean="0"/>
              <a:t> n = 5; </a:t>
            </a:r>
          </a:p>
          <a:p>
            <a:r>
              <a:rPr lang="en-AU" sz="1200" dirty="0" smtClean="0"/>
              <a:t>   </a:t>
            </a:r>
            <a:r>
              <a:rPr lang="en-AU" sz="1200" dirty="0" err="1" smtClean="0"/>
              <a:t>cout</a:t>
            </a:r>
            <a:r>
              <a:rPr lang="en-AU" sz="1200" dirty="0" smtClean="0"/>
              <a:t> &lt;&lt; </a:t>
            </a:r>
            <a:r>
              <a:rPr lang="en-AU" sz="1200" dirty="0" err="1" smtClean="0"/>
              <a:t>totEdge</a:t>
            </a:r>
            <a:r>
              <a:rPr lang="en-AU" sz="1200" dirty="0" smtClean="0"/>
              <a:t>(n); </a:t>
            </a:r>
          </a:p>
          <a:p>
            <a:r>
              <a:rPr lang="en-AU" sz="1200" dirty="0" smtClean="0"/>
              <a:t>   </a:t>
            </a:r>
            <a:r>
              <a:rPr lang="en-AU" sz="1200" dirty="0" smtClean="0">
                <a:solidFill>
                  <a:srgbClr val="7030A0"/>
                </a:solidFill>
              </a:rPr>
              <a:t>return</a:t>
            </a:r>
            <a:r>
              <a:rPr lang="en-AU" sz="1200" dirty="0" smtClean="0"/>
              <a:t> </a:t>
            </a:r>
            <a:r>
              <a:rPr lang="en-AU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U" sz="1200" dirty="0" smtClean="0"/>
              <a:t>; }</a:t>
            </a:r>
          </a:p>
        </p:txBody>
      </p:sp>
      <p:cxnSp>
        <p:nvCxnSpPr>
          <p:cNvPr id="25" name="Straight Arrow Connector 24"/>
          <p:cNvCxnSpPr>
            <a:stCxn id="53" idx="3"/>
            <a:endCxn id="46" idx="7"/>
          </p:cNvCxnSpPr>
          <p:nvPr/>
        </p:nvCxnSpPr>
        <p:spPr>
          <a:xfrm rot="5400000">
            <a:off x="7003863" y="1650813"/>
            <a:ext cx="622674" cy="85127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3" idx="2"/>
            <a:endCxn id="48" idx="6"/>
          </p:cNvCxnSpPr>
          <p:nvPr/>
        </p:nvCxnSpPr>
        <p:spPr>
          <a:xfrm rot="10800000">
            <a:off x="6629400" y="1657350"/>
            <a:ext cx="1066800" cy="158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7" idx="1"/>
            <a:endCxn id="48" idx="5"/>
          </p:cNvCxnSpPr>
          <p:nvPr/>
        </p:nvCxnSpPr>
        <p:spPr>
          <a:xfrm rot="16200000" flipV="1">
            <a:off x="6699063" y="1650813"/>
            <a:ext cx="622674" cy="85127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057400" y="24955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 is the number of vertex</a:t>
            </a:r>
          </a:p>
        </p:txBody>
      </p:sp>
      <p:cxnSp>
        <p:nvCxnSpPr>
          <p:cNvPr id="141" name="Straight Arrow Connector 140"/>
          <p:cNvCxnSpPr>
            <a:endCxn id="145" idx="1"/>
          </p:cNvCxnSpPr>
          <p:nvPr/>
        </p:nvCxnSpPr>
        <p:spPr>
          <a:xfrm flipV="1">
            <a:off x="1828800" y="1765816"/>
            <a:ext cx="685800" cy="1963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514600" y="15811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Formula to get number of edges </a:t>
            </a:r>
          </a:p>
        </p:txBody>
      </p:sp>
      <p:cxnSp>
        <p:nvCxnSpPr>
          <p:cNvPr id="146" name="Straight Arrow Connector 145"/>
          <p:cNvCxnSpPr>
            <a:endCxn id="140" idx="1"/>
          </p:cNvCxnSpPr>
          <p:nvPr/>
        </p:nvCxnSpPr>
        <p:spPr>
          <a:xfrm>
            <a:off x="914400" y="2647950"/>
            <a:ext cx="1143000" cy="3226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2"/>
            <a:endCxn id="48" idx="7"/>
          </p:cNvCxnSpPr>
          <p:nvPr/>
        </p:nvCxnSpPr>
        <p:spPr>
          <a:xfrm rot="10800000" flipV="1">
            <a:off x="6584764" y="1200149"/>
            <a:ext cx="425637" cy="34943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1"/>
            <a:endCxn id="43" idx="6"/>
          </p:cNvCxnSpPr>
          <p:nvPr/>
        </p:nvCxnSpPr>
        <p:spPr>
          <a:xfrm rot="16200000" flipV="1">
            <a:off x="7353301" y="1162050"/>
            <a:ext cx="349437" cy="42563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6" idx="0"/>
            <a:endCxn id="43" idx="3"/>
          </p:cNvCxnSpPr>
          <p:nvPr/>
        </p:nvCxnSpPr>
        <p:spPr>
          <a:xfrm rot="5400000" flipH="1" flipV="1">
            <a:off x="6400800" y="1688914"/>
            <a:ext cx="1035237" cy="27323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7" idx="0"/>
            <a:endCxn id="43" idx="5"/>
          </p:cNvCxnSpPr>
          <p:nvPr/>
        </p:nvCxnSpPr>
        <p:spPr>
          <a:xfrm rot="16200000" flipV="1">
            <a:off x="6889564" y="1688913"/>
            <a:ext cx="1035237" cy="27323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1800" y="3257550"/>
            <a:ext cx="11894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4 blues</a:t>
            </a:r>
          </a:p>
          <a:p>
            <a:r>
              <a:rPr lang="en-AU" dirty="0" smtClean="0">
                <a:solidFill>
                  <a:schemeClr val="accent2"/>
                </a:solidFill>
              </a:rPr>
              <a:t>+ 3 reds</a:t>
            </a:r>
          </a:p>
          <a:p>
            <a:r>
              <a:rPr lang="en-AU" dirty="0" smtClean="0">
                <a:solidFill>
                  <a:schemeClr val="accent3">
                    <a:lumMod val="75000"/>
                  </a:schemeClr>
                </a:solidFill>
              </a:rPr>
              <a:t>+ 2 greens</a:t>
            </a:r>
          </a:p>
          <a:p>
            <a:r>
              <a:rPr lang="en-AU" dirty="0" smtClean="0">
                <a:solidFill>
                  <a:schemeClr val="accent4">
                    <a:lumMod val="75000"/>
                  </a:schemeClr>
                </a:solidFill>
              </a:rPr>
              <a:t>+ 1 purple</a:t>
            </a:r>
          </a:p>
          <a:p>
            <a:r>
              <a:rPr lang="en-AU" dirty="0" smtClean="0"/>
              <a:t>= 10 edges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6705600" y="28765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5 vertex here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40682" y="22786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Fig 1.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3276600" cy="536971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Weighted Graphs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24000" y="81915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Edges can have weights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These can be either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on directed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undirected edges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572000" y="1809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Directed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14400" y="1809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Undirected</a:t>
            </a:r>
          </a:p>
        </p:txBody>
      </p:sp>
      <p:sp>
        <p:nvSpPr>
          <p:cNvPr id="24" name="Oval 23"/>
          <p:cNvSpPr/>
          <p:nvPr/>
        </p:nvSpPr>
        <p:spPr>
          <a:xfrm>
            <a:off x="1600200" y="2419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12192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2438400" y="3714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6096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0" name="Oval 29"/>
          <p:cNvSpPr/>
          <p:nvPr/>
        </p:nvSpPr>
        <p:spPr>
          <a:xfrm>
            <a:off x="25146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18288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32" name="Straight Arrow Connector 31"/>
          <p:cNvCxnSpPr>
            <a:stCxn id="24" idx="2"/>
            <a:endCxn id="29" idx="7"/>
          </p:cNvCxnSpPr>
          <p:nvPr/>
        </p:nvCxnSpPr>
        <p:spPr>
          <a:xfrm rot="10800000" flipV="1">
            <a:off x="869764" y="25717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1"/>
            <a:endCxn id="29" idx="5"/>
          </p:cNvCxnSpPr>
          <p:nvPr/>
        </p:nvCxnSpPr>
        <p:spPr>
          <a:xfrm rot="16200000" flipV="1">
            <a:off x="831663" y="34034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7"/>
            <a:endCxn id="31" idx="3"/>
          </p:cNvCxnSpPr>
          <p:nvPr/>
        </p:nvCxnSpPr>
        <p:spPr>
          <a:xfrm rot="5400000" flipH="1" flipV="1">
            <a:off x="1479363" y="34415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1"/>
            <a:endCxn id="31" idx="5"/>
          </p:cNvCxnSpPr>
          <p:nvPr/>
        </p:nvCxnSpPr>
        <p:spPr>
          <a:xfrm rot="16200000" flipV="1">
            <a:off x="2127063" y="34034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7" idx="0"/>
          </p:cNvCxnSpPr>
          <p:nvPr/>
        </p:nvCxnSpPr>
        <p:spPr>
          <a:xfrm rot="5400000">
            <a:off x="2324100" y="33718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1"/>
            <a:endCxn id="24" idx="6"/>
          </p:cNvCxnSpPr>
          <p:nvPr/>
        </p:nvCxnSpPr>
        <p:spPr>
          <a:xfrm rot="16200000" flipV="1">
            <a:off x="2095501" y="23812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2"/>
            <a:endCxn id="26" idx="6"/>
          </p:cNvCxnSpPr>
          <p:nvPr/>
        </p:nvCxnSpPr>
        <p:spPr>
          <a:xfrm rot="10800000" flipV="1">
            <a:off x="1524000" y="38671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4"/>
            <a:endCxn id="31" idx="0"/>
          </p:cNvCxnSpPr>
          <p:nvPr/>
        </p:nvCxnSpPr>
        <p:spPr>
          <a:xfrm rot="16200000" flipH="1">
            <a:off x="1638300" y="28384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90600" y="26479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9906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676400" y="2876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133600" y="2724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4384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828800" y="3867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447800" y="3486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57400" y="3486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6" name="Oval 65"/>
          <p:cNvSpPr/>
          <p:nvPr/>
        </p:nvSpPr>
        <p:spPr>
          <a:xfrm>
            <a:off x="51054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68" name="Oval 67"/>
          <p:cNvSpPr/>
          <p:nvPr/>
        </p:nvSpPr>
        <p:spPr>
          <a:xfrm>
            <a:off x="4724400" y="3867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70" name="Oval 69"/>
          <p:cNvSpPr/>
          <p:nvPr/>
        </p:nvSpPr>
        <p:spPr>
          <a:xfrm>
            <a:off x="59436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71" name="Oval 70"/>
          <p:cNvSpPr/>
          <p:nvPr/>
        </p:nvSpPr>
        <p:spPr>
          <a:xfrm>
            <a:off x="41148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72" name="Oval 71"/>
          <p:cNvSpPr/>
          <p:nvPr/>
        </p:nvSpPr>
        <p:spPr>
          <a:xfrm>
            <a:off x="60198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73" name="Oval 72"/>
          <p:cNvSpPr/>
          <p:nvPr/>
        </p:nvSpPr>
        <p:spPr>
          <a:xfrm>
            <a:off x="53340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74" name="Straight Arrow Connector 73"/>
          <p:cNvCxnSpPr>
            <a:stCxn id="66" idx="2"/>
            <a:endCxn id="71" idx="7"/>
          </p:cNvCxnSpPr>
          <p:nvPr/>
        </p:nvCxnSpPr>
        <p:spPr>
          <a:xfrm rot="10800000" flipV="1">
            <a:off x="4374964" y="26479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1"/>
            <a:endCxn id="71" idx="5"/>
          </p:cNvCxnSpPr>
          <p:nvPr/>
        </p:nvCxnSpPr>
        <p:spPr>
          <a:xfrm rot="16200000" flipV="1">
            <a:off x="4336863" y="34796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7"/>
            <a:endCxn id="73" idx="3"/>
          </p:cNvCxnSpPr>
          <p:nvPr/>
        </p:nvCxnSpPr>
        <p:spPr>
          <a:xfrm rot="5400000" flipH="1" flipV="1">
            <a:off x="4984563" y="35177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0" idx="1"/>
            <a:endCxn id="73" idx="5"/>
          </p:cNvCxnSpPr>
          <p:nvPr/>
        </p:nvCxnSpPr>
        <p:spPr>
          <a:xfrm rot="16200000" flipV="1">
            <a:off x="5632263" y="34796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0" idx="0"/>
          </p:cNvCxnSpPr>
          <p:nvPr/>
        </p:nvCxnSpPr>
        <p:spPr>
          <a:xfrm rot="5400000">
            <a:off x="5829300" y="34480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2" idx="1"/>
            <a:endCxn id="66" idx="6"/>
          </p:cNvCxnSpPr>
          <p:nvPr/>
        </p:nvCxnSpPr>
        <p:spPr>
          <a:xfrm rot="16200000" flipV="1">
            <a:off x="5600701" y="24574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0" idx="2"/>
            <a:endCxn id="68" idx="6"/>
          </p:cNvCxnSpPr>
          <p:nvPr/>
        </p:nvCxnSpPr>
        <p:spPr>
          <a:xfrm rot="10800000" flipV="1">
            <a:off x="5029200" y="39433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4"/>
            <a:endCxn id="73" idx="0"/>
          </p:cNvCxnSpPr>
          <p:nvPr/>
        </p:nvCxnSpPr>
        <p:spPr>
          <a:xfrm rot="16200000" flipH="1">
            <a:off x="5143500" y="2914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492749" y="27073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4492749" y="33931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5178549" y="29359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5635749" y="27835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940549" y="33931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330949" y="39265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4949949" y="35455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5559549" y="35455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143000" y="42553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Fig 1.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42553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Fig 2.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7150"/>
            <a:ext cx="2895600" cy="536971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Simple Graphs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95400" y="1885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9144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21336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304800" y="2571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22098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15240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16" name="Straight Arrow Connector 15"/>
          <p:cNvCxnSpPr>
            <a:stCxn id="5" idx="2"/>
            <a:endCxn id="9" idx="7"/>
          </p:cNvCxnSpPr>
          <p:nvPr/>
        </p:nvCxnSpPr>
        <p:spPr>
          <a:xfrm rot="10800000" flipV="1">
            <a:off x="564964" y="20383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9" idx="5"/>
          </p:cNvCxnSpPr>
          <p:nvPr/>
        </p:nvCxnSpPr>
        <p:spPr>
          <a:xfrm rot="16200000" flipV="1">
            <a:off x="526863" y="28700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7"/>
            <a:endCxn id="11" idx="3"/>
          </p:cNvCxnSpPr>
          <p:nvPr/>
        </p:nvCxnSpPr>
        <p:spPr>
          <a:xfrm rot="5400000" flipH="1" flipV="1">
            <a:off x="1174563" y="29081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1" idx="5"/>
          </p:cNvCxnSpPr>
          <p:nvPr/>
        </p:nvCxnSpPr>
        <p:spPr>
          <a:xfrm rot="16200000" flipV="1">
            <a:off x="1822263" y="28700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0"/>
          </p:cNvCxnSpPr>
          <p:nvPr/>
        </p:nvCxnSpPr>
        <p:spPr>
          <a:xfrm rot="5400000">
            <a:off x="2019300" y="28384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5" idx="6"/>
          </p:cNvCxnSpPr>
          <p:nvPr/>
        </p:nvCxnSpPr>
        <p:spPr>
          <a:xfrm rot="16200000" flipV="1">
            <a:off x="1790701" y="18478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7" idx="6"/>
          </p:cNvCxnSpPr>
          <p:nvPr/>
        </p:nvCxnSpPr>
        <p:spPr>
          <a:xfrm rot="10800000" flipV="1">
            <a:off x="1219200" y="33337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4"/>
            <a:endCxn id="11" idx="0"/>
          </p:cNvCxnSpPr>
          <p:nvPr/>
        </p:nvCxnSpPr>
        <p:spPr>
          <a:xfrm rot="16200000" flipH="1">
            <a:off x="1333500" y="23050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36195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 simple graph is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unweighted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undirected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graph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multiple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edges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They can be disconnected or connected.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4600" y="431268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one of these graphs are simple ?</a:t>
            </a:r>
          </a:p>
        </p:txBody>
      </p:sp>
      <p:sp>
        <p:nvSpPr>
          <p:cNvPr id="41" name="Oval 40"/>
          <p:cNvSpPr/>
          <p:nvPr/>
        </p:nvSpPr>
        <p:spPr>
          <a:xfrm>
            <a:off x="6553200" y="1809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7467600" y="1809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46" name="Oval 45"/>
          <p:cNvSpPr/>
          <p:nvPr/>
        </p:nvSpPr>
        <p:spPr>
          <a:xfrm>
            <a:off x="70866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8305800" y="3105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64770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53" name="Oval 52"/>
          <p:cNvSpPr/>
          <p:nvPr/>
        </p:nvSpPr>
        <p:spPr>
          <a:xfrm>
            <a:off x="8382000" y="2190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54" name="Oval 53"/>
          <p:cNvSpPr/>
          <p:nvPr/>
        </p:nvSpPr>
        <p:spPr>
          <a:xfrm>
            <a:off x="7696200" y="2571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56" name="Straight Arrow Connector 55"/>
          <p:cNvCxnSpPr>
            <a:stCxn id="43" idx="2"/>
            <a:endCxn id="48" idx="7"/>
          </p:cNvCxnSpPr>
          <p:nvPr/>
        </p:nvCxnSpPr>
        <p:spPr>
          <a:xfrm rot="10800000" flipV="1">
            <a:off x="6737164" y="19621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1"/>
            <a:endCxn id="48" idx="5"/>
          </p:cNvCxnSpPr>
          <p:nvPr/>
        </p:nvCxnSpPr>
        <p:spPr>
          <a:xfrm rot="16200000" flipV="1">
            <a:off x="6699063" y="27938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7"/>
            <a:endCxn id="54" idx="3"/>
          </p:cNvCxnSpPr>
          <p:nvPr/>
        </p:nvCxnSpPr>
        <p:spPr>
          <a:xfrm rot="5400000" flipH="1" flipV="1">
            <a:off x="7346763" y="28319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1"/>
            <a:endCxn id="54" idx="5"/>
          </p:cNvCxnSpPr>
          <p:nvPr/>
        </p:nvCxnSpPr>
        <p:spPr>
          <a:xfrm rot="16200000" flipV="1">
            <a:off x="7994463" y="27938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0"/>
          </p:cNvCxnSpPr>
          <p:nvPr/>
        </p:nvCxnSpPr>
        <p:spPr>
          <a:xfrm rot="5400000">
            <a:off x="8191500" y="27622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1"/>
            <a:endCxn id="43" idx="6"/>
          </p:cNvCxnSpPr>
          <p:nvPr/>
        </p:nvCxnSpPr>
        <p:spPr>
          <a:xfrm rot="16200000" flipV="1">
            <a:off x="7962901" y="17716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2"/>
            <a:endCxn id="46" idx="6"/>
          </p:cNvCxnSpPr>
          <p:nvPr/>
        </p:nvCxnSpPr>
        <p:spPr>
          <a:xfrm rot="10800000" flipV="1">
            <a:off x="7391400" y="32575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4"/>
            <a:endCxn id="54" idx="0"/>
          </p:cNvCxnSpPr>
          <p:nvPr/>
        </p:nvCxnSpPr>
        <p:spPr>
          <a:xfrm rot="16200000" flipH="1">
            <a:off x="7505700" y="22288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0"/>
            <a:endCxn id="41" idx="2"/>
          </p:cNvCxnSpPr>
          <p:nvPr/>
        </p:nvCxnSpPr>
        <p:spPr>
          <a:xfrm rot="16200000" flipH="1" flipV="1">
            <a:off x="6553200" y="1809750"/>
            <a:ext cx="152400" cy="152400"/>
          </a:xfrm>
          <a:prstGeom prst="curvedConnector4">
            <a:avLst>
              <a:gd name="adj1" fmla="val -150000"/>
              <a:gd name="adj2" fmla="val 2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2400" y="36385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Fig 1.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35623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Fig 3.</a:t>
            </a:r>
          </a:p>
        </p:txBody>
      </p:sp>
      <p:sp>
        <p:nvSpPr>
          <p:cNvPr id="37" name="Oval 36"/>
          <p:cNvSpPr/>
          <p:nvPr/>
        </p:nvSpPr>
        <p:spPr>
          <a:xfrm>
            <a:off x="381000" y="1733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72" name="TextBox 71"/>
          <p:cNvSpPr txBox="1"/>
          <p:nvPr/>
        </p:nvSpPr>
        <p:spPr>
          <a:xfrm>
            <a:off x="4343400" y="36385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Fig 2.</a:t>
            </a:r>
          </a:p>
        </p:txBody>
      </p:sp>
      <p:sp>
        <p:nvSpPr>
          <p:cNvPr id="73" name="Oval 72"/>
          <p:cNvSpPr/>
          <p:nvPr/>
        </p:nvSpPr>
        <p:spPr>
          <a:xfrm>
            <a:off x="4267200" y="18742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74" name="Oval 73"/>
          <p:cNvSpPr/>
          <p:nvPr/>
        </p:nvSpPr>
        <p:spPr>
          <a:xfrm>
            <a:off x="3886200" y="32458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75" name="Oval 74"/>
          <p:cNvSpPr/>
          <p:nvPr/>
        </p:nvSpPr>
        <p:spPr>
          <a:xfrm>
            <a:off x="5105400" y="31696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76" name="Oval 75"/>
          <p:cNvSpPr/>
          <p:nvPr/>
        </p:nvSpPr>
        <p:spPr>
          <a:xfrm>
            <a:off x="3276600" y="25600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77" name="Oval 76"/>
          <p:cNvSpPr/>
          <p:nvPr/>
        </p:nvSpPr>
        <p:spPr>
          <a:xfrm>
            <a:off x="5181600" y="22552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78" name="Oval 77"/>
          <p:cNvSpPr/>
          <p:nvPr/>
        </p:nvSpPr>
        <p:spPr>
          <a:xfrm>
            <a:off x="4495800" y="26362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79" name="Straight Arrow Connector 78"/>
          <p:cNvCxnSpPr>
            <a:stCxn id="73" idx="2"/>
            <a:endCxn id="76" idx="7"/>
          </p:cNvCxnSpPr>
          <p:nvPr/>
        </p:nvCxnSpPr>
        <p:spPr>
          <a:xfrm rot="10800000" flipV="1">
            <a:off x="3536764" y="2026681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1"/>
            <a:endCxn id="76" idx="5"/>
          </p:cNvCxnSpPr>
          <p:nvPr/>
        </p:nvCxnSpPr>
        <p:spPr>
          <a:xfrm rot="16200000" flipV="1">
            <a:off x="3498663" y="2858345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7"/>
            <a:endCxn id="78" idx="3"/>
          </p:cNvCxnSpPr>
          <p:nvPr/>
        </p:nvCxnSpPr>
        <p:spPr>
          <a:xfrm rot="5400000" flipH="1" flipV="1">
            <a:off x="4146363" y="2896445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1"/>
            <a:endCxn id="78" idx="5"/>
          </p:cNvCxnSpPr>
          <p:nvPr/>
        </p:nvCxnSpPr>
        <p:spPr>
          <a:xfrm rot="16200000" flipV="1">
            <a:off x="4794063" y="2858345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5" idx="0"/>
          </p:cNvCxnSpPr>
          <p:nvPr/>
        </p:nvCxnSpPr>
        <p:spPr>
          <a:xfrm rot="5400000">
            <a:off x="4991100" y="2826782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1"/>
            <a:endCxn id="73" idx="6"/>
          </p:cNvCxnSpPr>
          <p:nvPr/>
        </p:nvCxnSpPr>
        <p:spPr>
          <a:xfrm rot="16200000" flipV="1">
            <a:off x="4762501" y="1836182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5" idx="2"/>
            <a:endCxn id="74" idx="6"/>
          </p:cNvCxnSpPr>
          <p:nvPr/>
        </p:nvCxnSpPr>
        <p:spPr>
          <a:xfrm rot="10800000" flipV="1">
            <a:off x="4191000" y="3322082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3" idx="4"/>
            <a:endCxn id="78" idx="0"/>
          </p:cNvCxnSpPr>
          <p:nvPr/>
        </p:nvCxnSpPr>
        <p:spPr>
          <a:xfrm rot="16200000" flipH="1">
            <a:off x="4305300" y="2293382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54549" y="20860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654549" y="27718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340349" y="23146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4797549" y="21622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5102349" y="27718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4492749" y="33052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111749" y="29242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721349" y="292424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cxnSp>
        <p:nvCxnSpPr>
          <p:cNvPr id="95" name="Straight Arrow Connector 65"/>
          <p:cNvCxnSpPr>
            <a:stCxn id="43" idx="7"/>
            <a:endCxn id="53" idx="0"/>
          </p:cNvCxnSpPr>
          <p:nvPr/>
        </p:nvCxnSpPr>
        <p:spPr>
          <a:xfrm rot="16200000" flipH="1">
            <a:off x="7962899" y="1619250"/>
            <a:ext cx="336363" cy="806637"/>
          </a:xfrm>
          <a:prstGeom prst="curvedConnector3">
            <a:avLst>
              <a:gd name="adj1" fmla="val 16935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7150"/>
            <a:ext cx="2895600" cy="536971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Trees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7" idx="2"/>
            <a:endCxn id="9" idx="6"/>
          </p:cNvCxnSpPr>
          <p:nvPr/>
        </p:nvCxnSpPr>
        <p:spPr>
          <a:xfrm rot="10800000">
            <a:off x="1219200" y="394335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7"/>
            <a:endCxn id="11" idx="3"/>
          </p:cNvCxnSpPr>
          <p:nvPr/>
        </p:nvCxnSpPr>
        <p:spPr>
          <a:xfrm rot="5400000" flipH="1" flipV="1">
            <a:off x="2012763" y="38987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1" idx="5"/>
          </p:cNvCxnSpPr>
          <p:nvPr/>
        </p:nvCxnSpPr>
        <p:spPr>
          <a:xfrm rot="16200000" flipV="1">
            <a:off x="2660463" y="38606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5" idx="7"/>
          </p:cNvCxnSpPr>
          <p:nvPr/>
        </p:nvCxnSpPr>
        <p:spPr>
          <a:xfrm rot="10800000" flipV="1">
            <a:off x="2393764" y="2647949"/>
            <a:ext cx="2732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37" idx="6"/>
          </p:cNvCxnSpPr>
          <p:nvPr/>
        </p:nvCxnSpPr>
        <p:spPr>
          <a:xfrm rot="10800000">
            <a:off x="1524000" y="2876550"/>
            <a:ext cx="609600" cy="152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4"/>
            <a:endCxn id="11" idx="0"/>
          </p:cNvCxnSpPr>
          <p:nvPr/>
        </p:nvCxnSpPr>
        <p:spPr>
          <a:xfrm rot="16200000" flipH="1">
            <a:off x="2171700" y="3295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5800" y="74295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 undirected graph where any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two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vertices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are connected by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one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path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	hence it has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loop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	if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any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edges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are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removed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the graph would become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disconnected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edges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vertex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− 1</a:t>
            </a:r>
          </a:p>
        </p:txBody>
      </p:sp>
      <p:sp>
        <p:nvSpPr>
          <p:cNvPr id="37" name="Oval 36"/>
          <p:cNvSpPr/>
          <p:nvPr/>
        </p:nvSpPr>
        <p:spPr>
          <a:xfrm>
            <a:off x="12192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1336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26670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2362200" y="3638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2971800" y="4171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1752600" y="4248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914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cxnSp>
        <p:nvCxnSpPr>
          <p:cNvPr id="101" name="Straight Arrow Connector 100"/>
          <p:cNvCxnSpPr>
            <a:stCxn id="111" idx="5"/>
            <a:endCxn id="113" idx="0"/>
          </p:cNvCxnSpPr>
          <p:nvPr/>
        </p:nvCxnSpPr>
        <p:spPr>
          <a:xfrm rot="16200000" flipH="1">
            <a:off x="5860863" y="34796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9" idx="3"/>
            <a:endCxn id="110" idx="0"/>
          </p:cNvCxnSpPr>
          <p:nvPr/>
        </p:nvCxnSpPr>
        <p:spPr>
          <a:xfrm rot="5400000">
            <a:off x="6743701" y="3479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1" idx="0"/>
            <a:endCxn id="108" idx="3"/>
          </p:cNvCxnSpPr>
          <p:nvPr/>
        </p:nvCxnSpPr>
        <p:spPr>
          <a:xfrm rot="5400000" flipH="1" flipV="1">
            <a:off x="5867400" y="2679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9" idx="0"/>
            <a:endCxn id="108" idx="5"/>
          </p:cNvCxnSpPr>
          <p:nvPr/>
        </p:nvCxnSpPr>
        <p:spPr>
          <a:xfrm rot="16200000" flipV="1">
            <a:off x="6660964" y="2679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9" idx="5"/>
            <a:endCxn id="107" idx="0"/>
          </p:cNvCxnSpPr>
          <p:nvPr/>
        </p:nvCxnSpPr>
        <p:spPr>
          <a:xfrm rot="16200000" flipH="1">
            <a:off x="7232463" y="34796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7391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108" name="Oval 107"/>
          <p:cNvSpPr/>
          <p:nvPr/>
        </p:nvSpPr>
        <p:spPr>
          <a:xfrm>
            <a:off x="63246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09" name="Oval 108"/>
          <p:cNvSpPr/>
          <p:nvPr/>
        </p:nvSpPr>
        <p:spPr>
          <a:xfrm>
            <a:off x="70104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10" name="Oval 109"/>
          <p:cNvSpPr/>
          <p:nvPr/>
        </p:nvSpPr>
        <p:spPr>
          <a:xfrm>
            <a:off x="6629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111" name="Oval 110"/>
          <p:cNvSpPr/>
          <p:nvPr/>
        </p:nvSpPr>
        <p:spPr>
          <a:xfrm>
            <a:off x="56388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12" name="Oval 111"/>
          <p:cNvSpPr/>
          <p:nvPr/>
        </p:nvSpPr>
        <p:spPr>
          <a:xfrm>
            <a:off x="52578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113" name="Oval 112"/>
          <p:cNvSpPr/>
          <p:nvPr/>
        </p:nvSpPr>
        <p:spPr>
          <a:xfrm>
            <a:off x="60198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cxnSp>
        <p:nvCxnSpPr>
          <p:cNvPr id="133" name="Straight Arrow Connector 132"/>
          <p:cNvCxnSpPr>
            <a:stCxn id="112" idx="0"/>
            <a:endCxn id="111" idx="3"/>
          </p:cNvCxnSpPr>
          <p:nvPr/>
        </p:nvCxnSpPr>
        <p:spPr>
          <a:xfrm rot="5400000" flipH="1" flipV="1">
            <a:off x="5372100" y="3479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381254" y="4616076"/>
            <a:ext cx="590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Tree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6584764" y="4208335"/>
            <a:ext cx="1239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Binary Tree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5715000" y="2800350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6840198" y="2800350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315200" y="3409950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245487" y="3409950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943600" y="3409950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617087" y="3409950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00200" y="46160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Fig 1.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89364" y="42481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Fig 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2388</Words>
  <Application>Microsoft Office PowerPoint</Application>
  <PresentationFormat>On-screen Show (16:9)</PresentationFormat>
  <Paragraphs>1101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PowerPoint Presentation</vt:lpstr>
      <vt:lpstr>Cycle and Loops</vt:lpstr>
      <vt:lpstr>Undirected Graphs and directed Graphs</vt:lpstr>
      <vt:lpstr>Connected Graphs</vt:lpstr>
      <vt:lpstr>Connected Graphs</vt:lpstr>
      <vt:lpstr>Complete Graphs</vt:lpstr>
      <vt:lpstr>Weighted Graphs</vt:lpstr>
      <vt:lpstr>Simple Graphs</vt:lpstr>
      <vt:lpstr>Trees</vt:lpstr>
      <vt:lpstr>Graphs</vt:lpstr>
      <vt:lpstr>Take a moment to reflect</vt:lpstr>
      <vt:lpstr>Graph Sequential representation:  Adjacency Matrix</vt:lpstr>
      <vt:lpstr>Graph Sequential representation:  Adjacency Matrix</vt:lpstr>
      <vt:lpstr>Graph Sequential representation:  Adjacency Matrix</vt:lpstr>
      <vt:lpstr>Let’s compare</vt:lpstr>
      <vt:lpstr>Graph linked representation:  Adjacency List</vt:lpstr>
      <vt:lpstr>Graph linked representation:  Adjacency List</vt:lpstr>
      <vt:lpstr>Graph linked representation:  Adjacency List</vt:lpstr>
      <vt:lpstr>Take a moment to reflect</vt:lpstr>
      <vt:lpstr>Depth First Search (DFS)</vt:lpstr>
      <vt:lpstr>Depth First Search (DFS)</vt:lpstr>
      <vt:lpstr>Breadth First Traversal (BFT)</vt:lpstr>
      <vt:lpstr>Take a moment to reflect</vt:lpstr>
      <vt:lpstr>Minimum Spanning Tree (MST)</vt:lpstr>
      <vt:lpstr>Spanning Tree</vt:lpstr>
      <vt:lpstr>Spanning Tree</vt:lpstr>
      <vt:lpstr>Minimum Spanning Tree (MST)</vt:lpstr>
      <vt:lpstr>Minimum Spanning Tree (MST)</vt:lpstr>
      <vt:lpstr>Prim’s Algorithm</vt:lpstr>
      <vt:lpstr>Kruskal’s Algorithm</vt:lpstr>
      <vt:lpstr>Reverse-Delete Algorithm</vt:lpstr>
      <vt:lpstr>Take a moment to reflect</vt:lpstr>
      <vt:lpstr>Greedy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Thomas</dc:creator>
  <cp:lastModifiedBy>Thomas Dolmark</cp:lastModifiedBy>
  <cp:revision>88</cp:revision>
  <dcterms:created xsi:type="dcterms:W3CDTF">2020-04-17T04:57:27Z</dcterms:created>
  <dcterms:modified xsi:type="dcterms:W3CDTF">2020-04-30T05:27:53Z</dcterms:modified>
</cp:coreProperties>
</file>