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33" r:id="rId7"/>
  </p:sldMasterIdLst>
  <p:notesMasterIdLst>
    <p:notesMasterId r:id="rId36"/>
  </p:notesMasterIdLst>
  <p:sldIdLst>
    <p:sldId id="256" r:id="rId8"/>
    <p:sldId id="257" r:id="rId9"/>
    <p:sldId id="288" r:id="rId10"/>
    <p:sldId id="268" r:id="rId11"/>
    <p:sldId id="276" r:id="rId12"/>
    <p:sldId id="274" r:id="rId13"/>
    <p:sldId id="273" r:id="rId14"/>
    <p:sldId id="258" r:id="rId15"/>
    <p:sldId id="259" r:id="rId16"/>
    <p:sldId id="260" r:id="rId17"/>
    <p:sldId id="282" r:id="rId18"/>
    <p:sldId id="266" r:id="rId19"/>
    <p:sldId id="267" r:id="rId20"/>
    <p:sldId id="289" r:id="rId21"/>
    <p:sldId id="283" r:id="rId22"/>
    <p:sldId id="269" r:id="rId23"/>
    <p:sldId id="271" r:id="rId24"/>
    <p:sldId id="272" r:id="rId25"/>
    <p:sldId id="275" r:id="rId26"/>
    <p:sldId id="262" r:id="rId27"/>
    <p:sldId id="264" r:id="rId28"/>
    <p:sldId id="263" r:id="rId29"/>
    <p:sldId id="287" r:id="rId30"/>
    <p:sldId id="277" r:id="rId31"/>
    <p:sldId id="278" r:id="rId32"/>
    <p:sldId id="279" r:id="rId33"/>
    <p:sldId id="261" r:id="rId34"/>
    <p:sldId id="28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4" autoAdjust="0"/>
    <p:restoredTop sz="96909" autoAdjust="0"/>
  </p:normalViewPr>
  <p:slideViewPr>
    <p:cSldViewPr>
      <p:cViewPr varScale="1">
        <p:scale>
          <a:sx n="134" d="100"/>
          <a:sy n="134" d="100"/>
        </p:scale>
        <p:origin x="112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BECC7-2E49-4099-BCAF-F7D5FBDF4315}" type="datetimeFigureOut">
              <a:rPr lang="en-US" smtClean="0"/>
              <a:pPr/>
              <a:t>4/30/2020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77DEF1-23A4-426A-BB3A-D9F3A6C50E84}"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AU" dirty="0" smtClean="0">
              <a:solidFill>
                <a:schemeClr val="bg2">
                  <a:lumMod val="50000"/>
                </a:schemeClr>
              </a:solidFill>
            </a:endParaRPr>
          </a:p>
          <a:p>
            <a:r>
              <a:rPr lang="en-AU" dirty="0" smtClean="0">
                <a:solidFill>
                  <a:schemeClr val="bg2">
                    <a:lumMod val="50000"/>
                  </a:schemeClr>
                </a:solidFill>
              </a:rPr>
              <a:t>Vector uses more memory than Arrays</a:t>
            </a:r>
          </a:p>
          <a:p>
            <a:r>
              <a:rPr lang="en-AU" baseline="0" dirty="0" err="1" smtClean="0"/>
              <a:t>Deque</a:t>
            </a:r>
            <a:r>
              <a:rPr lang="en-AU" baseline="0" dirty="0" smtClean="0"/>
              <a:t> are both Base Standard and Dynamic sequence containers</a:t>
            </a:r>
          </a:p>
          <a:p>
            <a:endParaRPr lang="en-AU" baseline="0" dirty="0" smtClean="0"/>
          </a:p>
          <a:p>
            <a:r>
              <a:rPr lang="en-AU" baseline="0" dirty="0" smtClean="0"/>
              <a:t>Nodes can be inserted in a linked list by playing around with the pointers</a:t>
            </a:r>
          </a:p>
          <a:p>
            <a:r>
              <a:rPr lang="en-AU" baseline="0" dirty="0" smtClean="0"/>
              <a:t>In an array, you need to copy and paste everything further down</a:t>
            </a:r>
            <a:endParaRPr lang="en-AU" dirty="0"/>
          </a:p>
        </p:txBody>
      </p:sp>
      <p:sp>
        <p:nvSpPr>
          <p:cNvPr id="4" name="Slide Number Placeholder 3"/>
          <p:cNvSpPr>
            <a:spLocks noGrp="1"/>
          </p:cNvSpPr>
          <p:nvPr>
            <p:ph type="sldNum" sz="quarter" idx="10"/>
          </p:nvPr>
        </p:nvSpPr>
        <p:spPr/>
        <p:txBody>
          <a:bodyPr/>
          <a:lstStyle/>
          <a:p>
            <a:fld id="{9A854289-E69C-4C80-95B7-42BE1D638F1B}" type="slidenum">
              <a:rPr lang="en-AU" smtClean="0"/>
              <a:pPr/>
              <a:t>7</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AU" dirty="0" smtClean="0"/>
              <a:t>Solution here (resize notes to be one line)</a:t>
            </a:r>
          </a:p>
          <a:p>
            <a:endParaRPr lang="en-AU" dirty="0" smtClean="0"/>
          </a:p>
          <a:p>
            <a:r>
              <a:rPr lang="en-AU" dirty="0" smtClean="0"/>
              <a:t>Fibonacci Linear is O(n) because of the for loop</a:t>
            </a:r>
          </a:p>
          <a:p>
            <a:endParaRPr lang="en-AU" dirty="0" smtClean="0"/>
          </a:p>
          <a:p>
            <a:r>
              <a:rPr lang="en-AU" dirty="0" smtClean="0"/>
              <a:t>Fibonacci Recursion is Fib(n) = Fib(n-1)+Fib(n-2);</a:t>
            </a:r>
          </a:p>
          <a:p>
            <a:r>
              <a:rPr lang="en-AU" dirty="0" smtClean="0"/>
              <a:t>Fib(n) = O(2^n-1)+0(2^n-2) = O(2^n);</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9A854289-E69C-4C80-95B7-42BE1D638F1B}" type="slidenum">
              <a:rPr lang="en-AU" smtClean="0"/>
              <a:pPr/>
              <a:t>24</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F20A09A-6D3E-4390-A641-9E09EC4FA47A}" type="datetimeFigureOut">
              <a:rPr lang="en-US" smtClean="0"/>
              <a:pPr/>
              <a:t>4/30/2020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F20A09A-6D3E-4390-A641-9E09EC4FA47A}" type="datetimeFigureOut">
              <a:rPr lang="en-US" smtClean="0"/>
              <a:pPr/>
              <a:t>4/30/2020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6"/>
            <a:ext cx="27432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09600" y="274656"/>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F20A09A-6D3E-4390-A641-9E09EC4FA47A}" type="datetimeFigureOut">
              <a:rPr lang="en-US" smtClean="0"/>
              <a:pPr/>
              <a:t>4/30/2020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60"/>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81"/>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7"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7"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4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F20A09A-6D3E-4390-A641-9E09EC4FA47A}" type="datetimeFigureOut">
              <a:rPr lang="en-US" smtClean="0"/>
              <a:pPr/>
              <a:t>4/30/2020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4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9"/>
            <a:ext cx="1971675" cy="5811839"/>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8" y="365129"/>
            <a:ext cx="5800725" cy="58118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470890" y="855548"/>
            <a:ext cx="7744994" cy="1000685"/>
          </a:xfrm>
        </p:spPr>
        <p:txBody>
          <a:bodyPr anchor="t"/>
          <a:lstStyle>
            <a:lvl1pPr>
              <a:defRPr sz="3400">
                <a:solidFill>
                  <a:schemeClr val="tx1">
                    <a:lumMod val="95000"/>
                    <a:lumOff val="5000"/>
                  </a:schemeClr>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470890" y="2037935"/>
            <a:ext cx="8218196" cy="4081404"/>
          </a:xfrm>
        </p:spPr>
        <p:txBody>
          <a:bodyPr/>
          <a:lstStyle>
            <a:lvl1pPr marL="270000" indent="-270000">
              <a:lnSpc>
                <a:spcPct val="100000"/>
              </a:lnSpc>
              <a:spcBef>
                <a:spcPts val="0"/>
              </a:spcBef>
              <a:spcAft>
                <a:spcPts val="1000"/>
              </a:spcAft>
              <a:buFont typeface="Arial" panose="020B0604020202020204" pitchFamily="34" charset="0"/>
              <a:buChar char="•"/>
              <a:defRPr lang="en-AU" sz="21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effectLst/>
              <a:latin typeface="Helvetica" pitchFamily="2" charset="0"/>
            </a:endParaRPr>
          </a:p>
        </p:txBody>
      </p:sp>
      <p:sp>
        <p:nvSpPr>
          <p:cNvPr id="8" name="Rectangle 7">
            <a:extLst>
              <a:ext uri="{FF2B5EF4-FFF2-40B4-BE49-F238E27FC236}">
                <a16:creationId xmlns:a16="http://schemas.microsoft.com/office/drawing/2014/main" id="{A2D62176-19AC-9540-9F97-00A50E159141}"/>
              </a:ext>
            </a:extLst>
          </p:cNvPr>
          <p:cNvSpPr/>
          <p:nvPr userDrawn="1"/>
        </p:nvSpPr>
        <p:spPr>
          <a:xfrm>
            <a:off x="0" y="6190488"/>
            <a:ext cx="9144000" cy="667512"/>
          </a:xfrm>
          <a:prstGeom prst="rect">
            <a:avLst/>
          </a:prstGeom>
          <a:solidFill>
            <a:schemeClr val="tx1">
              <a:lumMod val="95000"/>
              <a:lumOff val="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2E20FE65-5904-D84E-8780-E71DD382037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0416" t="17127" r="-1167" b="5925"/>
          <a:stretch/>
        </p:blipFill>
        <p:spPr>
          <a:xfrm>
            <a:off x="413796" y="6372193"/>
            <a:ext cx="398027" cy="245179"/>
          </a:xfrm>
          <a:prstGeom prst="rect">
            <a:avLst/>
          </a:prstGeom>
        </p:spPr>
      </p:pic>
      <p:sp>
        <p:nvSpPr>
          <p:cNvPr id="5" name="Footer Placeholder 4"/>
          <p:cNvSpPr>
            <a:spLocks noGrp="1"/>
          </p:cNvSpPr>
          <p:nvPr>
            <p:ph type="ftr" sz="quarter" idx="11"/>
          </p:nvPr>
        </p:nvSpPr>
        <p:spPr>
          <a:xfrm>
            <a:off x="4786884" y="6359972"/>
            <a:ext cx="4037076" cy="365125"/>
          </a:xfrm>
        </p:spPr>
        <p:txBody>
          <a:bodyPr/>
          <a:lstStyle>
            <a:lvl1pPr algn="r">
              <a:defRPr sz="1000">
                <a:solidFill>
                  <a:schemeClr val="bg1"/>
                </a:solidFill>
              </a:defRPr>
            </a:lvl1pPr>
          </a:lstStyle>
          <a:p>
            <a:r>
              <a:rPr lang="en-US"/>
              <a:t>Footer content here</a:t>
            </a:r>
            <a:endParaRPr lang="en-US" dirty="0"/>
          </a:p>
        </p:txBody>
      </p:sp>
      <p:pic>
        <p:nvPicPr>
          <p:cNvPr id="14" name="Picture 13">
            <a:extLst>
              <a:ext uri="{FF2B5EF4-FFF2-40B4-BE49-F238E27FC236}">
                <a16:creationId xmlns:a16="http://schemas.microsoft.com/office/drawing/2014/main" id="{86F24BA0-DC76-9E47-9333-300650D2E9EF}"/>
              </a:ext>
            </a:extLst>
          </p:cNvPr>
          <p:cNvPicPr>
            <a:picLocks noChangeAspect="1"/>
          </p:cNvPicPr>
          <p:nvPr userDrawn="1"/>
        </p:nvPicPr>
        <p:blipFill rotWithShape="1">
          <a:blip r:embed="rId3" cstate="screen">
            <a:alphaModFix amt="30000"/>
            <a:extLst>
              <a:ext uri="{28A0092B-C50C-407E-A947-70E740481C1C}">
                <a14:useLocalDpi xmlns:a14="http://schemas.microsoft.com/office/drawing/2010/main"/>
              </a:ext>
            </a:extLst>
          </a:blip>
          <a:srcRect r="75152"/>
          <a:stretch/>
        </p:blipFill>
        <p:spPr>
          <a:xfrm>
            <a:off x="8629408" y="363262"/>
            <a:ext cx="308474" cy="704367"/>
          </a:xfrm>
          <a:prstGeom prst="rect">
            <a:avLst/>
          </a:prstGeom>
        </p:spPr>
      </p:pic>
    </p:spTree>
    <p:extLst>
      <p:ext uri="{BB962C8B-B14F-4D97-AF65-F5344CB8AC3E}">
        <p14:creationId xmlns:p14="http://schemas.microsoft.com/office/powerpoint/2010/main" val="2969208777"/>
      </p:ext>
    </p:extLst>
  </p:cSld>
  <p:clrMapOvr>
    <a:overrideClrMapping bg1="lt1" tx1="dk1" bg2="lt2" tx2="dk2" accent1="accent1" accent2="accent2" accent3="accent3" accent4="accent4" accent5="accent5" accent6="accent6" hlink="hlink" folHlink="folHlink"/>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57"/>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81"/>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7"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7"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7"/>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0A09A-6D3E-4390-A641-9E09EC4FA47A}" type="datetimeFigureOut">
              <a:rPr lang="en-US" smtClean="0"/>
              <a:pPr/>
              <a:t>4/30/2020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4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44"/>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9"/>
            <a:ext cx="1971675" cy="5811839"/>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8" y="365129"/>
            <a:ext cx="5800725" cy="58118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52"/>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7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7"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7"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096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3F20A09A-6D3E-4390-A641-9E09EC4FA47A}" type="datetimeFigureOut">
              <a:rPr lang="en-US" smtClean="0"/>
              <a:pPr/>
              <a:t>4/30/2020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3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3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9"/>
            <a:ext cx="1971675" cy="5811839"/>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8" y="365129"/>
            <a:ext cx="5800725" cy="58118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4"/>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3F20A09A-6D3E-4390-A641-9E09EC4FA47A}" type="datetimeFigureOut">
              <a:rPr lang="en-US" smtClean="0"/>
              <a:pPr/>
              <a:t>4/30/2020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6"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6"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3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9"/>
            <a:ext cx="1971675" cy="5811839"/>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6" y="365129"/>
            <a:ext cx="5800725" cy="58118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4"/>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3F20A09A-6D3E-4390-A641-9E09EC4FA47A}" type="datetimeFigureOut">
              <a:rPr lang="en-US" smtClean="0"/>
              <a:pPr/>
              <a:t>4/30/2020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6"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6"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3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9"/>
            <a:ext cx="1971675" cy="5811839"/>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6" y="365129"/>
            <a:ext cx="5800725" cy="58118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0A09A-6D3E-4390-A641-9E09EC4FA47A}" type="datetimeFigureOut">
              <a:rPr lang="en-US" smtClean="0"/>
              <a:pPr/>
              <a:t>4/30/2020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3" y="1681163"/>
            <a:ext cx="3887391" cy="82391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3"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2"/>
            <a:ext cx="2949178" cy="3811588"/>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p:cNvSpPr>
            <a:spLocks noGrp="1"/>
          </p:cNvSpPr>
          <p:nvPr>
            <p:ph type="body" sz="half" idx="2"/>
          </p:nvPr>
        </p:nvSpPr>
        <p:spPr>
          <a:xfrm>
            <a:off x="629841" y="2057402"/>
            <a:ext cx="2949178" cy="3811588"/>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7"/>
            <a:ext cx="1971675" cy="5811839"/>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3" y="365127"/>
            <a:ext cx="5800725" cy="58118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30/04/2020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73049"/>
            <a:ext cx="3008313" cy="1162051"/>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7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8"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0A09A-6D3E-4390-A641-9E09EC4FA47A}" type="datetimeFigureOut">
              <a:rPr lang="en-US" smtClean="0"/>
              <a:pPr/>
              <a:t>4/30/2020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0A09A-6D3E-4390-A641-9E09EC4FA47A}" type="datetimeFigureOut">
              <a:rPr lang="en-US" smtClean="0"/>
              <a:pPr/>
              <a:t>4/30/2020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6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0A09A-6D3E-4390-A641-9E09EC4FA47A}" type="datetimeFigureOut">
              <a:rPr lang="en-US" smtClean="0"/>
              <a:pPr/>
              <a:t>4/30/2020</a:t>
            </a:fld>
            <a:endParaRPr lang="en-AU"/>
          </a:p>
        </p:txBody>
      </p:sp>
      <p:sp>
        <p:nvSpPr>
          <p:cNvPr id="5" name="Footer Placeholder 4"/>
          <p:cNvSpPr>
            <a:spLocks noGrp="1"/>
          </p:cNvSpPr>
          <p:nvPr>
            <p:ph type="ftr" sz="quarter" idx="3"/>
          </p:nvPr>
        </p:nvSpPr>
        <p:spPr>
          <a:xfrm>
            <a:off x="3124200" y="635636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6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E200A-D9FE-408E-9532-71BC384112AC}"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68"/>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3102-4606-49F1-850B-4D4301E23A36}" type="datetimeFigureOut">
              <a:rPr lang="en-AU" smtClean="0"/>
              <a:pPr/>
              <a:t>30/04/2020</a:t>
            </a:fld>
            <a:endParaRPr lang="en-AU"/>
          </a:p>
        </p:txBody>
      </p:sp>
      <p:sp>
        <p:nvSpPr>
          <p:cNvPr id="5" name="Footer Placeholder 4"/>
          <p:cNvSpPr>
            <a:spLocks noGrp="1"/>
          </p:cNvSpPr>
          <p:nvPr>
            <p:ph type="ftr" sz="quarter" idx="3"/>
          </p:nvPr>
        </p:nvSpPr>
        <p:spPr>
          <a:xfrm>
            <a:off x="3028950" y="6356368"/>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68"/>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68"/>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3102-4606-49F1-850B-4D4301E23A36}" type="datetimeFigureOut">
              <a:rPr lang="en-AU" smtClean="0"/>
              <a:pPr/>
              <a:t>30/04/2020</a:t>
            </a:fld>
            <a:endParaRPr lang="en-AU"/>
          </a:p>
        </p:txBody>
      </p:sp>
      <p:sp>
        <p:nvSpPr>
          <p:cNvPr id="5" name="Footer Placeholder 4"/>
          <p:cNvSpPr>
            <a:spLocks noGrp="1"/>
          </p:cNvSpPr>
          <p:nvPr>
            <p:ph type="ftr" sz="quarter" idx="3"/>
          </p:nvPr>
        </p:nvSpPr>
        <p:spPr>
          <a:xfrm>
            <a:off x="3028950" y="6356368"/>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68"/>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6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3102-4606-49F1-850B-4D4301E23A36}" type="datetimeFigureOut">
              <a:rPr lang="en-AU" smtClean="0"/>
              <a:pPr/>
              <a:t>30/04/2020</a:t>
            </a:fld>
            <a:endParaRPr lang="en-AU"/>
          </a:p>
        </p:txBody>
      </p:sp>
      <p:sp>
        <p:nvSpPr>
          <p:cNvPr id="5" name="Footer Placeholder 4"/>
          <p:cNvSpPr>
            <a:spLocks noGrp="1"/>
          </p:cNvSpPr>
          <p:nvPr>
            <p:ph type="ftr" sz="quarter" idx="3"/>
          </p:nvPr>
        </p:nvSpPr>
        <p:spPr>
          <a:xfrm>
            <a:off x="3028950" y="635636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6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3102-4606-49F1-850B-4D4301E23A36}" type="datetimeFigureOut">
              <a:rPr lang="en-AU" smtClean="0"/>
              <a:pPr/>
              <a:t>30/04/2020</a:t>
            </a:fld>
            <a:endParaRPr lang="en-AU"/>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3102-4606-49F1-850B-4D4301E23A36}" type="datetimeFigureOut">
              <a:rPr lang="en-AU" smtClean="0"/>
              <a:pPr/>
              <a:t>30/04/2020</a:t>
            </a:fld>
            <a:endParaRPr lang="en-AU"/>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68580" tIns="34290" rIns="68580" bIns="3429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9"/>
          </a:xfrm>
          <a:prstGeom prst="rect">
            <a:avLst/>
          </a:prstGeom>
        </p:spPr>
        <p:txBody>
          <a:bodyPr vert="horz" lIns="68580" tIns="34290" rIns="68580" bIns="3429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2"/>
            <a:ext cx="2057400" cy="365125"/>
          </a:xfrm>
          <a:prstGeom prst="rect">
            <a:avLst/>
          </a:prstGeom>
        </p:spPr>
        <p:txBody>
          <a:bodyPr vert="horz" lIns="68580" tIns="34290" rIns="68580" bIns="34290" rtlCol="0" anchor="ctr"/>
          <a:lstStyle>
            <a:lvl1pPr algn="l">
              <a:defRPr sz="900">
                <a:solidFill>
                  <a:schemeClr val="tx1">
                    <a:tint val="75000"/>
                  </a:schemeClr>
                </a:solidFill>
              </a:defRPr>
            </a:lvl1pPr>
          </a:lstStyle>
          <a:p>
            <a:fld id="{EE663102-4606-49F1-850B-4D4301E23A36}" type="datetimeFigureOut">
              <a:rPr lang="en-AU" smtClean="0"/>
              <a:pPr/>
              <a:t>30/04/2020</a:t>
            </a:fld>
            <a:endParaRPr lang="en-AU"/>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68580" tIns="34290" rIns="68580" bIns="34290" rtlCol="0" anchor="ctr"/>
          <a:lstStyle>
            <a:lvl1pPr algn="r">
              <a:defRPr sz="9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www.cplusplus.com/reference/" TargetMode="External"/><Relationship Id="rId1" Type="http://schemas.openxmlformats.org/officeDocument/2006/relationships/slideLayout" Target="../slideLayouts/slideLayout23.xml"/><Relationship Id="rId4" Type="http://schemas.openxmlformats.org/officeDocument/2006/relationships/hyperlink" Target="https://www.geeksforgeek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20"/>
            <a:ext cx="7772400" cy="1470025"/>
          </a:xfrm>
        </p:spPr>
        <p:txBody>
          <a:bodyPr/>
          <a:lstStyle/>
          <a:p>
            <a:r>
              <a:rPr lang="en-AU" dirty="0" smtClean="0"/>
              <a:t>Week 2 – 5 Summary</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0827" y="194784"/>
            <a:ext cx="5960511"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p:txBody>
      </p:sp>
      <p:sp>
        <p:nvSpPr>
          <p:cNvPr id="16" name="TextBox 15"/>
          <p:cNvSpPr txBox="1"/>
          <p:nvPr/>
        </p:nvSpPr>
        <p:spPr>
          <a:xfrm>
            <a:off x="6324600" y="228600"/>
            <a:ext cx="2733762" cy="1815882"/>
          </a:xfrm>
          <a:prstGeom prst="rect">
            <a:avLst/>
          </a:prstGeom>
          <a:noFill/>
        </p:spPr>
        <p:txBody>
          <a:bodyPr wrap="none" rtlCol="0">
            <a:spAutoFit/>
          </a:bodyPr>
          <a:lstStyle/>
          <a:p>
            <a:r>
              <a:rPr lang="en-AU" sz="1400" dirty="0">
                <a:solidFill>
                  <a:schemeClr val="accent1">
                    <a:lumMod val="50000"/>
                  </a:schemeClr>
                </a:solidFill>
              </a:rPr>
              <a:t>void</a:t>
            </a:r>
            <a:r>
              <a:rPr lang="en-AU" sz="1400" dirty="0"/>
              <a:t> </a:t>
            </a:r>
            <a:r>
              <a:rPr lang="en-AU" sz="1400" dirty="0" err="1">
                <a:solidFill>
                  <a:schemeClr val="accent6">
                    <a:lumMod val="75000"/>
                  </a:schemeClr>
                </a:solidFill>
              </a:rPr>
              <a:t>LinkedList</a:t>
            </a:r>
            <a:r>
              <a:rPr lang="en-AU" sz="1400" dirty="0">
                <a:solidFill>
                  <a:schemeClr val="accent6">
                    <a:lumMod val="75000"/>
                  </a:schemeClr>
                </a:solidFill>
              </a:rPr>
              <a:t>::prepend</a:t>
            </a:r>
            <a:r>
              <a:rPr lang="en-AU" sz="1400" dirty="0"/>
              <a:t>(</a:t>
            </a:r>
            <a:r>
              <a:rPr lang="en-AU" sz="1400" dirty="0" err="1">
                <a:solidFill>
                  <a:schemeClr val="accent1">
                    <a:lumMod val="50000"/>
                  </a:schemeClr>
                </a:solidFill>
              </a:rPr>
              <a:t>int</a:t>
            </a:r>
            <a:r>
              <a:rPr lang="en-AU" sz="1400" dirty="0"/>
              <a:t> data</a:t>
            </a:r>
            <a:r>
              <a:rPr lang="en-AU" sz="1400" dirty="0" smtClean="0"/>
              <a:t>) {</a:t>
            </a:r>
            <a:endParaRPr lang="en-AU" sz="1400" dirty="0"/>
          </a:p>
          <a:p>
            <a:r>
              <a:rPr lang="en-AU" sz="1400" dirty="0"/>
              <a:t>    </a:t>
            </a:r>
            <a:r>
              <a:rPr lang="en-AU" sz="1400" dirty="0">
                <a:solidFill>
                  <a:schemeClr val="accent1">
                    <a:lumMod val="50000"/>
                  </a:schemeClr>
                </a:solidFill>
              </a:rPr>
              <a:t>Node*</a:t>
            </a:r>
            <a:r>
              <a:rPr lang="en-AU" sz="1400" dirty="0"/>
              <a:t> </a:t>
            </a:r>
            <a:r>
              <a:rPr lang="en-AU" sz="1400" dirty="0" err="1"/>
              <a:t>new_node</a:t>
            </a:r>
            <a:r>
              <a:rPr lang="en-AU" sz="1400" dirty="0"/>
              <a:t> = </a:t>
            </a:r>
            <a:r>
              <a:rPr lang="en-AU" sz="1400" dirty="0">
                <a:solidFill>
                  <a:srgbClr val="7030A0"/>
                </a:solidFill>
              </a:rPr>
              <a:t>new</a:t>
            </a:r>
            <a:r>
              <a:rPr lang="en-AU" sz="1400" dirty="0"/>
              <a:t> Node();</a:t>
            </a:r>
          </a:p>
          <a:p>
            <a:r>
              <a:rPr lang="en-AU" sz="1400" dirty="0"/>
              <a:t>    </a:t>
            </a:r>
            <a:r>
              <a:rPr lang="en-AU" sz="1400" dirty="0" err="1"/>
              <a:t>new_node</a:t>
            </a:r>
            <a:r>
              <a:rPr lang="en-AU" sz="1400" dirty="0"/>
              <a:t>-&gt;data = data;</a:t>
            </a:r>
          </a:p>
          <a:p>
            <a:r>
              <a:rPr lang="en-AU" sz="1400" dirty="0"/>
              <a:t>    </a:t>
            </a:r>
          </a:p>
          <a:p>
            <a:r>
              <a:rPr lang="en-AU" sz="1400" dirty="0"/>
              <a:t>    </a:t>
            </a:r>
            <a:r>
              <a:rPr lang="en-AU" sz="1400" dirty="0" err="1"/>
              <a:t>new_node</a:t>
            </a:r>
            <a:r>
              <a:rPr lang="en-AU" sz="1400" dirty="0"/>
              <a:t>-&gt;next = </a:t>
            </a:r>
            <a:r>
              <a:rPr lang="en-AU" sz="1400" dirty="0">
                <a:solidFill>
                  <a:srgbClr val="7030A0"/>
                </a:solidFill>
              </a:rPr>
              <a:t>this</a:t>
            </a:r>
            <a:r>
              <a:rPr lang="en-AU" sz="1400" dirty="0"/>
              <a:t>-&gt;head;</a:t>
            </a:r>
          </a:p>
          <a:p>
            <a:r>
              <a:rPr lang="en-AU" sz="1400" dirty="0"/>
              <a:t>    </a:t>
            </a:r>
            <a:r>
              <a:rPr lang="en-AU" sz="1400" dirty="0">
                <a:solidFill>
                  <a:srgbClr val="7030A0"/>
                </a:solidFill>
              </a:rPr>
              <a:t>this</a:t>
            </a:r>
            <a:r>
              <a:rPr lang="en-AU" sz="1400" dirty="0"/>
              <a:t>-&gt;head = </a:t>
            </a:r>
            <a:r>
              <a:rPr lang="en-AU" sz="1400" dirty="0" err="1"/>
              <a:t>new_node</a:t>
            </a:r>
            <a:r>
              <a:rPr lang="en-AU" sz="1400" dirty="0"/>
              <a:t>;</a:t>
            </a:r>
          </a:p>
          <a:p>
            <a:r>
              <a:rPr lang="en-AU" sz="1400" dirty="0"/>
              <a:t>    </a:t>
            </a:r>
          </a:p>
          <a:p>
            <a:r>
              <a:rPr lang="en-AU" sz="1400" dirty="0"/>
              <a:t>    </a:t>
            </a:r>
            <a:r>
              <a:rPr lang="en-AU" sz="1400" dirty="0">
                <a:solidFill>
                  <a:srgbClr val="7030A0"/>
                </a:solidFill>
              </a:rPr>
              <a:t>this</a:t>
            </a:r>
            <a:r>
              <a:rPr lang="en-AU" sz="1400" dirty="0"/>
              <a:t>-&gt;length</a:t>
            </a:r>
            <a:r>
              <a:rPr lang="en-AU" sz="1400" dirty="0" smtClean="0"/>
              <a:t>++; }</a:t>
            </a:r>
            <a:endParaRPr lang="en-AU" sz="1400" dirty="0"/>
          </a:p>
        </p:txBody>
      </p:sp>
      <p:sp>
        <p:nvSpPr>
          <p:cNvPr id="23" name="Rectangle 22"/>
          <p:cNvSpPr/>
          <p:nvPr/>
        </p:nvSpPr>
        <p:spPr>
          <a:xfrm>
            <a:off x="3102555" y="1385129"/>
            <a:ext cx="1188000" cy="182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24" name="Rounded Rectangle 23"/>
          <p:cNvSpPr/>
          <p:nvPr/>
        </p:nvSpPr>
        <p:spPr>
          <a:xfrm>
            <a:off x="3285817" y="3757701"/>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27" name="Oval 26"/>
          <p:cNvSpPr/>
          <p:nvPr/>
        </p:nvSpPr>
        <p:spPr>
          <a:xfrm>
            <a:off x="3271600" y="2648537"/>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3271600" y="2075009"/>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9" name="Straight Arrow Connector 28"/>
          <p:cNvCxnSpPr>
            <a:stCxn id="27" idx="4"/>
          </p:cNvCxnSpPr>
          <p:nvPr/>
        </p:nvCxnSpPr>
        <p:spPr>
          <a:xfrm>
            <a:off x="3701745" y="3075976"/>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0" name="Rectangle 29"/>
          <p:cNvSpPr/>
          <p:nvPr/>
        </p:nvSpPr>
        <p:spPr>
          <a:xfrm>
            <a:off x="4625382" y="1385129"/>
            <a:ext cx="1188000" cy="182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31" name="Rounded Rectangle 30"/>
          <p:cNvSpPr/>
          <p:nvPr/>
        </p:nvSpPr>
        <p:spPr>
          <a:xfrm>
            <a:off x="4808644" y="3757701"/>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33" name="Oval 32"/>
          <p:cNvSpPr/>
          <p:nvPr/>
        </p:nvSpPr>
        <p:spPr>
          <a:xfrm>
            <a:off x="4794426" y="2648537"/>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34" name="Oval 33"/>
          <p:cNvSpPr/>
          <p:nvPr/>
        </p:nvSpPr>
        <p:spPr>
          <a:xfrm>
            <a:off x="4794426" y="2075009"/>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35" name="Straight Arrow Connector 34"/>
          <p:cNvCxnSpPr>
            <a:stCxn id="33" idx="4"/>
          </p:cNvCxnSpPr>
          <p:nvPr/>
        </p:nvCxnSpPr>
        <p:spPr>
          <a:xfrm>
            <a:off x="5224572" y="3075976"/>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28" idx="6"/>
            <a:endCxn id="30" idx="1"/>
          </p:cNvCxnSpPr>
          <p:nvPr/>
        </p:nvCxnSpPr>
        <p:spPr>
          <a:xfrm>
            <a:off x="4131892" y="2288730"/>
            <a:ext cx="493490" cy="81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7" name="Oval 36"/>
          <p:cNvSpPr/>
          <p:nvPr/>
        </p:nvSpPr>
        <p:spPr>
          <a:xfrm>
            <a:off x="317055" y="2115592"/>
            <a:ext cx="1054546"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38" name="Straight Arrow Connector 37"/>
          <p:cNvCxnSpPr>
            <a:stCxn id="37" idx="6"/>
            <a:endCxn id="41" idx="1"/>
          </p:cNvCxnSpPr>
          <p:nvPr/>
        </p:nvCxnSpPr>
        <p:spPr>
          <a:xfrm>
            <a:off x="1371608" y="2329313"/>
            <a:ext cx="158557" cy="152591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41" name="Rectangle 40"/>
          <p:cNvSpPr/>
          <p:nvPr/>
        </p:nvSpPr>
        <p:spPr>
          <a:xfrm>
            <a:off x="1530157" y="2943519"/>
            <a:ext cx="1188000" cy="182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err="1" smtClean="0"/>
              <a:t>new_node</a:t>
            </a:r>
            <a:endParaRPr lang="en-AU" dirty="0"/>
          </a:p>
        </p:txBody>
      </p:sp>
      <p:sp>
        <p:nvSpPr>
          <p:cNvPr id="42" name="Oval 41"/>
          <p:cNvSpPr/>
          <p:nvPr/>
        </p:nvSpPr>
        <p:spPr>
          <a:xfrm>
            <a:off x="1699201" y="4206928"/>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43" name="Oval 42"/>
          <p:cNvSpPr/>
          <p:nvPr/>
        </p:nvSpPr>
        <p:spPr>
          <a:xfrm>
            <a:off x="1699201" y="3633384"/>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46" name="Straight Arrow Connector 45"/>
          <p:cNvCxnSpPr>
            <a:stCxn id="43" idx="6"/>
            <a:endCxn id="23" idx="1"/>
          </p:cNvCxnSpPr>
          <p:nvPr/>
        </p:nvCxnSpPr>
        <p:spPr>
          <a:xfrm flipV="1">
            <a:off x="2559493" y="2296823"/>
            <a:ext cx="543062" cy="155027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276477" y="730441"/>
            <a:ext cx="1285852" cy="473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26" name="Pentagon 25"/>
          <p:cNvSpPr/>
          <p:nvPr/>
        </p:nvSpPr>
        <p:spPr>
          <a:xfrm flipH="1">
            <a:off x="5354322" y="5567893"/>
            <a:ext cx="1351278" cy="1018911"/>
          </a:xfrm>
          <a:prstGeom prst="homePlate">
            <a:avLst>
              <a:gd name="adj" fmla="val 35772"/>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AU" dirty="0" smtClean="0"/>
              <a:t>prepend()</a:t>
            </a:r>
            <a:endParaRPr lang="en-AU" dirty="0"/>
          </a:p>
        </p:txBody>
      </p:sp>
      <p:sp>
        <p:nvSpPr>
          <p:cNvPr id="39" name="Rounded Rectangle 38"/>
          <p:cNvSpPr/>
          <p:nvPr/>
        </p:nvSpPr>
        <p:spPr>
          <a:xfrm>
            <a:off x="5678478" y="6055535"/>
            <a:ext cx="6858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45" name="Straight Arrow Connector 44"/>
          <p:cNvCxnSpPr>
            <a:stCxn id="42" idx="4"/>
          </p:cNvCxnSpPr>
          <p:nvPr/>
        </p:nvCxnSpPr>
        <p:spPr>
          <a:xfrm>
            <a:off x="2129360" y="4634368"/>
            <a:ext cx="3549131" cy="160406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41923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3657600" cy="5047536"/>
          </a:xfrm>
          <a:prstGeom prst="rect">
            <a:avLst/>
          </a:prstGeom>
          <a:noFill/>
        </p:spPr>
        <p:txBody>
          <a:bodyPr wrap="square" rtlCol="0">
            <a:spAutoFit/>
          </a:bodyPr>
          <a:lstStyle/>
          <a:p>
            <a:r>
              <a:rPr lang="en-AU" sz="1400" dirty="0" smtClean="0">
                <a:solidFill>
                  <a:schemeClr val="accent1">
                    <a:lumMod val="50000"/>
                  </a:schemeClr>
                </a:solidFill>
              </a:rPr>
              <a:t>#include &lt;</a:t>
            </a:r>
            <a:r>
              <a:rPr lang="en-AU" sz="1400" dirty="0" err="1" smtClean="0">
                <a:solidFill>
                  <a:schemeClr val="accent1">
                    <a:lumMod val="50000"/>
                  </a:schemeClr>
                </a:solidFill>
              </a:rPr>
              <a:t>iostream</a:t>
            </a:r>
            <a:r>
              <a:rPr lang="en-AU" sz="1400" dirty="0" smtClean="0">
                <a:solidFill>
                  <a:schemeClr val="accent1">
                    <a:lumMod val="50000"/>
                  </a:schemeClr>
                </a:solidFill>
              </a:rPr>
              <a:t>&gt;</a:t>
            </a:r>
          </a:p>
          <a:p>
            <a:r>
              <a:rPr lang="en-AU" sz="1400" dirty="0" smtClean="0">
                <a:solidFill>
                  <a:srgbClr val="7030A0"/>
                </a:solidFill>
              </a:rPr>
              <a:t>using namespace </a:t>
            </a:r>
            <a:r>
              <a:rPr lang="en-AU" sz="1400" dirty="0" smtClean="0">
                <a:solidFill>
                  <a:schemeClr val="accent6">
                    <a:lumMod val="75000"/>
                  </a:schemeClr>
                </a:solidFill>
              </a:rPr>
              <a:t>std</a:t>
            </a:r>
            <a:r>
              <a:rPr lang="en-AU" sz="1400" dirty="0" smtClean="0"/>
              <a:t>;</a:t>
            </a:r>
          </a:p>
          <a:p>
            <a:endParaRPr lang="en-AU" sz="1400" dirty="0" smtClean="0"/>
          </a:p>
          <a:p>
            <a:r>
              <a:rPr lang="en-AU" sz="1400" dirty="0" smtClean="0">
                <a:solidFill>
                  <a:srgbClr val="7030A0"/>
                </a:solidFill>
              </a:rPr>
              <a:t>template</a:t>
            </a:r>
            <a:r>
              <a:rPr lang="en-AU" sz="1400" dirty="0" smtClean="0"/>
              <a:t> &lt;</a:t>
            </a:r>
            <a:r>
              <a:rPr lang="en-AU" sz="1400" dirty="0" err="1" smtClean="0">
                <a:solidFill>
                  <a:srgbClr val="7030A0"/>
                </a:solidFill>
              </a:rPr>
              <a:t>typename</a:t>
            </a:r>
            <a:r>
              <a:rPr lang="en-AU" sz="1400" dirty="0" smtClean="0"/>
              <a:t> </a:t>
            </a:r>
            <a:r>
              <a:rPr lang="en-AU" sz="1400" dirty="0" smtClean="0">
                <a:solidFill>
                  <a:schemeClr val="accent1">
                    <a:lumMod val="50000"/>
                  </a:schemeClr>
                </a:solidFill>
              </a:rPr>
              <a:t>T</a:t>
            </a:r>
            <a:r>
              <a:rPr lang="en-AU" sz="1400" dirty="0" smtClean="0"/>
              <a:t>, </a:t>
            </a:r>
            <a:r>
              <a:rPr lang="en-AU" sz="1400" dirty="0" err="1" smtClean="0">
                <a:solidFill>
                  <a:schemeClr val="accent1">
                    <a:lumMod val="50000"/>
                  </a:schemeClr>
                </a:solidFill>
              </a:rPr>
              <a:t>size_t</a:t>
            </a:r>
            <a:r>
              <a:rPr lang="en-AU" sz="1400" dirty="0" smtClean="0"/>
              <a:t> S&gt;</a:t>
            </a:r>
          </a:p>
          <a:p>
            <a:r>
              <a:rPr lang="en-AU" sz="1400" dirty="0" smtClean="0">
                <a:solidFill>
                  <a:srgbClr val="7030A0"/>
                </a:solidFill>
              </a:rPr>
              <a:t>class</a:t>
            </a:r>
            <a:r>
              <a:rPr lang="en-AU" sz="1400" dirty="0" smtClean="0"/>
              <a:t> </a:t>
            </a:r>
            <a:r>
              <a:rPr lang="en-AU" sz="1400" dirty="0" smtClean="0">
                <a:solidFill>
                  <a:schemeClr val="accent6">
                    <a:lumMod val="75000"/>
                  </a:schemeClr>
                </a:solidFill>
              </a:rPr>
              <a:t>stack</a:t>
            </a:r>
            <a:r>
              <a:rPr lang="en-AU" sz="1400" dirty="0" smtClean="0"/>
              <a:t> {</a:t>
            </a:r>
          </a:p>
          <a:p>
            <a:r>
              <a:rPr lang="en-AU" sz="1400" dirty="0" smtClean="0">
                <a:solidFill>
                  <a:srgbClr val="7030A0"/>
                </a:solidFill>
              </a:rPr>
              <a:t>private</a:t>
            </a:r>
            <a:r>
              <a:rPr lang="en-AU" sz="1400" dirty="0" smtClean="0"/>
              <a:t>:	</a:t>
            </a:r>
          </a:p>
          <a:p>
            <a:r>
              <a:rPr lang="en-AU" sz="1400" dirty="0" smtClean="0"/>
              <a:t>    </a:t>
            </a:r>
            <a:r>
              <a:rPr lang="en-AU" sz="1400" dirty="0" smtClean="0">
                <a:solidFill>
                  <a:schemeClr val="accent1">
                    <a:lumMod val="50000"/>
                  </a:schemeClr>
                </a:solidFill>
              </a:rPr>
              <a:t>T</a:t>
            </a:r>
            <a:r>
              <a:rPr lang="en-AU" sz="1400" dirty="0" smtClean="0"/>
              <a:t> data[S]; </a:t>
            </a:r>
          </a:p>
          <a:p>
            <a:r>
              <a:rPr lang="en-AU" sz="1400" dirty="0" smtClean="0"/>
              <a:t>    </a:t>
            </a:r>
            <a:r>
              <a:rPr lang="en-AU" sz="1400" dirty="0" err="1" smtClean="0">
                <a:solidFill>
                  <a:schemeClr val="accent1">
                    <a:lumMod val="50000"/>
                  </a:schemeClr>
                </a:solidFill>
              </a:rPr>
              <a:t>int</a:t>
            </a:r>
            <a:r>
              <a:rPr lang="en-AU" sz="1400" dirty="0" smtClean="0"/>
              <a:t> length; </a:t>
            </a:r>
          </a:p>
          <a:p>
            <a:r>
              <a:rPr lang="en-AU" sz="1400" dirty="0" smtClean="0"/>
              <a:t>	</a:t>
            </a:r>
          </a:p>
          <a:p>
            <a:r>
              <a:rPr lang="en-AU" sz="1400" dirty="0" smtClean="0">
                <a:solidFill>
                  <a:srgbClr val="7030A0"/>
                </a:solidFill>
              </a:rPr>
              <a:t>public</a:t>
            </a:r>
            <a:r>
              <a:rPr lang="en-AU" sz="1400" dirty="0" smtClean="0"/>
              <a:t>:</a:t>
            </a:r>
          </a:p>
          <a:p>
            <a:r>
              <a:rPr lang="en-AU" sz="1400" dirty="0" smtClean="0"/>
              <a:t>   stack(){ length = </a:t>
            </a:r>
            <a:r>
              <a:rPr lang="en-AU" sz="1400" dirty="0" smtClean="0">
                <a:solidFill>
                  <a:schemeClr val="accent2">
                    <a:lumMod val="75000"/>
                  </a:schemeClr>
                </a:solidFill>
              </a:rPr>
              <a:t>0</a:t>
            </a:r>
            <a:r>
              <a:rPr lang="en-AU" sz="1400" dirty="0" smtClean="0"/>
              <a:t>;}</a:t>
            </a:r>
          </a:p>
          <a:p>
            <a:r>
              <a:rPr lang="en-AU" sz="1400" dirty="0" smtClean="0"/>
              <a:t>   ~stack(){}</a:t>
            </a:r>
          </a:p>
          <a:p>
            <a:endParaRPr lang="en-AU" sz="1400" dirty="0" smtClean="0"/>
          </a:p>
          <a:p>
            <a:r>
              <a:rPr lang="en-AU" sz="1400" dirty="0" smtClean="0"/>
              <a:t>   </a:t>
            </a:r>
            <a:r>
              <a:rPr lang="en-AU" sz="1400" dirty="0" smtClean="0">
                <a:solidFill>
                  <a:schemeClr val="accent1">
                    <a:lumMod val="50000"/>
                  </a:schemeClr>
                </a:solidFill>
              </a:rPr>
              <a:t>void</a:t>
            </a:r>
            <a:r>
              <a:rPr lang="en-AU" sz="1400" dirty="0" smtClean="0"/>
              <a:t> push(</a:t>
            </a:r>
            <a:r>
              <a:rPr lang="en-AU" sz="1400" dirty="0" smtClean="0">
                <a:solidFill>
                  <a:schemeClr val="accent1">
                    <a:lumMod val="50000"/>
                  </a:schemeClr>
                </a:solidFill>
              </a:rPr>
              <a:t>T</a:t>
            </a:r>
            <a:r>
              <a:rPr lang="en-AU" sz="1400" dirty="0" smtClean="0"/>
              <a:t> </a:t>
            </a:r>
            <a:r>
              <a:rPr lang="en-AU" sz="1400" dirty="0" err="1" smtClean="0"/>
              <a:t>t</a:t>
            </a:r>
            <a:r>
              <a:rPr lang="en-AU" sz="1400" dirty="0" smtClean="0"/>
              <a:t>){</a:t>
            </a:r>
          </a:p>
          <a:p>
            <a:r>
              <a:rPr lang="en-AU" sz="1400" dirty="0" smtClean="0"/>
              <a:t>      </a:t>
            </a:r>
            <a:r>
              <a:rPr lang="en-AU" sz="1400" dirty="0" smtClean="0">
                <a:solidFill>
                  <a:srgbClr val="7030A0"/>
                </a:solidFill>
              </a:rPr>
              <a:t>if</a:t>
            </a:r>
            <a:r>
              <a:rPr lang="en-AU" sz="1400" dirty="0" smtClean="0"/>
              <a:t> (length &lt; S) data[</a:t>
            </a:r>
            <a:r>
              <a:rPr lang="en-AU" sz="1400" dirty="0" smtClean="0">
                <a:solidFill>
                  <a:schemeClr val="accent2">
                    <a:lumMod val="75000"/>
                  </a:schemeClr>
                </a:solidFill>
              </a:rPr>
              <a:t>length++</a:t>
            </a:r>
            <a:r>
              <a:rPr lang="en-AU" sz="1400" dirty="0" smtClean="0"/>
              <a:t>] = t; </a:t>
            </a:r>
          </a:p>
          <a:p>
            <a:r>
              <a:rPr lang="en-AU" sz="1400" dirty="0" smtClean="0"/>
              <a:t>      </a:t>
            </a:r>
            <a:r>
              <a:rPr lang="en-AU" sz="1400" dirty="0" smtClean="0">
                <a:solidFill>
                  <a:srgbClr val="7030A0"/>
                </a:solidFill>
              </a:rPr>
              <a:t>else</a:t>
            </a:r>
            <a:r>
              <a:rPr lang="en-AU" sz="1400" dirty="0" smtClean="0"/>
              <a:t> </a:t>
            </a:r>
            <a:r>
              <a:rPr lang="en-AU" sz="1400" dirty="0" err="1" smtClean="0"/>
              <a:t>cout</a:t>
            </a:r>
            <a:r>
              <a:rPr lang="en-AU" sz="1400" dirty="0" smtClean="0"/>
              <a:t> &lt;&lt; </a:t>
            </a:r>
            <a:r>
              <a:rPr lang="en-AU" sz="1400" dirty="0" smtClean="0">
                <a:solidFill>
                  <a:srgbClr val="FF0000"/>
                </a:solidFill>
              </a:rPr>
              <a:t>"Stack is full; Push failed!" </a:t>
            </a:r>
            <a:r>
              <a:rPr lang="en-AU" sz="1400" dirty="0" smtClean="0"/>
              <a:t>&lt;&lt; </a:t>
            </a:r>
            <a:r>
              <a:rPr lang="en-AU" sz="1400" dirty="0" err="1" smtClean="0"/>
              <a:t>endl</a:t>
            </a:r>
            <a:r>
              <a:rPr lang="en-AU" sz="1400" dirty="0" smtClean="0"/>
              <a:t>; }</a:t>
            </a:r>
          </a:p>
          <a:p>
            <a:endParaRPr lang="en-AU" sz="1400" dirty="0" smtClean="0"/>
          </a:p>
          <a:p>
            <a:r>
              <a:rPr lang="en-AU" sz="1400" dirty="0" smtClean="0"/>
              <a:t>   </a:t>
            </a:r>
            <a:r>
              <a:rPr lang="en-AU" sz="1400" dirty="0" smtClean="0">
                <a:solidFill>
                  <a:schemeClr val="accent1">
                    <a:lumMod val="50000"/>
                  </a:schemeClr>
                </a:solidFill>
              </a:rPr>
              <a:t>T</a:t>
            </a:r>
            <a:r>
              <a:rPr lang="en-AU" sz="1400" dirty="0" smtClean="0"/>
              <a:t> top(){ </a:t>
            </a:r>
            <a:r>
              <a:rPr lang="en-AU" sz="1400" dirty="0" smtClean="0">
                <a:solidFill>
                  <a:srgbClr val="7030A0"/>
                </a:solidFill>
              </a:rPr>
              <a:t>return</a:t>
            </a:r>
            <a:r>
              <a:rPr lang="en-AU" sz="1400" dirty="0" smtClean="0"/>
              <a:t> data[length-</a:t>
            </a:r>
            <a:r>
              <a:rPr lang="en-AU" sz="1400" dirty="0" smtClean="0">
                <a:solidFill>
                  <a:schemeClr val="accent2">
                    <a:lumMod val="75000"/>
                  </a:schemeClr>
                </a:solidFill>
              </a:rPr>
              <a:t>1</a:t>
            </a:r>
            <a:r>
              <a:rPr lang="en-AU" sz="1400" dirty="0" smtClean="0"/>
              <a:t>]; }</a:t>
            </a:r>
          </a:p>
          <a:p>
            <a:endParaRPr lang="en-AU" sz="1400" dirty="0" smtClean="0"/>
          </a:p>
          <a:p>
            <a:r>
              <a:rPr lang="en-AU" sz="1400" dirty="0" smtClean="0"/>
              <a:t>   </a:t>
            </a:r>
            <a:r>
              <a:rPr lang="en-AU" sz="1400" dirty="0" smtClean="0">
                <a:solidFill>
                  <a:schemeClr val="accent1">
                    <a:lumMod val="50000"/>
                  </a:schemeClr>
                </a:solidFill>
              </a:rPr>
              <a:t>void</a:t>
            </a:r>
            <a:r>
              <a:rPr lang="en-AU" sz="1400" dirty="0" smtClean="0"/>
              <a:t> pop(){ </a:t>
            </a:r>
            <a:r>
              <a:rPr lang="en-AU" sz="1400" dirty="0" smtClean="0">
                <a:solidFill>
                  <a:schemeClr val="accent2">
                    <a:lumMod val="75000"/>
                  </a:schemeClr>
                </a:solidFill>
              </a:rPr>
              <a:t>length--</a:t>
            </a:r>
            <a:r>
              <a:rPr lang="en-AU" sz="1400" dirty="0" smtClean="0"/>
              <a:t>; }</a:t>
            </a:r>
          </a:p>
          <a:p>
            <a:r>
              <a:rPr lang="en-AU" sz="1400" dirty="0" smtClean="0"/>
              <a:t>	</a:t>
            </a:r>
          </a:p>
          <a:p>
            <a:r>
              <a:rPr lang="en-AU" sz="1400" dirty="0" smtClean="0"/>
              <a:t>   </a:t>
            </a:r>
            <a:r>
              <a:rPr lang="en-AU" sz="1400" dirty="0" err="1" smtClean="0">
                <a:solidFill>
                  <a:schemeClr val="accent1">
                    <a:lumMod val="50000"/>
                  </a:schemeClr>
                </a:solidFill>
              </a:rPr>
              <a:t>bool</a:t>
            </a:r>
            <a:r>
              <a:rPr lang="en-AU" sz="1400" dirty="0" smtClean="0"/>
              <a:t> empty(){ </a:t>
            </a:r>
            <a:r>
              <a:rPr lang="en-AU" sz="1400" dirty="0" smtClean="0">
                <a:solidFill>
                  <a:srgbClr val="7030A0"/>
                </a:solidFill>
              </a:rPr>
              <a:t>return</a:t>
            </a:r>
            <a:r>
              <a:rPr lang="en-AU" sz="1400" dirty="0" smtClean="0"/>
              <a:t> length == </a:t>
            </a:r>
            <a:r>
              <a:rPr lang="en-AU" sz="1400" dirty="0" smtClean="0">
                <a:solidFill>
                  <a:schemeClr val="accent2">
                    <a:lumMod val="75000"/>
                  </a:schemeClr>
                </a:solidFill>
              </a:rPr>
              <a:t>0</a:t>
            </a:r>
            <a:r>
              <a:rPr lang="en-AU" sz="1400" dirty="0" smtClean="0"/>
              <a:t>; } };</a:t>
            </a:r>
          </a:p>
        </p:txBody>
      </p:sp>
      <p:sp>
        <p:nvSpPr>
          <p:cNvPr id="5" name="TextBox 4"/>
          <p:cNvSpPr txBox="1"/>
          <p:nvPr/>
        </p:nvSpPr>
        <p:spPr>
          <a:xfrm>
            <a:off x="5715000" y="2311403"/>
            <a:ext cx="2702086" cy="2246769"/>
          </a:xfrm>
          <a:prstGeom prst="rect">
            <a:avLst/>
          </a:prstGeom>
          <a:noFill/>
        </p:spPr>
        <p:txBody>
          <a:bodyPr wrap="none" rtlCol="0">
            <a:spAutoFit/>
          </a:bodyPr>
          <a:lstStyle/>
          <a:p>
            <a:r>
              <a:rPr lang="en-AU" sz="1400" dirty="0" smtClean="0">
                <a:solidFill>
                  <a:schemeClr val="accent1">
                    <a:lumMod val="50000"/>
                  </a:schemeClr>
                </a:solidFill>
              </a:rPr>
              <a:t>#include "</a:t>
            </a:r>
            <a:r>
              <a:rPr lang="en-AU" sz="1400" dirty="0" err="1" smtClean="0">
                <a:solidFill>
                  <a:schemeClr val="accent1">
                    <a:lumMod val="50000"/>
                  </a:schemeClr>
                </a:solidFill>
              </a:rPr>
              <a:t>stack.h</a:t>
            </a:r>
            <a:r>
              <a:rPr lang="en-AU" sz="1400" dirty="0" smtClean="0">
                <a:solidFill>
                  <a:schemeClr val="accent1">
                    <a:lumMod val="50000"/>
                  </a:schemeClr>
                </a:solidFill>
              </a:rPr>
              <a:t>"</a:t>
            </a:r>
          </a:p>
          <a:p>
            <a:endParaRPr lang="en-AU" sz="1400" dirty="0" smtClean="0"/>
          </a:p>
          <a:p>
            <a:r>
              <a:rPr lang="en-AU" sz="1400" dirty="0" err="1" smtClean="0">
                <a:solidFill>
                  <a:schemeClr val="accent1">
                    <a:lumMod val="50000"/>
                  </a:schemeClr>
                </a:solidFill>
              </a:rPr>
              <a:t>int</a:t>
            </a:r>
            <a:r>
              <a:rPr lang="en-AU" sz="1400" dirty="0" smtClean="0"/>
              <a:t> </a:t>
            </a:r>
            <a:r>
              <a:rPr lang="en-AU" sz="1400" dirty="0" smtClean="0">
                <a:solidFill>
                  <a:schemeClr val="accent6">
                    <a:lumMod val="75000"/>
                  </a:schemeClr>
                </a:solidFill>
              </a:rPr>
              <a:t>main</a:t>
            </a:r>
            <a:r>
              <a:rPr lang="en-AU" sz="1400" dirty="0" smtClean="0"/>
              <a:t>(){</a:t>
            </a:r>
          </a:p>
          <a:p>
            <a:r>
              <a:rPr lang="en-AU" sz="1400" dirty="0" smtClean="0"/>
              <a:t>   stack&lt;</a:t>
            </a:r>
            <a:r>
              <a:rPr lang="en-AU" sz="1400" dirty="0" smtClean="0">
                <a:solidFill>
                  <a:schemeClr val="accent1">
                    <a:lumMod val="50000"/>
                  </a:schemeClr>
                </a:solidFill>
              </a:rPr>
              <a:t>int</a:t>
            </a:r>
            <a:r>
              <a:rPr lang="en-AU" sz="1400" dirty="0" smtClean="0"/>
              <a:t>,</a:t>
            </a:r>
            <a:r>
              <a:rPr lang="en-AU" sz="1400" dirty="0" smtClean="0">
                <a:solidFill>
                  <a:schemeClr val="accent2">
                    <a:lumMod val="75000"/>
                  </a:schemeClr>
                </a:solidFill>
              </a:rPr>
              <a:t>10</a:t>
            </a:r>
            <a:r>
              <a:rPr lang="en-AU" sz="1400" dirty="0" smtClean="0"/>
              <a:t>&gt; s;</a:t>
            </a:r>
          </a:p>
          <a:p>
            <a:r>
              <a:rPr lang="en-AU" sz="1400" dirty="0" smtClean="0"/>
              <a:t>	</a:t>
            </a:r>
          </a:p>
          <a:p>
            <a:r>
              <a:rPr lang="en-AU" sz="1400" dirty="0" smtClean="0">
                <a:solidFill>
                  <a:srgbClr val="7030A0"/>
                </a:solidFill>
              </a:rPr>
              <a:t>   for</a:t>
            </a:r>
            <a:r>
              <a:rPr lang="en-AU" sz="1400" dirty="0" smtClean="0"/>
              <a:t> (</a:t>
            </a:r>
            <a:r>
              <a:rPr lang="en-AU" sz="1400" dirty="0" err="1" smtClean="0"/>
              <a:t>int</a:t>
            </a:r>
            <a:r>
              <a:rPr lang="en-AU" sz="1400" dirty="0" smtClean="0"/>
              <a:t> </a:t>
            </a:r>
            <a:r>
              <a:rPr lang="en-AU" sz="1400" dirty="0" err="1" smtClean="0"/>
              <a:t>i</a:t>
            </a:r>
            <a:r>
              <a:rPr lang="en-AU" sz="1400" dirty="0" smtClean="0"/>
              <a:t> = </a:t>
            </a:r>
            <a:r>
              <a:rPr lang="en-AU" sz="1400" dirty="0" smtClean="0">
                <a:solidFill>
                  <a:schemeClr val="accent2">
                    <a:lumMod val="75000"/>
                  </a:schemeClr>
                </a:solidFill>
              </a:rPr>
              <a:t>0</a:t>
            </a:r>
            <a:r>
              <a:rPr lang="en-AU" sz="1400" dirty="0" smtClean="0"/>
              <a:t>; </a:t>
            </a:r>
            <a:r>
              <a:rPr lang="en-AU" sz="1400" dirty="0" err="1" smtClean="0"/>
              <a:t>i</a:t>
            </a:r>
            <a:r>
              <a:rPr lang="en-AU" sz="1400" dirty="0" smtClean="0"/>
              <a:t> &lt; </a:t>
            </a:r>
            <a:r>
              <a:rPr lang="en-AU" sz="1400" dirty="0" smtClean="0">
                <a:solidFill>
                  <a:schemeClr val="accent2">
                    <a:lumMod val="75000"/>
                  </a:schemeClr>
                </a:solidFill>
              </a:rPr>
              <a:t>12</a:t>
            </a:r>
            <a:r>
              <a:rPr lang="en-AU" sz="1400" dirty="0" smtClean="0"/>
              <a:t>; </a:t>
            </a:r>
            <a:r>
              <a:rPr lang="en-AU" sz="1400" dirty="0" err="1" smtClean="0"/>
              <a:t>i</a:t>
            </a:r>
            <a:r>
              <a:rPr lang="en-AU" sz="1400" dirty="0" smtClean="0"/>
              <a:t>++) </a:t>
            </a:r>
            <a:r>
              <a:rPr lang="en-AU" sz="1400" dirty="0" err="1" smtClean="0"/>
              <a:t>s.push</a:t>
            </a:r>
            <a:r>
              <a:rPr lang="en-AU" sz="1400" dirty="0" smtClean="0"/>
              <a:t>(</a:t>
            </a:r>
            <a:r>
              <a:rPr lang="en-AU" sz="1400" dirty="0" err="1" smtClean="0"/>
              <a:t>i</a:t>
            </a:r>
            <a:r>
              <a:rPr lang="en-AU" sz="1400" dirty="0" smtClean="0"/>
              <a:t>);</a:t>
            </a:r>
          </a:p>
          <a:p>
            <a:r>
              <a:rPr lang="en-AU" sz="1400" dirty="0" smtClean="0"/>
              <a:t>	</a:t>
            </a:r>
          </a:p>
          <a:p>
            <a:r>
              <a:rPr lang="en-AU" sz="1400" dirty="0" smtClean="0">
                <a:solidFill>
                  <a:srgbClr val="7030A0"/>
                </a:solidFill>
              </a:rPr>
              <a:t>   while</a:t>
            </a:r>
            <a:r>
              <a:rPr lang="en-AU" sz="1400" dirty="0" smtClean="0"/>
              <a:t> (!</a:t>
            </a:r>
            <a:r>
              <a:rPr lang="en-AU" sz="1400" dirty="0" err="1" smtClean="0"/>
              <a:t>s.empty</a:t>
            </a:r>
            <a:r>
              <a:rPr lang="en-AU" sz="1400" dirty="0" smtClean="0"/>
              <a:t>()){</a:t>
            </a:r>
          </a:p>
          <a:p>
            <a:r>
              <a:rPr lang="en-AU" sz="1400" dirty="0" smtClean="0"/>
              <a:t>      </a:t>
            </a:r>
            <a:r>
              <a:rPr lang="en-AU" sz="1400" dirty="0" err="1" smtClean="0"/>
              <a:t>cout</a:t>
            </a:r>
            <a:r>
              <a:rPr lang="en-AU" sz="1400" dirty="0" smtClean="0"/>
              <a:t> &lt;&lt; </a:t>
            </a:r>
            <a:r>
              <a:rPr lang="en-AU" sz="1400" dirty="0" err="1" smtClean="0"/>
              <a:t>s.top</a:t>
            </a:r>
            <a:r>
              <a:rPr lang="en-AU" sz="1400" dirty="0" smtClean="0"/>
              <a:t>() &lt;&lt; </a:t>
            </a:r>
            <a:r>
              <a:rPr lang="en-AU" sz="1400" dirty="0" err="1" smtClean="0"/>
              <a:t>endl</a:t>
            </a:r>
            <a:r>
              <a:rPr lang="en-AU" sz="1400" dirty="0" smtClean="0"/>
              <a:t>;</a:t>
            </a:r>
          </a:p>
          <a:p>
            <a:r>
              <a:rPr lang="en-AU" sz="1400" dirty="0" smtClean="0"/>
              <a:t>      s.pop();}}</a:t>
            </a:r>
            <a:endParaRPr lang="en-AU" sz="1400" dirty="0"/>
          </a:p>
        </p:txBody>
      </p:sp>
      <p:sp>
        <p:nvSpPr>
          <p:cNvPr id="6" name="TextBox 5"/>
          <p:cNvSpPr txBox="1"/>
          <p:nvPr/>
        </p:nvSpPr>
        <p:spPr>
          <a:xfrm>
            <a:off x="2713247" y="1193800"/>
            <a:ext cx="2887457" cy="369332"/>
          </a:xfrm>
          <a:prstGeom prst="rect">
            <a:avLst/>
          </a:prstGeom>
          <a:noFill/>
        </p:spPr>
        <p:txBody>
          <a:bodyPr wrap="none" rtlCol="0">
            <a:spAutoFit/>
          </a:bodyPr>
          <a:lstStyle/>
          <a:p>
            <a:r>
              <a:rPr lang="en-AU" dirty="0" smtClean="0">
                <a:solidFill>
                  <a:schemeClr val="bg2">
                    <a:lumMod val="50000"/>
                  </a:schemeClr>
                </a:solidFill>
              </a:rPr>
              <a:t>Notice Template and </a:t>
            </a:r>
            <a:r>
              <a:rPr lang="en-AU" dirty="0" err="1" smtClean="0">
                <a:solidFill>
                  <a:schemeClr val="bg2">
                    <a:lumMod val="50000"/>
                  </a:schemeClr>
                </a:solidFill>
              </a:rPr>
              <a:t>Size_t</a:t>
            </a:r>
            <a:r>
              <a:rPr lang="en-AU" dirty="0" smtClean="0">
                <a:solidFill>
                  <a:schemeClr val="bg2">
                    <a:lumMod val="50000"/>
                  </a:schemeClr>
                </a:solidFill>
              </a:rPr>
              <a:t> S</a:t>
            </a:r>
            <a:endParaRPr lang="en-AU" dirty="0">
              <a:solidFill>
                <a:schemeClr val="bg2">
                  <a:lumMod val="50000"/>
                </a:schemeClr>
              </a:solidFill>
            </a:endParaRPr>
          </a:p>
        </p:txBody>
      </p:sp>
      <p:sp>
        <p:nvSpPr>
          <p:cNvPr id="7" name="TextBox 6"/>
          <p:cNvSpPr txBox="1"/>
          <p:nvPr/>
        </p:nvSpPr>
        <p:spPr>
          <a:xfrm>
            <a:off x="7467605" y="365441"/>
            <a:ext cx="764825" cy="369332"/>
          </a:xfrm>
          <a:prstGeom prst="rect">
            <a:avLst/>
          </a:prstGeom>
          <a:noFill/>
        </p:spPr>
        <p:txBody>
          <a:bodyPr wrap="none" rtlCol="0">
            <a:spAutoFit/>
          </a:bodyPr>
          <a:lstStyle/>
          <a:p>
            <a:r>
              <a:rPr lang="en-AU" dirty="0" smtClean="0"/>
              <a:t>Stacks</a:t>
            </a:r>
            <a:endParaRPr lang="en-AU" dirty="0"/>
          </a:p>
        </p:txBody>
      </p:sp>
      <p:sp>
        <p:nvSpPr>
          <p:cNvPr id="2" name="TextBox 1"/>
          <p:cNvSpPr txBox="1"/>
          <p:nvPr/>
        </p:nvSpPr>
        <p:spPr>
          <a:xfrm>
            <a:off x="2590800" y="180778"/>
            <a:ext cx="3461782" cy="276999"/>
          </a:xfrm>
          <a:prstGeom prst="rect">
            <a:avLst/>
          </a:prstGeom>
          <a:noFill/>
        </p:spPr>
        <p:txBody>
          <a:bodyPr wrap="none" rtlCol="0">
            <a:spAutoFit/>
          </a:bodyPr>
          <a:lstStyle/>
          <a:p>
            <a:r>
              <a:rPr lang="en-AU" sz="1200" dirty="0">
                <a:solidFill>
                  <a:schemeClr val="bg2">
                    <a:lumMod val="50000"/>
                  </a:schemeClr>
                </a:solidFill>
              </a:rPr>
              <a:t>http://www.cplusplus.com/reference/cstring/size_t/</a:t>
            </a:r>
          </a:p>
        </p:txBody>
      </p:sp>
      <p:cxnSp>
        <p:nvCxnSpPr>
          <p:cNvPr id="8" name="Straight Arrow Connector 7"/>
          <p:cNvCxnSpPr/>
          <p:nvPr/>
        </p:nvCxnSpPr>
        <p:spPr>
          <a:xfrm flipH="1">
            <a:off x="2057400" y="365445"/>
            <a:ext cx="533400" cy="523559"/>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733805" y="3437770"/>
            <a:ext cx="2119363" cy="646331"/>
          </a:xfrm>
          <a:prstGeom prst="rect">
            <a:avLst/>
          </a:prstGeom>
          <a:noFill/>
        </p:spPr>
        <p:txBody>
          <a:bodyPr wrap="none" rtlCol="0">
            <a:spAutoFit/>
          </a:bodyPr>
          <a:lstStyle/>
          <a:p>
            <a:r>
              <a:rPr lang="en-AU" sz="1200" dirty="0" smtClean="0">
                <a:solidFill>
                  <a:schemeClr val="tx1">
                    <a:lumMod val="50000"/>
                    <a:lumOff val="50000"/>
                  </a:schemeClr>
                </a:solidFill>
              </a:rPr>
              <a:t>Control mechanism</a:t>
            </a:r>
          </a:p>
          <a:p>
            <a:r>
              <a:rPr lang="en-AU" sz="1200" dirty="0" smtClean="0">
                <a:solidFill>
                  <a:schemeClr val="tx1">
                    <a:lumMod val="50000"/>
                    <a:lumOff val="50000"/>
                  </a:schemeClr>
                </a:solidFill>
              </a:rPr>
              <a:t>There is another way to do this</a:t>
            </a:r>
          </a:p>
          <a:p>
            <a:r>
              <a:rPr lang="en-AU" sz="1200" dirty="0" smtClean="0">
                <a:solidFill>
                  <a:schemeClr val="tx1">
                    <a:lumMod val="50000"/>
                    <a:lumOff val="50000"/>
                  </a:schemeClr>
                </a:solidFill>
              </a:rPr>
              <a:t>View next slide</a:t>
            </a:r>
          </a:p>
        </p:txBody>
      </p:sp>
      <p:cxnSp>
        <p:nvCxnSpPr>
          <p:cNvPr id="10" name="Straight Arrow Connector 9"/>
          <p:cNvCxnSpPr>
            <a:stCxn id="9" idx="1"/>
          </p:cNvCxnSpPr>
          <p:nvPr/>
        </p:nvCxnSpPr>
        <p:spPr>
          <a:xfrm rot="10800000" flipV="1">
            <a:off x="3048013" y="3760935"/>
            <a:ext cx="685793" cy="582465"/>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923559" y="362971"/>
            <a:ext cx="3739485" cy="1077218"/>
          </a:xfrm>
          <a:prstGeom prst="rect">
            <a:avLst/>
          </a:prstGeom>
          <a:noFill/>
        </p:spPr>
        <p:txBody>
          <a:bodyPr wrap="none" rtlCol="0">
            <a:spAutoFit/>
          </a:bodyPr>
          <a:lstStyle/>
          <a:p>
            <a:r>
              <a:rPr lang="en-AU" sz="1600" dirty="0" smtClean="0">
                <a:solidFill>
                  <a:schemeClr val="accent1">
                    <a:lumMod val="50000"/>
                  </a:schemeClr>
                </a:solidFill>
              </a:rPr>
              <a:t>void</a:t>
            </a:r>
            <a:r>
              <a:rPr lang="en-AU" sz="1600" dirty="0" smtClean="0"/>
              <a:t> </a:t>
            </a:r>
            <a:r>
              <a:rPr lang="en-AU" sz="1600" dirty="0" err="1" smtClean="0">
                <a:solidFill>
                  <a:schemeClr val="accent6">
                    <a:lumMod val="75000"/>
                  </a:schemeClr>
                </a:solidFill>
              </a:rPr>
              <a:t>OurStack</a:t>
            </a:r>
            <a:r>
              <a:rPr lang="en-AU" sz="1600" dirty="0" smtClean="0">
                <a:solidFill>
                  <a:schemeClr val="accent6">
                    <a:lumMod val="75000"/>
                  </a:schemeClr>
                </a:solidFill>
              </a:rPr>
              <a:t>::push</a:t>
            </a:r>
            <a:r>
              <a:rPr lang="en-AU" sz="1600" dirty="0" smtClean="0"/>
              <a:t>(</a:t>
            </a:r>
            <a:r>
              <a:rPr lang="en-AU" sz="1600" dirty="0" err="1" smtClean="0">
                <a:solidFill>
                  <a:schemeClr val="accent1">
                    <a:lumMod val="50000"/>
                  </a:schemeClr>
                </a:solidFill>
              </a:rPr>
              <a:t>int</a:t>
            </a:r>
            <a:r>
              <a:rPr lang="en-AU" sz="1600" dirty="0" smtClean="0">
                <a:solidFill>
                  <a:schemeClr val="accent1">
                    <a:lumMod val="50000"/>
                  </a:schemeClr>
                </a:solidFill>
              </a:rPr>
              <a:t> </a:t>
            </a:r>
            <a:r>
              <a:rPr lang="en-AU" sz="1600" dirty="0" smtClean="0"/>
              <a:t>data){</a:t>
            </a:r>
          </a:p>
          <a:p>
            <a:r>
              <a:rPr lang="en-AU" sz="1600" dirty="0" smtClean="0"/>
              <a:t>  </a:t>
            </a:r>
            <a:r>
              <a:rPr lang="en-AU" sz="1600" dirty="0" smtClean="0">
                <a:solidFill>
                  <a:srgbClr val="7030A0"/>
                </a:solidFill>
              </a:rPr>
              <a:t>this-</a:t>
            </a:r>
            <a:r>
              <a:rPr lang="en-AU" sz="1600" dirty="0" smtClean="0"/>
              <a:t>&gt;head = </a:t>
            </a:r>
            <a:r>
              <a:rPr lang="en-AU" sz="1600" dirty="0" smtClean="0">
                <a:solidFill>
                  <a:srgbClr val="7030A0"/>
                </a:solidFill>
              </a:rPr>
              <a:t>new</a:t>
            </a:r>
            <a:r>
              <a:rPr lang="en-AU" sz="1600" dirty="0" smtClean="0"/>
              <a:t> Node(data, </a:t>
            </a:r>
            <a:r>
              <a:rPr lang="en-AU" sz="1600" dirty="0" smtClean="0">
                <a:solidFill>
                  <a:srgbClr val="7030A0"/>
                </a:solidFill>
              </a:rPr>
              <a:t>this-</a:t>
            </a:r>
            <a:r>
              <a:rPr lang="en-AU" sz="1600" dirty="0" smtClean="0"/>
              <a:t>&gt;head);</a:t>
            </a:r>
          </a:p>
          <a:p>
            <a:r>
              <a:rPr lang="en-AU" sz="1600" dirty="0" smtClean="0"/>
              <a:t>  </a:t>
            </a:r>
            <a:r>
              <a:rPr lang="en-AU" sz="1600" dirty="0" smtClean="0">
                <a:solidFill>
                  <a:srgbClr val="7030A0"/>
                </a:solidFill>
              </a:rPr>
              <a:t>this-</a:t>
            </a:r>
            <a:r>
              <a:rPr lang="en-AU" sz="1600" dirty="0" smtClean="0"/>
              <a:t>&gt;length++;</a:t>
            </a:r>
          </a:p>
          <a:p>
            <a:r>
              <a:rPr lang="en-AU" sz="1600" dirty="0" smtClean="0"/>
              <a:t>  </a:t>
            </a:r>
            <a:r>
              <a:rPr lang="en-AU" sz="1600" dirty="0" err="1" smtClean="0"/>
              <a:t>cout</a:t>
            </a:r>
            <a:r>
              <a:rPr lang="en-AU" sz="1600" dirty="0" smtClean="0"/>
              <a:t> &lt;&lt; </a:t>
            </a:r>
            <a:r>
              <a:rPr lang="en-AU" sz="1600" dirty="0" smtClean="0">
                <a:solidFill>
                  <a:srgbClr val="FF0000"/>
                </a:solidFill>
              </a:rPr>
              <a:t>"Add " </a:t>
            </a:r>
            <a:r>
              <a:rPr lang="en-AU" sz="1600" dirty="0" smtClean="0"/>
              <a:t>&lt;&lt; data &lt;&lt; </a:t>
            </a:r>
            <a:r>
              <a:rPr lang="en-AU" sz="1600" dirty="0" err="1" smtClean="0"/>
              <a:t>endl</a:t>
            </a:r>
            <a:r>
              <a:rPr lang="en-AU" sz="1600" dirty="0" smtClean="0"/>
              <a:t>; }</a:t>
            </a:r>
          </a:p>
        </p:txBody>
      </p:sp>
      <p:sp>
        <p:nvSpPr>
          <p:cNvPr id="34" name="Oval 33"/>
          <p:cNvSpPr/>
          <p:nvPr/>
        </p:nvSpPr>
        <p:spPr>
          <a:xfrm>
            <a:off x="2362200" y="457204"/>
            <a:ext cx="114110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sp>
        <p:nvSpPr>
          <p:cNvPr id="35" name="Rectangle 34"/>
          <p:cNvSpPr/>
          <p:nvPr/>
        </p:nvSpPr>
        <p:spPr>
          <a:xfrm>
            <a:off x="150820" y="194784"/>
            <a:ext cx="4234526"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OurStack</a:t>
            </a:r>
            <a:endParaRPr lang="en-AU" dirty="0" smtClean="0">
              <a:solidFill>
                <a:schemeClr val="tx1"/>
              </a:solidFill>
            </a:endParaRPr>
          </a:p>
        </p:txBody>
      </p:sp>
      <p:sp>
        <p:nvSpPr>
          <p:cNvPr id="38" name="Rectangle 37"/>
          <p:cNvSpPr/>
          <p:nvPr/>
        </p:nvSpPr>
        <p:spPr>
          <a:xfrm>
            <a:off x="239952" y="750725"/>
            <a:ext cx="1817448" cy="473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2;</a:t>
            </a:r>
            <a:endParaRPr lang="en-AU" dirty="0">
              <a:solidFill>
                <a:schemeClr val="tx1"/>
              </a:solidFill>
            </a:endParaRPr>
          </a:p>
        </p:txBody>
      </p:sp>
      <p:cxnSp>
        <p:nvCxnSpPr>
          <p:cNvPr id="44" name="Straight Arrow Connector 43"/>
          <p:cNvCxnSpPr>
            <a:stCxn id="34" idx="4"/>
            <a:endCxn id="29" idx="0"/>
          </p:cNvCxnSpPr>
          <p:nvPr/>
        </p:nvCxnSpPr>
        <p:spPr>
          <a:xfrm rot="5400000">
            <a:off x="1532926" y="1612560"/>
            <a:ext cx="2127749" cy="67191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8" name="Pentagon 17"/>
          <p:cNvSpPr/>
          <p:nvPr/>
        </p:nvSpPr>
        <p:spPr>
          <a:xfrm flipH="1">
            <a:off x="3625797" y="750729"/>
            <a:ext cx="1189696" cy="1018911"/>
          </a:xfrm>
          <a:prstGeom prst="homePlate">
            <a:avLst>
              <a:gd name="adj" fmla="val 35772"/>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AU" dirty="0"/>
              <a:t>p</a:t>
            </a:r>
            <a:r>
              <a:rPr lang="en-AU" dirty="0" smtClean="0"/>
              <a:t>ush()</a:t>
            </a:r>
            <a:endParaRPr lang="en-AU" dirty="0"/>
          </a:p>
        </p:txBody>
      </p:sp>
      <p:sp>
        <p:nvSpPr>
          <p:cNvPr id="20" name="Rounded Rectangle 19"/>
          <p:cNvSpPr/>
          <p:nvPr/>
        </p:nvSpPr>
        <p:spPr>
          <a:xfrm>
            <a:off x="3949952" y="1238371"/>
            <a:ext cx="6858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29" name="Rectangle 28"/>
          <p:cNvSpPr/>
          <p:nvPr/>
        </p:nvSpPr>
        <p:spPr>
          <a:xfrm>
            <a:off x="1666842" y="3012391"/>
            <a:ext cx="118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AU" dirty="0"/>
              <a:t>n</a:t>
            </a:r>
            <a:r>
              <a:rPr lang="en-AU" dirty="0" smtClean="0"/>
              <a:t>ode</a:t>
            </a:r>
            <a:endParaRPr lang="en-AU" dirty="0"/>
          </a:p>
        </p:txBody>
      </p:sp>
      <p:sp>
        <p:nvSpPr>
          <p:cNvPr id="32" name="Oval 31"/>
          <p:cNvSpPr/>
          <p:nvPr/>
        </p:nvSpPr>
        <p:spPr>
          <a:xfrm>
            <a:off x="1833508" y="3131153"/>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37" name="Oval 36"/>
          <p:cNvSpPr/>
          <p:nvPr/>
        </p:nvSpPr>
        <p:spPr>
          <a:xfrm>
            <a:off x="1833508" y="3637896"/>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45" name="Rounded Rectangle 44"/>
          <p:cNvSpPr/>
          <p:nvPr/>
        </p:nvSpPr>
        <p:spPr>
          <a:xfrm>
            <a:off x="3211696" y="3161987"/>
            <a:ext cx="6858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46" name="Straight Arrow Connector 45"/>
          <p:cNvCxnSpPr>
            <a:stCxn id="32" idx="6"/>
          </p:cNvCxnSpPr>
          <p:nvPr/>
        </p:nvCxnSpPr>
        <p:spPr>
          <a:xfrm flipV="1">
            <a:off x="2693808" y="3344873"/>
            <a:ext cx="517895"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47" name="Rectangle 46"/>
          <p:cNvSpPr/>
          <p:nvPr/>
        </p:nvSpPr>
        <p:spPr>
          <a:xfrm>
            <a:off x="1666842" y="5021071"/>
            <a:ext cx="118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AU" dirty="0"/>
              <a:t>n</a:t>
            </a:r>
            <a:r>
              <a:rPr lang="en-AU" dirty="0" smtClean="0"/>
              <a:t>ode</a:t>
            </a:r>
            <a:endParaRPr lang="en-AU" dirty="0"/>
          </a:p>
        </p:txBody>
      </p:sp>
      <p:sp>
        <p:nvSpPr>
          <p:cNvPr id="48" name="Oval 47"/>
          <p:cNvSpPr/>
          <p:nvPr/>
        </p:nvSpPr>
        <p:spPr>
          <a:xfrm>
            <a:off x="1833508" y="5139834"/>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49" name="Oval 48"/>
          <p:cNvSpPr/>
          <p:nvPr/>
        </p:nvSpPr>
        <p:spPr>
          <a:xfrm>
            <a:off x="1833508" y="5646576"/>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50" name="Rounded Rectangle 49"/>
          <p:cNvSpPr/>
          <p:nvPr/>
        </p:nvSpPr>
        <p:spPr>
          <a:xfrm>
            <a:off x="3211696" y="5170667"/>
            <a:ext cx="6858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51" name="Straight Arrow Connector 50"/>
          <p:cNvCxnSpPr>
            <a:stCxn id="48" idx="6"/>
          </p:cNvCxnSpPr>
          <p:nvPr/>
        </p:nvCxnSpPr>
        <p:spPr>
          <a:xfrm flipV="1">
            <a:off x="2693808" y="5353554"/>
            <a:ext cx="517895"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37" idx="4"/>
            <a:endCxn id="47" idx="0"/>
          </p:cNvCxnSpPr>
          <p:nvPr/>
        </p:nvCxnSpPr>
        <p:spPr>
          <a:xfrm flipH="1">
            <a:off x="2260842" y="4065333"/>
            <a:ext cx="2812" cy="95574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685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419600" y="304800"/>
            <a:ext cx="4355872" cy="1569660"/>
          </a:xfrm>
          <a:prstGeom prst="rect">
            <a:avLst/>
          </a:prstGeom>
          <a:noFill/>
        </p:spPr>
        <p:txBody>
          <a:bodyPr wrap="none" rtlCol="0">
            <a:spAutoFit/>
          </a:bodyPr>
          <a:lstStyle/>
          <a:p>
            <a:r>
              <a:rPr lang="en-AU" sz="1600" dirty="0" smtClean="0">
                <a:solidFill>
                  <a:schemeClr val="accent1">
                    <a:lumMod val="50000"/>
                  </a:schemeClr>
                </a:solidFill>
              </a:rPr>
              <a:t>void</a:t>
            </a:r>
            <a:r>
              <a:rPr lang="en-AU" sz="1600" dirty="0" smtClean="0"/>
              <a:t> </a:t>
            </a:r>
            <a:r>
              <a:rPr lang="en-AU" sz="1600" dirty="0" err="1" smtClean="0">
                <a:solidFill>
                  <a:schemeClr val="accent6">
                    <a:lumMod val="75000"/>
                  </a:schemeClr>
                </a:solidFill>
              </a:rPr>
              <a:t>OurStack</a:t>
            </a:r>
            <a:r>
              <a:rPr lang="en-AU" sz="1600" dirty="0" smtClean="0">
                <a:solidFill>
                  <a:schemeClr val="accent6">
                    <a:lumMod val="75000"/>
                  </a:schemeClr>
                </a:solidFill>
              </a:rPr>
              <a:t>::pop</a:t>
            </a:r>
            <a:r>
              <a:rPr lang="en-AU" sz="1600" dirty="0" smtClean="0"/>
              <a:t>(){</a:t>
            </a:r>
          </a:p>
          <a:p>
            <a:r>
              <a:rPr lang="en-AU" sz="1600" dirty="0" smtClean="0"/>
              <a:t>  if(</a:t>
            </a:r>
            <a:r>
              <a:rPr lang="en-AU" sz="1600" dirty="0" smtClean="0">
                <a:solidFill>
                  <a:srgbClr val="7030A0"/>
                </a:solidFill>
              </a:rPr>
              <a:t>this</a:t>
            </a:r>
            <a:r>
              <a:rPr lang="en-AU" sz="1600" dirty="0" smtClean="0"/>
              <a:t>-&gt;head != </a:t>
            </a:r>
            <a:r>
              <a:rPr lang="en-AU" sz="1600" dirty="0" err="1" smtClean="0">
                <a:solidFill>
                  <a:schemeClr val="accent2">
                    <a:lumMod val="75000"/>
                  </a:schemeClr>
                </a:solidFill>
              </a:rPr>
              <a:t>nullptr</a:t>
            </a:r>
            <a:r>
              <a:rPr lang="en-AU" sz="1600" dirty="0" smtClean="0"/>
              <a:t>){</a:t>
            </a:r>
          </a:p>
          <a:p>
            <a:r>
              <a:rPr lang="en-AU" sz="1600" dirty="0" smtClean="0"/>
              <a:t>    </a:t>
            </a:r>
            <a:r>
              <a:rPr lang="en-AU" sz="1600" dirty="0" err="1" smtClean="0"/>
              <a:t>cout</a:t>
            </a:r>
            <a:r>
              <a:rPr lang="en-AU" sz="1600" dirty="0" smtClean="0"/>
              <a:t> &lt;&lt; </a:t>
            </a:r>
            <a:r>
              <a:rPr lang="en-AU" sz="1600" dirty="0" smtClean="0">
                <a:solidFill>
                  <a:srgbClr val="FF0000"/>
                </a:solidFill>
              </a:rPr>
              <a:t>"Remove " </a:t>
            </a:r>
            <a:r>
              <a:rPr lang="en-AU" sz="1600" dirty="0" smtClean="0"/>
              <a:t>&lt;&lt; </a:t>
            </a:r>
            <a:r>
              <a:rPr lang="en-AU" sz="1600" dirty="0" smtClean="0">
                <a:solidFill>
                  <a:srgbClr val="7030A0"/>
                </a:solidFill>
              </a:rPr>
              <a:t>this</a:t>
            </a:r>
            <a:r>
              <a:rPr lang="en-AU" sz="1600" dirty="0" smtClean="0"/>
              <a:t>-&gt;head-&gt;data &lt;&lt; </a:t>
            </a:r>
            <a:r>
              <a:rPr lang="en-AU" sz="1600" dirty="0" err="1" smtClean="0"/>
              <a:t>endl</a:t>
            </a:r>
            <a:r>
              <a:rPr lang="en-AU" sz="1600" dirty="0" smtClean="0"/>
              <a:t>;</a:t>
            </a:r>
          </a:p>
          <a:p>
            <a:r>
              <a:rPr lang="en-AU" sz="1600" dirty="0" smtClean="0"/>
              <a:t>    </a:t>
            </a:r>
            <a:r>
              <a:rPr lang="en-AU" sz="1600" dirty="0" smtClean="0">
                <a:solidFill>
                  <a:srgbClr val="7030A0"/>
                </a:solidFill>
              </a:rPr>
              <a:t>this</a:t>
            </a:r>
            <a:r>
              <a:rPr lang="en-AU" sz="1600" dirty="0" smtClean="0"/>
              <a:t>-&gt;head = </a:t>
            </a:r>
            <a:r>
              <a:rPr lang="en-AU" sz="1600" dirty="0" smtClean="0">
                <a:solidFill>
                  <a:srgbClr val="7030A0"/>
                </a:solidFill>
              </a:rPr>
              <a:t>this</a:t>
            </a:r>
            <a:r>
              <a:rPr lang="en-AU" sz="1600" dirty="0" smtClean="0"/>
              <a:t>-&gt;head-&gt;next;</a:t>
            </a:r>
          </a:p>
          <a:p>
            <a:r>
              <a:rPr lang="en-AU" sz="1600" dirty="0" smtClean="0"/>
              <a:t>    </a:t>
            </a:r>
            <a:r>
              <a:rPr lang="en-AU" sz="1600" dirty="0" smtClean="0">
                <a:solidFill>
                  <a:srgbClr val="7030A0"/>
                </a:solidFill>
              </a:rPr>
              <a:t>this</a:t>
            </a:r>
            <a:r>
              <a:rPr lang="en-AU" sz="1600" dirty="0" smtClean="0"/>
              <a:t>-&gt;length-- ;</a:t>
            </a:r>
          </a:p>
          <a:p>
            <a:r>
              <a:rPr lang="en-AU" sz="1600" dirty="0" smtClean="0"/>
              <a:t>  }</a:t>
            </a:r>
          </a:p>
        </p:txBody>
      </p:sp>
      <p:sp>
        <p:nvSpPr>
          <p:cNvPr id="90" name="Oval 89"/>
          <p:cNvSpPr/>
          <p:nvPr/>
        </p:nvSpPr>
        <p:spPr>
          <a:xfrm>
            <a:off x="1915264" y="725776"/>
            <a:ext cx="1056536"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91" name="Straight Arrow Connector 90"/>
          <p:cNvCxnSpPr>
            <a:stCxn id="90" idx="4"/>
            <a:endCxn id="94" idx="0"/>
          </p:cNvCxnSpPr>
          <p:nvPr/>
        </p:nvCxnSpPr>
        <p:spPr>
          <a:xfrm rot="16200000" flipH="1">
            <a:off x="2294053" y="1302698"/>
            <a:ext cx="479199" cy="180228"/>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92" name="Rectangle 91"/>
          <p:cNvSpPr/>
          <p:nvPr/>
        </p:nvSpPr>
        <p:spPr>
          <a:xfrm>
            <a:off x="150820" y="194784"/>
            <a:ext cx="4234526"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OurStack</a:t>
            </a:r>
            <a:endParaRPr lang="en-AU" dirty="0" smtClean="0">
              <a:solidFill>
                <a:schemeClr val="tx1"/>
              </a:solidFill>
            </a:endParaRPr>
          </a:p>
        </p:txBody>
      </p:sp>
      <p:sp>
        <p:nvSpPr>
          <p:cNvPr id="93" name="Rectangle 92"/>
          <p:cNvSpPr/>
          <p:nvPr/>
        </p:nvSpPr>
        <p:spPr>
          <a:xfrm>
            <a:off x="239952" y="750725"/>
            <a:ext cx="1285852" cy="473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94" name="Rectangle 93"/>
          <p:cNvSpPr/>
          <p:nvPr/>
        </p:nvSpPr>
        <p:spPr>
          <a:xfrm>
            <a:off x="2029760" y="1632412"/>
            <a:ext cx="118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95" name="Oval 94"/>
          <p:cNvSpPr/>
          <p:nvPr/>
        </p:nvSpPr>
        <p:spPr>
          <a:xfrm>
            <a:off x="2196424" y="1751174"/>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96" name="Oval 95"/>
          <p:cNvSpPr/>
          <p:nvPr/>
        </p:nvSpPr>
        <p:spPr>
          <a:xfrm>
            <a:off x="2196424" y="2257917"/>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97" name="Rectangle 96"/>
          <p:cNvSpPr/>
          <p:nvPr/>
        </p:nvSpPr>
        <p:spPr>
          <a:xfrm>
            <a:off x="3574613" y="1782008"/>
            <a:ext cx="685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98" name="Straight Arrow Connector 97"/>
          <p:cNvCxnSpPr>
            <a:stCxn id="95" idx="6"/>
            <a:endCxn id="97" idx="1"/>
          </p:cNvCxnSpPr>
          <p:nvPr/>
        </p:nvCxnSpPr>
        <p:spPr>
          <a:xfrm flipV="1">
            <a:off x="3056725" y="1964894"/>
            <a:ext cx="517895"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99" name="Straight Arrow Connector 98"/>
          <p:cNvCxnSpPr>
            <a:stCxn id="96" idx="4"/>
            <a:endCxn id="100" idx="0"/>
          </p:cNvCxnSpPr>
          <p:nvPr/>
        </p:nvCxnSpPr>
        <p:spPr>
          <a:xfrm flipH="1">
            <a:off x="1154510" y="2685358"/>
            <a:ext cx="1472063" cy="65113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00" name="Rectangle 99"/>
          <p:cNvSpPr/>
          <p:nvPr/>
        </p:nvSpPr>
        <p:spPr>
          <a:xfrm>
            <a:off x="560508" y="3336488"/>
            <a:ext cx="118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101" name="Oval 100"/>
          <p:cNvSpPr/>
          <p:nvPr/>
        </p:nvSpPr>
        <p:spPr>
          <a:xfrm>
            <a:off x="727174" y="3455247"/>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102" name="Oval 101"/>
          <p:cNvSpPr/>
          <p:nvPr/>
        </p:nvSpPr>
        <p:spPr>
          <a:xfrm>
            <a:off x="727174" y="3961992"/>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103" name="Rectangle 102"/>
          <p:cNvSpPr/>
          <p:nvPr/>
        </p:nvSpPr>
        <p:spPr>
          <a:xfrm>
            <a:off x="2105362" y="3486084"/>
            <a:ext cx="685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104" name="Straight Arrow Connector 103"/>
          <p:cNvCxnSpPr>
            <a:stCxn id="101" idx="6"/>
            <a:endCxn id="103" idx="1"/>
          </p:cNvCxnSpPr>
          <p:nvPr/>
        </p:nvCxnSpPr>
        <p:spPr>
          <a:xfrm flipV="1">
            <a:off x="1587474" y="3668967"/>
            <a:ext cx="517895"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05" name="Rectangle 104"/>
          <p:cNvSpPr/>
          <p:nvPr/>
        </p:nvSpPr>
        <p:spPr>
          <a:xfrm>
            <a:off x="561952" y="5110527"/>
            <a:ext cx="118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106" name="Oval 105"/>
          <p:cNvSpPr/>
          <p:nvPr/>
        </p:nvSpPr>
        <p:spPr>
          <a:xfrm>
            <a:off x="728617" y="5229289"/>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107" name="Oval 106"/>
          <p:cNvSpPr/>
          <p:nvPr/>
        </p:nvSpPr>
        <p:spPr>
          <a:xfrm>
            <a:off x="728617" y="5736032"/>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108" name="Rectangle 107"/>
          <p:cNvSpPr/>
          <p:nvPr/>
        </p:nvSpPr>
        <p:spPr>
          <a:xfrm>
            <a:off x="2106806" y="5260123"/>
            <a:ext cx="685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109" name="Straight Arrow Connector 108"/>
          <p:cNvCxnSpPr>
            <a:stCxn id="106" idx="6"/>
            <a:endCxn id="108" idx="1"/>
          </p:cNvCxnSpPr>
          <p:nvPr/>
        </p:nvCxnSpPr>
        <p:spPr>
          <a:xfrm flipV="1">
            <a:off x="1588918" y="5443009"/>
            <a:ext cx="517895"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10" name="Straight Arrow Connector 109"/>
          <p:cNvCxnSpPr>
            <a:stCxn id="102" idx="4"/>
            <a:endCxn id="105" idx="0"/>
          </p:cNvCxnSpPr>
          <p:nvPr/>
        </p:nvCxnSpPr>
        <p:spPr>
          <a:xfrm flipH="1">
            <a:off x="1155952" y="4389433"/>
            <a:ext cx="1368" cy="72109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685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181600" y="1701800"/>
            <a:ext cx="2450990" cy="2870014"/>
          </a:xfrm>
          <a:prstGeom prst="rect">
            <a:avLst/>
          </a:prstGeom>
          <a:noFill/>
        </p:spPr>
        <p:txBody>
          <a:bodyPr wrap="none" lIns="68579" tIns="34289" rIns="68579" bIns="34289" rtlCol="0">
            <a:spAutoFit/>
          </a:bodyPr>
          <a:lstStyle/>
          <a:p>
            <a:pPr>
              <a:tabLst>
                <a:tab pos="342892" algn="l"/>
              </a:tabLst>
            </a:pPr>
            <a:r>
              <a:rPr lang="en-AU" sz="1400" dirty="0" err="1" smtClean="0">
                <a:solidFill>
                  <a:schemeClr val="accent1">
                    <a:lumMod val="50000"/>
                  </a:schemeClr>
                </a:solidFill>
              </a:rPr>
              <a:t>int</a:t>
            </a:r>
            <a:r>
              <a:rPr lang="en-AU" sz="1400" dirty="0" smtClean="0"/>
              <a:t> pop() { </a:t>
            </a:r>
          </a:p>
          <a:p>
            <a:pPr>
              <a:tabLst>
                <a:tab pos="342892" algn="l"/>
              </a:tabLst>
            </a:pPr>
            <a:r>
              <a:rPr lang="en-AU" sz="1400" dirty="0" smtClean="0">
                <a:solidFill>
                  <a:srgbClr val="7030A0"/>
                </a:solidFill>
              </a:rPr>
              <a:t>	if</a:t>
            </a:r>
            <a:r>
              <a:rPr lang="en-AU" sz="1400" dirty="0" smtClean="0"/>
              <a:t> (</a:t>
            </a:r>
            <a:r>
              <a:rPr lang="en-AU" sz="1400" dirty="0" err="1" smtClean="0"/>
              <a:t>stack.empty</a:t>
            </a:r>
            <a:r>
              <a:rPr lang="en-AU" sz="1400" dirty="0" smtClean="0"/>
              <a:t>()) { </a:t>
            </a:r>
          </a:p>
          <a:p>
            <a:pPr>
              <a:tabLst>
                <a:tab pos="342892" algn="l"/>
              </a:tabLst>
            </a:pPr>
            <a:r>
              <a:rPr lang="en-AU" sz="1400" dirty="0" smtClean="0"/>
              <a:t>	</a:t>
            </a:r>
            <a:r>
              <a:rPr lang="en-AU" sz="1400" dirty="0" err="1" smtClean="0"/>
              <a:t>cout</a:t>
            </a:r>
            <a:r>
              <a:rPr lang="en-AU" sz="1400" dirty="0" smtClean="0"/>
              <a:t> &lt;&lt; </a:t>
            </a:r>
            <a:r>
              <a:rPr lang="en-AU" sz="1400" dirty="0" smtClean="0">
                <a:solidFill>
                  <a:srgbClr val="FF0000"/>
                </a:solidFill>
              </a:rPr>
              <a:t>"Queue is empty"</a:t>
            </a:r>
            <a:r>
              <a:rPr lang="en-AU" sz="1400" dirty="0" smtClean="0"/>
              <a:t>; </a:t>
            </a:r>
          </a:p>
          <a:p>
            <a:pPr>
              <a:tabLst>
                <a:tab pos="342892" algn="l"/>
              </a:tabLst>
            </a:pPr>
            <a:r>
              <a:rPr lang="en-AU" sz="1400" dirty="0" smtClean="0"/>
              <a:t>	exit(</a:t>
            </a:r>
            <a:r>
              <a:rPr lang="en-AU" sz="1400" dirty="0" smtClean="0">
                <a:solidFill>
                  <a:schemeClr val="accent2">
                    <a:lumMod val="75000"/>
                  </a:schemeClr>
                </a:solidFill>
              </a:rPr>
              <a:t>0</a:t>
            </a:r>
            <a:r>
              <a:rPr lang="en-AU" sz="1400" dirty="0" smtClean="0"/>
              <a:t>); } </a:t>
            </a:r>
          </a:p>
          <a:p>
            <a:pPr>
              <a:tabLst>
                <a:tab pos="342892" algn="l"/>
              </a:tabLst>
            </a:pPr>
            <a:endParaRPr lang="en-AU" sz="1400" dirty="0" smtClean="0"/>
          </a:p>
          <a:p>
            <a:pPr>
              <a:tabLst>
                <a:tab pos="342892" algn="l"/>
              </a:tabLst>
            </a:pPr>
            <a:r>
              <a:rPr lang="en-AU" sz="1400" dirty="0" err="1" smtClean="0">
                <a:solidFill>
                  <a:schemeClr val="accent1">
                    <a:lumMod val="50000"/>
                  </a:schemeClr>
                </a:solidFill>
              </a:rPr>
              <a:t>int</a:t>
            </a:r>
            <a:r>
              <a:rPr lang="en-AU" sz="1400" dirty="0" smtClean="0"/>
              <a:t> data = </a:t>
            </a:r>
            <a:r>
              <a:rPr lang="en-AU" sz="1400" dirty="0" err="1" smtClean="0"/>
              <a:t>stack.top</a:t>
            </a:r>
            <a:r>
              <a:rPr lang="en-AU" sz="1400" dirty="0" smtClean="0"/>
              <a:t>(); </a:t>
            </a:r>
          </a:p>
          <a:p>
            <a:pPr>
              <a:tabLst>
                <a:tab pos="342892" algn="l"/>
              </a:tabLst>
            </a:pPr>
            <a:r>
              <a:rPr lang="en-AU" sz="1400" dirty="0" smtClean="0"/>
              <a:t>stack.pop(); </a:t>
            </a:r>
          </a:p>
          <a:p>
            <a:pPr>
              <a:tabLst>
                <a:tab pos="342892" algn="l"/>
              </a:tabLst>
            </a:pPr>
            <a:endParaRPr lang="en-AU" sz="1400" dirty="0" smtClean="0"/>
          </a:p>
          <a:p>
            <a:pPr>
              <a:tabLst>
                <a:tab pos="342892" algn="l"/>
              </a:tabLst>
            </a:pPr>
            <a:r>
              <a:rPr lang="en-AU" sz="1400" dirty="0" smtClean="0">
                <a:solidFill>
                  <a:srgbClr val="7030A0"/>
                </a:solidFill>
              </a:rPr>
              <a:t>if</a:t>
            </a:r>
            <a:r>
              <a:rPr lang="en-AU" sz="1400" dirty="0" smtClean="0"/>
              <a:t> (</a:t>
            </a:r>
            <a:r>
              <a:rPr lang="en-AU" sz="1400" dirty="0" err="1" smtClean="0"/>
              <a:t>stack.empty</a:t>
            </a:r>
            <a:r>
              <a:rPr lang="en-AU" sz="1400" dirty="0" smtClean="0"/>
              <a:t>()) </a:t>
            </a:r>
            <a:r>
              <a:rPr lang="en-AU" sz="1400" dirty="0" smtClean="0">
                <a:solidFill>
                  <a:srgbClr val="7030A0"/>
                </a:solidFill>
              </a:rPr>
              <a:t>return</a:t>
            </a:r>
            <a:r>
              <a:rPr lang="en-AU" sz="1400" dirty="0" smtClean="0"/>
              <a:t> data; </a:t>
            </a:r>
          </a:p>
          <a:p>
            <a:pPr>
              <a:tabLst>
                <a:tab pos="342892" algn="l"/>
              </a:tabLst>
            </a:pPr>
            <a:r>
              <a:rPr lang="en-AU" sz="1400" dirty="0" err="1" smtClean="0">
                <a:solidFill>
                  <a:schemeClr val="accent1">
                    <a:lumMod val="50000"/>
                  </a:schemeClr>
                </a:solidFill>
              </a:rPr>
              <a:t>int</a:t>
            </a:r>
            <a:r>
              <a:rPr lang="en-AU" sz="1400" dirty="0" smtClean="0"/>
              <a:t> item = pop(); </a:t>
            </a:r>
          </a:p>
          <a:p>
            <a:pPr>
              <a:tabLst>
                <a:tab pos="342892" algn="l"/>
              </a:tabLst>
            </a:pPr>
            <a:r>
              <a:rPr lang="en-AU" sz="1400" dirty="0" err="1" smtClean="0"/>
              <a:t>stack.push</a:t>
            </a:r>
            <a:r>
              <a:rPr lang="en-AU" sz="1400" dirty="0" smtClean="0"/>
              <a:t>(data); </a:t>
            </a:r>
          </a:p>
          <a:p>
            <a:pPr>
              <a:tabLst>
                <a:tab pos="342892" algn="l"/>
              </a:tabLst>
            </a:pPr>
            <a:endParaRPr lang="en-AU" sz="1400" dirty="0" smtClean="0"/>
          </a:p>
          <a:p>
            <a:pPr>
              <a:tabLst>
                <a:tab pos="342892" algn="l"/>
              </a:tabLst>
            </a:pPr>
            <a:r>
              <a:rPr lang="en-AU" sz="1400" dirty="0" smtClean="0">
                <a:solidFill>
                  <a:srgbClr val="7030A0"/>
                </a:solidFill>
              </a:rPr>
              <a:t>return</a:t>
            </a:r>
            <a:r>
              <a:rPr lang="en-AU" sz="1400" dirty="0" smtClean="0"/>
              <a:t> item; } };</a:t>
            </a:r>
          </a:p>
        </p:txBody>
      </p:sp>
      <p:sp>
        <p:nvSpPr>
          <p:cNvPr id="56" name="Rectangle 55"/>
          <p:cNvSpPr/>
          <p:nvPr/>
        </p:nvSpPr>
        <p:spPr>
          <a:xfrm>
            <a:off x="152401" y="2006600"/>
            <a:ext cx="4268781" cy="3437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t"/>
          <a:lstStyle/>
          <a:p>
            <a:r>
              <a:rPr lang="en-AU" sz="1400" dirty="0" err="1" smtClean="0">
                <a:solidFill>
                  <a:schemeClr val="tx1"/>
                </a:solidFill>
              </a:rPr>
              <a:t>OurQueue</a:t>
            </a:r>
            <a:endParaRPr lang="en-AU" sz="1400" dirty="0" smtClean="0">
              <a:solidFill>
                <a:schemeClr val="tx1"/>
              </a:solidFill>
            </a:endParaRPr>
          </a:p>
        </p:txBody>
      </p:sp>
      <p:sp>
        <p:nvSpPr>
          <p:cNvPr id="26" name="Rectangle 25"/>
          <p:cNvSpPr/>
          <p:nvPr/>
        </p:nvSpPr>
        <p:spPr>
          <a:xfrm>
            <a:off x="306380" y="2523018"/>
            <a:ext cx="2286000" cy="2514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b"/>
          <a:lstStyle/>
          <a:p>
            <a:pPr algn="r"/>
            <a:r>
              <a:rPr lang="en-AU" sz="1400" dirty="0" smtClean="0"/>
              <a:t>stack</a:t>
            </a:r>
            <a:endParaRPr lang="en-AU" sz="1400" dirty="0"/>
          </a:p>
        </p:txBody>
      </p:sp>
      <p:sp>
        <p:nvSpPr>
          <p:cNvPr id="5" name="Oval 4"/>
          <p:cNvSpPr/>
          <p:nvPr/>
        </p:nvSpPr>
        <p:spPr>
          <a:xfrm>
            <a:off x="451719" y="2648586"/>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68579" tIns="34289" rIns="68579" bIns="34289" rtlCol="0" anchor="ctr"/>
          <a:lstStyle/>
          <a:p>
            <a:pPr algn="ctr"/>
            <a:r>
              <a:rPr lang="en-AU" sz="1400" dirty="0" smtClean="0"/>
              <a:t>head</a:t>
            </a:r>
            <a:endParaRPr lang="en-AU" sz="1400" dirty="0"/>
          </a:p>
        </p:txBody>
      </p:sp>
      <p:sp>
        <p:nvSpPr>
          <p:cNvPr id="6" name="Rectangle 5"/>
          <p:cNvSpPr/>
          <p:nvPr/>
        </p:nvSpPr>
        <p:spPr>
          <a:xfrm>
            <a:off x="513657" y="3376499"/>
            <a:ext cx="738841" cy="535055"/>
          </a:xfrm>
          <a:prstGeom prst="rect">
            <a:avLst/>
          </a:prstGeom>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lIns="68579" tIns="34289" rIns="68579" bIns="34289" rtlCol="0" anchor="b"/>
          <a:lstStyle/>
          <a:p>
            <a:pPr algn="r"/>
            <a:r>
              <a:rPr lang="en-AU" sz="1400" dirty="0" smtClean="0"/>
              <a:t>node</a:t>
            </a:r>
            <a:endParaRPr lang="en-AU" sz="1400" dirty="0"/>
          </a:p>
        </p:txBody>
      </p:sp>
      <p:sp>
        <p:nvSpPr>
          <p:cNvPr id="7" name="Rectangle 6"/>
          <p:cNvSpPr/>
          <p:nvPr/>
        </p:nvSpPr>
        <p:spPr>
          <a:xfrm>
            <a:off x="1569560" y="3458357"/>
            <a:ext cx="794221" cy="365760"/>
          </a:xfrm>
          <a:prstGeom prst="rect">
            <a:avLst/>
          </a:prstGeom>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lIns="68579" tIns="34289" rIns="68579" bIns="34289" rtlCol="0" anchor="b"/>
          <a:lstStyle/>
          <a:p>
            <a:pPr algn="r"/>
            <a:r>
              <a:rPr lang="en-AU" sz="1400" dirty="0">
                <a:solidFill>
                  <a:schemeClr val="dk1"/>
                </a:solidFill>
              </a:rPr>
              <a:t>d</a:t>
            </a:r>
            <a:r>
              <a:rPr lang="en-AU" sz="1400" dirty="0" smtClean="0">
                <a:solidFill>
                  <a:schemeClr val="dk1"/>
                </a:solidFill>
              </a:rPr>
              <a:t>ata</a:t>
            </a:r>
            <a:endParaRPr lang="en-AU" sz="1400" dirty="0">
              <a:solidFill>
                <a:schemeClr val="dk1"/>
              </a:solidFill>
            </a:endParaRPr>
          </a:p>
        </p:txBody>
      </p:sp>
      <p:cxnSp>
        <p:nvCxnSpPr>
          <p:cNvPr id="8" name="Straight Arrow Connector 7"/>
          <p:cNvCxnSpPr>
            <a:stCxn id="6" idx="3"/>
            <a:endCxn id="7" idx="1"/>
          </p:cNvCxnSpPr>
          <p:nvPr/>
        </p:nvCxnSpPr>
        <p:spPr>
          <a:xfrm flipV="1">
            <a:off x="1252497" y="3641238"/>
            <a:ext cx="317062" cy="278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5" idx="4"/>
            <a:endCxn id="6" idx="0"/>
          </p:cNvCxnSpPr>
          <p:nvPr/>
        </p:nvCxnSpPr>
        <p:spPr>
          <a:xfrm rot="16200000" flipH="1">
            <a:off x="732237" y="3225656"/>
            <a:ext cx="300471" cy="121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520008" y="4248571"/>
            <a:ext cx="738841" cy="535055"/>
          </a:xfrm>
          <a:prstGeom prst="rect">
            <a:avLst/>
          </a:prstGeom>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lIns="68579" tIns="34289" rIns="68579" bIns="34289" rtlCol="0" anchor="b"/>
          <a:lstStyle/>
          <a:p>
            <a:pPr algn="r"/>
            <a:r>
              <a:rPr lang="en-AU" sz="1400" dirty="0"/>
              <a:t>n</a:t>
            </a:r>
            <a:r>
              <a:rPr lang="en-AU" sz="1400" dirty="0" smtClean="0"/>
              <a:t>ode</a:t>
            </a:r>
            <a:endParaRPr lang="en-AU" sz="1400" dirty="0"/>
          </a:p>
        </p:txBody>
      </p:sp>
      <p:sp>
        <p:nvSpPr>
          <p:cNvPr id="18" name="Rectangle 17"/>
          <p:cNvSpPr/>
          <p:nvPr/>
        </p:nvSpPr>
        <p:spPr>
          <a:xfrm>
            <a:off x="1575910" y="4330429"/>
            <a:ext cx="787870" cy="365760"/>
          </a:xfrm>
          <a:prstGeom prst="rect">
            <a:avLst/>
          </a:prstGeom>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lIns="68579" tIns="34289" rIns="68579" bIns="34289" rtlCol="0" anchor="b"/>
          <a:lstStyle/>
          <a:p>
            <a:pPr algn="r"/>
            <a:r>
              <a:rPr lang="en-AU" sz="1400" dirty="0">
                <a:solidFill>
                  <a:schemeClr val="dk1"/>
                </a:solidFill>
              </a:rPr>
              <a:t>d</a:t>
            </a:r>
            <a:r>
              <a:rPr lang="en-AU" sz="1400" dirty="0" smtClean="0">
                <a:solidFill>
                  <a:schemeClr val="dk1"/>
                </a:solidFill>
              </a:rPr>
              <a:t>ata</a:t>
            </a:r>
            <a:endParaRPr lang="en-AU" sz="1400" dirty="0">
              <a:solidFill>
                <a:schemeClr val="dk1"/>
              </a:solidFill>
            </a:endParaRPr>
          </a:p>
        </p:txBody>
      </p:sp>
      <p:cxnSp>
        <p:nvCxnSpPr>
          <p:cNvPr id="19" name="Straight Arrow Connector 18"/>
          <p:cNvCxnSpPr>
            <a:stCxn id="17" idx="3"/>
            <a:endCxn id="18" idx="1"/>
          </p:cNvCxnSpPr>
          <p:nvPr/>
        </p:nvCxnSpPr>
        <p:spPr>
          <a:xfrm flipV="1">
            <a:off x="1258848" y="4513310"/>
            <a:ext cx="317062" cy="278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6" idx="2"/>
            <a:endCxn id="17" idx="0"/>
          </p:cNvCxnSpPr>
          <p:nvPr/>
        </p:nvCxnSpPr>
        <p:spPr>
          <a:xfrm rot="16200000" flipH="1">
            <a:off x="717745" y="4076886"/>
            <a:ext cx="337017" cy="635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2756769" y="3435986"/>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68579" tIns="34289" rIns="68579" bIns="34289" rtlCol="0" anchor="ctr"/>
          <a:lstStyle/>
          <a:p>
            <a:pPr algn="ctr"/>
            <a:r>
              <a:rPr lang="en-AU" sz="1400" dirty="0" smtClean="0"/>
              <a:t>data</a:t>
            </a:r>
            <a:endParaRPr lang="en-AU" sz="1400" dirty="0"/>
          </a:p>
        </p:txBody>
      </p:sp>
      <p:cxnSp>
        <p:nvCxnSpPr>
          <p:cNvPr id="27" name="Straight Arrow Connector 26"/>
          <p:cNvCxnSpPr>
            <a:stCxn id="25" idx="2"/>
            <a:endCxn id="7" idx="3"/>
          </p:cNvCxnSpPr>
          <p:nvPr/>
        </p:nvCxnSpPr>
        <p:spPr>
          <a:xfrm rot="10800000">
            <a:off x="2363782" y="3641237"/>
            <a:ext cx="392989" cy="846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609601" y="304800"/>
            <a:ext cx="2067104" cy="369332"/>
          </a:xfrm>
          <a:prstGeom prst="rect">
            <a:avLst/>
          </a:prstGeom>
          <a:noFill/>
        </p:spPr>
        <p:txBody>
          <a:bodyPr wrap="none" rtlCol="0">
            <a:spAutoFit/>
          </a:bodyPr>
          <a:lstStyle/>
          <a:p>
            <a:r>
              <a:rPr lang="en-AU" dirty="0" smtClean="0"/>
              <a:t>Queues using stacks</a:t>
            </a:r>
            <a:endParaRPr lang="en-AU" dirty="0"/>
          </a:p>
        </p:txBody>
      </p:sp>
      <p:sp>
        <p:nvSpPr>
          <p:cNvPr id="22" name="TextBox 21"/>
          <p:cNvSpPr txBox="1"/>
          <p:nvPr/>
        </p:nvSpPr>
        <p:spPr>
          <a:xfrm>
            <a:off x="5029201" y="1332469"/>
            <a:ext cx="1990481" cy="276999"/>
          </a:xfrm>
          <a:prstGeom prst="rect">
            <a:avLst/>
          </a:prstGeom>
          <a:noFill/>
        </p:spPr>
        <p:txBody>
          <a:bodyPr wrap="none" rtlCol="0">
            <a:spAutoFit/>
          </a:bodyPr>
          <a:lstStyle/>
          <a:p>
            <a:r>
              <a:rPr lang="en-AU" sz="1200" dirty="0" smtClean="0">
                <a:solidFill>
                  <a:schemeClr val="tx1">
                    <a:lumMod val="50000"/>
                    <a:lumOff val="50000"/>
                  </a:schemeClr>
                </a:solidFill>
              </a:rPr>
              <a:t>This uses recursive algorithm</a:t>
            </a:r>
          </a:p>
        </p:txBody>
      </p:sp>
    </p:spTree>
    <p:extLst>
      <p:ext uri="{BB962C8B-B14F-4D97-AF65-F5344CB8AC3E}">
        <p14:creationId xmlns:p14="http://schemas.microsoft.com/office/powerpoint/2010/main" val="388685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 y="5"/>
            <a:ext cx="2079415" cy="5078313"/>
          </a:xfrm>
          <a:prstGeom prst="rect">
            <a:avLst/>
          </a:prstGeom>
          <a:noFill/>
        </p:spPr>
        <p:txBody>
          <a:bodyPr wrap="square" rtlCol="0">
            <a:spAutoFit/>
          </a:bodyPr>
          <a:lstStyle/>
          <a:p>
            <a:r>
              <a:rPr lang="en-AU" sz="1200" dirty="0" smtClean="0">
                <a:solidFill>
                  <a:schemeClr val="accent1">
                    <a:lumMod val="50000"/>
                  </a:schemeClr>
                </a:solidFill>
              </a:rPr>
              <a:t>#include &lt;</a:t>
            </a:r>
            <a:r>
              <a:rPr lang="en-AU" sz="1200" dirty="0" err="1" smtClean="0">
                <a:solidFill>
                  <a:schemeClr val="accent1">
                    <a:lumMod val="50000"/>
                  </a:schemeClr>
                </a:solidFill>
              </a:rPr>
              <a:t>iostream</a:t>
            </a:r>
            <a:r>
              <a:rPr lang="en-AU" sz="1200" dirty="0" smtClean="0">
                <a:solidFill>
                  <a:schemeClr val="accent1">
                    <a:lumMod val="50000"/>
                  </a:schemeClr>
                </a:solidFill>
              </a:rPr>
              <a:t>&gt;</a:t>
            </a:r>
          </a:p>
          <a:p>
            <a:r>
              <a:rPr lang="en-AU" sz="1200" dirty="0" smtClean="0">
                <a:solidFill>
                  <a:srgbClr val="7030A0"/>
                </a:solidFill>
              </a:rPr>
              <a:t>using</a:t>
            </a:r>
            <a:r>
              <a:rPr lang="en-AU" sz="1200" dirty="0" smtClean="0"/>
              <a:t> </a:t>
            </a:r>
            <a:r>
              <a:rPr lang="en-AU" sz="1200" dirty="0" smtClean="0">
                <a:solidFill>
                  <a:srgbClr val="7030A0"/>
                </a:solidFill>
              </a:rPr>
              <a:t>namespace</a:t>
            </a:r>
            <a:r>
              <a:rPr lang="en-AU" sz="1200" dirty="0" smtClean="0"/>
              <a:t> </a:t>
            </a:r>
            <a:r>
              <a:rPr lang="en-AU" sz="1200" dirty="0" smtClean="0">
                <a:solidFill>
                  <a:schemeClr val="accent6">
                    <a:lumMod val="75000"/>
                  </a:schemeClr>
                </a:solidFill>
              </a:rPr>
              <a:t>std</a:t>
            </a:r>
            <a:r>
              <a:rPr lang="en-AU" sz="1200" dirty="0" smtClean="0"/>
              <a:t>;</a:t>
            </a:r>
          </a:p>
          <a:p>
            <a:endParaRPr lang="en-AU" sz="1200" dirty="0" smtClean="0"/>
          </a:p>
          <a:p>
            <a:r>
              <a:rPr lang="en-AU" sz="1200" dirty="0" smtClean="0">
                <a:solidFill>
                  <a:srgbClr val="7030A0"/>
                </a:solidFill>
              </a:rPr>
              <a:t>template</a:t>
            </a:r>
            <a:r>
              <a:rPr lang="en-AU" sz="1200" dirty="0" smtClean="0"/>
              <a:t> &lt;</a:t>
            </a:r>
            <a:r>
              <a:rPr lang="en-AU" sz="1200" dirty="0" err="1" smtClean="0">
                <a:solidFill>
                  <a:srgbClr val="7030A0"/>
                </a:solidFill>
              </a:rPr>
              <a:t>typename</a:t>
            </a:r>
            <a:r>
              <a:rPr lang="en-AU" sz="1200" dirty="0" smtClean="0"/>
              <a:t> T&gt;</a:t>
            </a:r>
          </a:p>
          <a:p>
            <a:r>
              <a:rPr lang="en-AU" sz="1200" dirty="0" smtClean="0">
                <a:solidFill>
                  <a:srgbClr val="7030A0"/>
                </a:solidFill>
              </a:rPr>
              <a:t>class</a:t>
            </a:r>
            <a:r>
              <a:rPr lang="en-AU" sz="1200" dirty="0" smtClean="0"/>
              <a:t> </a:t>
            </a:r>
            <a:r>
              <a:rPr lang="en-AU" sz="1200" dirty="0" smtClean="0">
                <a:solidFill>
                  <a:schemeClr val="accent6">
                    <a:lumMod val="75000"/>
                  </a:schemeClr>
                </a:solidFill>
              </a:rPr>
              <a:t>queue</a:t>
            </a:r>
            <a:r>
              <a:rPr lang="en-AU" sz="1200" dirty="0" smtClean="0"/>
              <a:t> {</a:t>
            </a:r>
          </a:p>
          <a:p>
            <a:r>
              <a:rPr lang="en-AU" sz="1200" dirty="0" smtClean="0"/>
              <a:t>   </a:t>
            </a:r>
            <a:r>
              <a:rPr lang="en-AU" sz="1200" dirty="0" smtClean="0">
                <a:solidFill>
                  <a:srgbClr val="7030A0"/>
                </a:solidFill>
              </a:rPr>
              <a:t>private</a:t>
            </a:r>
            <a:r>
              <a:rPr lang="en-AU" sz="1200" dirty="0" smtClean="0"/>
              <a:t>: </a:t>
            </a:r>
          </a:p>
          <a:p>
            <a:r>
              <a:rPr lang="en-AU" sz="1200" dirty="0" smtClean="0"/>
              <a:t>   </a:t>
            </a:r>
            <a:r>
              <a:rPr lang="en-AU" sz="1200" dirty="0" smtClean="0">
                <a:solidFill>
                  <a:schemeClr val="accent1">
                    <a:lumMod val="50000"/>
                  </a:schemeClr>
                </a:solidFill>
              </a:rPr>
              <a:t>T*</a:t>
            </a:r>
            <a:r>
              <a:rPr lang="en-AU" sz="1200" dirty="0" smtClean="0"/>
              <a:t> data;</a:t>
            </a:r>
          </a:p>
          <a:p>
            <a:r>
              <a:rPr lang="en-AU" sz="1200" dirty="0" smtClean="0"/>
              <a:t>   </a:t>
            </a:r>
            <a:r>
              <a:rPr lang="en-AU" sz="1200" dirty="0" err="1" smtClean="0">
                <a:solidFill>
                  <a:schemeClr val="accent1">
                    <a:lumMod val="50000"/>
                  </a:schemeClr>
                </a:solidFill>
              </a:rPr>
              <a:t>int</a:t>
            </a:r>
            <a:r>
              <a:rPr lang="en-AU" sz="1200" dirty="0" smtClean="0"/>
              <a:t> capacity, head, length;</a:t>
            </a:r>
          </a:p>
          <a:p>
            <a:r>
              <a:rPr lang="en-AU" sz="1200" dirty="0" smtClean="0"/>
              <a:t>	</a:t>
            </a:r>
          </a:p>
          <a:p>
            <a:r>
              <a:rPr lang="en-AU" sz="1200" dirty="0" smtClean="0"/>
              <a:t>   </a:t>
            </a:r>
            <a:r>
              <a:rPr lang="en-AU" sz="1200" dirty="0" smtClean="0">
                <a:solidFill>
                  <a:srgbClr val="7030A0"/>
                </a:solidFill>
              </a:rPr>
              <a:t>public</a:t>
            </a:r>
            <a:r>
              <a:rPr lang="en-AU" sz="1200" dirty="0" smtClean="0"/>
              <a:t>:</a:t>
            </a:r>
          </a:p>
          <a:p>
            <a:r>
              <a:rPr lang="en-AU" sz="1200" dirty="0" smtClean="0"/>
              <a:t>      queue(){</a:t>
            </a:r>
          </a:p>
          <a:p>
            <a:r>
              <a:rPr lang="en-AU" sz="1200" dirty="0" smtClean="0"/>
              <a:t>         capacity = </a:t>
            </a:r>
            <a:r>
              <a:rPr lang="en-AU" sz="1200" dirty="0" smtClean="0">
                <a:solidFill>
                  <a:schemeClr val="accent2">
                    <a:lumMod val="75000"/>
                  </a:schemeClr>
                </a:solidFill>
              </a:rPr>
              <a:t>10</a:t>
            </a:r>
            <a:r>
              <a:rPr lang="en-AU" sz="1200" dirty="0" smtClean="0"/>
              <a:t>;</a:t>
            </a:r>
          </a:p>
          <a:p>
            <a:r>
              <a:rPr lang="en-AU" sz="1200" dirty="0" smtClean="0"/>
              <a:t>         head = </a:t>
            </a:r>
            <a:r>
              <a:rPr lang="en-AU" sz="1200" dirty="0" smtClean="0">
                <a:solidFill>
                  <a:schemeClr val="accent2">
                    <a:lumMod val="75000"/>
                  </a:schemeClr>
                </a:solidFill>
              </a:rPr>
              <a:t>0</a:t>
            </a:r>
            <a:r>
              <a:rPr lang="en-AU" sz="1200" dirty="0" smtClean="0"/>
              <a:t>; </a:t>
            </a:r>
          </a:p>
          <a:p>
            <a:r>
              <a:rPr lang="en-AU" sz="1200" dirty="0" smtClean="0"/>
              <a:t>         length = </a:t>
            </a:r>
            <a:r>
              <a:rPr lang="en-AU" sz="1200" dirty="0" smtClean="0">
                <a:solidFill>
                  <a:schemeClr val="accent2">
                    <a:lumMod val="75000"/>
                  </a:schemeClr>
                </a:solidFill>
              </a:rPr>
              <a:t>0</a:t>
            </a:r>
            <a:r>
              <a:rPr lang="en-AU" sz="1200" dirty="0" smtClean="0"/>
              <a:t>; 	</a:t>
            </a:r>
          </a:p>
          <a:p>
            <a:r>
              <a:rPr lang="en-AU" sz="1200" dirty="0" smtClean="0"/>
              <a:t>         data = </a:t>
            </a:r>
            <a:r>
              <a:rPr lang="en-AU" sz="1200" dirty="0" smtClean="0">
                <a:solidFill>
                  <a:srgbClr val="7030A0"/>
                </a:solidFill>
              </a:rPr>
              <a:t>new</a:t>
            </a:r>
            <a:r>
              <a:rPr lang="en-AU" sz="1200" dirty="0" smtClean="0"/>
              <a:t> T[capacity]; }</a:t>
            </a:r>
          </a:p>
          <a:p>
            <a:endParaRPr lang="en-AU" sz="1200" dirty="0" smtClean="0"/>
          </a:p>
          <a:p>
            <a:r>
              <a:rPr lang="en-AU" sz="1200" dirty="0" smtClean="0"/>
              <a:t>      </a:t>
            </a:r>
            <a:r>
              <a:rPr lang="en-AU" sz="1200" dirty="0" smtClean="0">
                <a:solidFill>
                  <a:schemeClr val="accent1">
                    <a:lumMod val="50000"/>
                  </a:schemeClr>
                </a:solidFill>
              </a:rPr>
              <a:t>queue(</a:t>
            </a:r>
            <a:r>
              <a:rPr lang="en-AU" sz="1200" dirty="0" err="1" smtClean="0">
                <a:solidFill>
                  <a:schemeClr val="accent1">
                    <a:lumMod val="50000"/>
                  </a:schemeClr>
                </a:solidFill>
              </a:rPr>
              <a:t>int</a:t>
            </a:r>
            <a:r>
              <a:rPr lang="en-AU" sz="1200" dirty="0" smtClean="0"/>
              <a:t> capacity){</a:t>
            </a:r>
          </a:p>
          <a:p>
            <a:r>
              <a:rPr lang="en-AU" sz="1200" dirty="0" smtClean="0"/>
              <a:t>         </a:t>
            </a:r>
            <a:r>
              <a:rPr lang="en-AU" sz="1200" dirty="0" smtClean="0">
                <a:solidFill>
                  <a:srgbClr val="7030A0"/>
                </a:solidFill>
              </a:rPr>
              <a:t>this-</a:t>
            </a:r>
            <a:r>
              <a:rPr lang="en-AU" sz="1200" dirty="0" smtClean="0"/>
              <a:t>&gt;capacity = capacity;</a:t>
            </a:r>
          </a:p>
          <a:p>
            <a:r>
              <a:rPr lang="en-AU" sz="1200" dirty="0" smtClean="0"/>
              <a:t>         head = </a:t>
            </a:r>
            <a:r>
              <a:rPr lang="en-AU" sz="1200" dirty="0" smtClean="0">
                <a:solidFill>
                  <a:schemeClr val="accent2">
                    <a:lumMod val="75000"/>
                  </a:schemeClr>
                </a:solidFill>
              </a:rPr>
              <a:t>0</a:t>
            </a:r>
            <a:r>
              <a:rPr lang="en-AU" sz="1200" dirty="0" smtClean="0"/>
              <a:t>;</a:t>
            </a:r>
          </a:p>
          <a:p>
            <a:r>
              <a:rPr lang="en-AU" sz="1200" dirty="0" smtClean="0"/>
              <a:t>         length = </a:t>
            </a:r>
            <a:r>
              <a:rPr lang="en-AU" sz="1200" dirty="0" smtClean="0">
                <a:solidFill>
                  <a:schemeClr val="accent2">
                    <a:lumMod val="75000"/>
                  </a:schemeClr>
                </a:solidFill>
              </a:rPr>
              <a:t>0</a:t>
            </a:r>
            <a:r>
              <a:rPr lang="en-AU" sz="1200" dirty="0" smtClean="0"/>
              <a:t>;</a:t>
            </a:r>
          </a:p>
          <a:p>
            <a:r>
              <a:rPr lang="en-AU" sz="1200" dirty="0" smtClean="0"/>
              <a:t>         data = new T[capacity]; }</a:t>
            </a:r>
          </a:p>
          <a:p>
            <a:endParaRPr lang="en-AU" sz="1200" dirty="0" smtClean="0"/>
          </a:p>
          <a:p>
            <a:r>
              <a:rPr lang="en-AU" sz="1200" dirty="0" smtClean="0"/>
              <a:t>      ~queue(){</a:t>
            </a:r>
          </a:p>
          <a:p>
            <a:r>
              <a:rPr lang="en-AU" sz="1200" dirty="0" smtClean="0"/>
              <a:t>         </a:t>
            </a:r>
            <a:r>
              <a:rPr lang="en-AU" sz="1200" dirty="0" smtClean="0">
                <a:solidFill>
                  <a:srgbClr val="7030A0"/>
                </a:solidFill>
              </a:rPr>
              <a:t>delete</a:t>
            </a:r>
            <a:r>
              <a:rPr lang="en-AU" sz="1200" dirty="0" smtClean="0"/>
              <a:t>[] data; }</a:t>
            </a:r>
          </a:p>
          <a:p>
            <a:endParaRPr lang="en-AU" sz="1200" dirty="0" smtClean="0"/>
          </a:p>
          <a:p>
            <a:r>
              <a:rPr lang="en-AU" sz="1200" dirty="0" smtClean="0">
                <a:solidFill>
                  <a:schemeClr val="accent1">
                    <a:lumMod val="50000"/>
                  </a:schemeClr>
                </a:solidFill>
              </a:rPr>
              <a:t>T</a:t>
            </a:r>
            <a:r>
              <a:rPr lang="en-AU" sz="1200" dirty="0" smtClean="0"/>
              <a:t> front(){ </a:t>
            </a:r>
          </a:p>
          <a:p>
            <a:r>
              <a:rPr lang="en-AU" sz="1200" dirty="0" smtClean="0"/>
              <a:t>   </a:t>
            </a:r>
            <a:r>
              <a:rPr lang="en-AU" sz="1200" dirty="0" smtClean="0">
                <a:solidFill>
                  <a:srgbClr val="7030A0"/>
                </a:solidFill>
              </a:rPr>
              <a:t>return</a:t>
            </a:r>
            <a:r>
              <a:rPr lang="en-AU" sz="1200" dirty="0" smtClean="0"/>
              <a:t> data[head]; }</a:t>
            </a:r>
          </a:p>
        </p:txBody>
      </p:sp>
      <p:sp>
        <p:nvSpPr>
          <p:cNvPr id="5" name="TextBox 4"/>
          <p:cNvSpPr txBox="1"/>
          <p:nvPr/>
        </p:nvSpPr>
        <p:spPr>
          <a:xfrm>
            <a:off x="4534986" y="3"/>
            <a:ext cx="4609019" cy="4893647"/>
          </a:xfrm>
          <a:prstGeom prst="rect">
            <a:avLst/>
          </a:prstGeom>
          <a:noFill/>
        </p:spPr>
        <p:txBody>
          <a:bodyPr wrap="none" rtlCol="0">
            <a:spAutoFit/>
          </a:bodyPr>
          <a:lstStyle/>
          <a:p>
            <a:r>
              <a:rPr lang="en-AU" sz="1200" dirty="0" smtClean="0">
                <a:solidFill>
                  <a:schemeClr val="accent1">
                    <a:lumMod val="50000"/>
                  </a:schemeClr>
                </a:solidFill>
              </a:rPr>
              <a:t>void</a:t>
            </a:r>
            <a:r>
              <a:rPr lang="en-AU" sz="1200" dirty="0" smtClean="0"/>
              <a:t> push(</a:t>
            </a:r>
            <a:r>
              <a:rPr lang="en-AU" sz="1200" dirty="0" smtClean="0">
                <a:solidFill>
                  <a:schemeClr val="accent1">
                    <a:lumMod val="50000"/>
                  </a:schemeClr>
                </a:solidFill>
              </a:rPr>
              <a:t>T</a:t>
            </a:r>
            <a:r>
              <a:rPr lang="en-AU" sz="1200" dirty="0" smtClean="0"/>
              <a:t> </a:t>
            </a:r>
            <a:r>
              <a:rPr lang="en-AU" sz="1200" dirty="0" err="1" smtClean="0"/>
              <a:t>t</a:t>
            </a:r>
            <a:r>
              <a:rPr lang="en-AU" sz="1200" dirty="0" smtClean="0"/>
              <a:t>){</a:t>
            </a:r>
          </a:p>
          <a:p>
            <a:r>
              <a:rPr lang="en-AU" sz="1200" dirty="0" smtClean="0"/>
              <a:t>   </a:t>
            </a:r>
            <a:r>
              <a:rPr lang="en-AU" sz="1200" dirty="0" smtClean="0">
                <a:solidFill>
                  <a:srgbClr val="7030A0"/>
                </a:solidFill>
              </a:rPr>
              <a:t>if</a:t>
            </a:r>
            <a:r>
              <a:rPr lang="en-AU" sz="1200" dirty="0" smtClean="0"/>
              <a:t> (length &gt;= capacity){	</a:t>
            </a:r>
          </a:p>
          <a:p>
            <a:r>
              <a:rPr lang="en-AU" sz="1200" dirty="0" smtClean="0"/>
              <a:t>      </a:t>
            </a:r>
            <a:r>
              <a:rPr lang="en-AU" sz="1200" dirty="0" err="1" smtClean="0">
                <a:solidFill>
                  <a:schemeClr val="accent1">
                    <a:lumMod val="50000"/>
                  </a:schemeClr>
                </a:solidFill>
              </a:rPr>
              <a:t>int</a:t>
            </a:r>
            <a:r>
              <a:rPr lang="en-AU" sz="1200" dirty="0" smtClean="0"/>
              <a:t> </a:t>
            </a:r>
            <a:r>
              <a:rPr lang="en-AU" sz="1200" dirty="0" err="1" smtClean="0"/>
              <a:t>newCapacity</a:t>
            </a:r>
            <a:r>
              <a:rPr lang="en-AU" sz="1200" dirty="0" smtClean="0"/>
              <a:t> = capacity * </a:t>
            </a:r>
            <a:r>
              <a:rPr lang="en-AU" sz="1200" dirty="0" smtClean="0">
                <a:solidFill>
                  <a:schemeClr val="accent2">
                    <a:lumMod val="75000"/>
                  </a:schemeClr>
                </a:solidFill>
              </a:rPr>
              <a:t>2</a:t>
            </a:r>
            <a:r>
              <a:rPr lang="en-AU" sz="1200" dirty="0" smtClean="0"/>
              <a:t>;</a:t>
            </a:r>
          </a:p>
          <a:p>
            <a:r>
              <a:rPr lang="en-AU" sz="1200" dirty="0" smtClean="0"/>
              <a:t>      </a:t>
            </a:r>
            <a:r>
              <a:rPr lang="en-AU" sz="1200" dirty="0" smtClean="0">
                <a:solidFill>
                  <a:schemeClr val="accent1">
                    <a:lumMod val="50000"/>
                  </a:schemeClr>
                </a:solidFill>
              </a:rPr>
              <a:t>T*</a:t>
            </a:r>
            <a:r>
              <a:rPr lang="en-AU" sz="1200" dirty="0" smtClean="0"/>
              <a:t> </a:t>
            </a:r>
            <a:r>
              <a:rPr lang="en-AU" sz="1200" dirty="0" err="1" smtClean="0"/>
              <a:t>newData</a:t>
            </a:r>
            <a:r>
              <a:rPr lang="en-AU" sz="1200" dirty="0" smtClean="0"/>
              <a:t> = new T[</a:t>
            </a:r>
            <a:r>
              <a:rPr lang="en-AU" sz="1200" dirty="0" err="1" smtClean="0"/>
              <a:t>newCapacity</a:t>
            </a:r>
            <a:r>
              <a:rPr lang="en-AU" sz="1200" dirty="0" smtClean="0"/>
              <a:t>];</a:t>
            </a:r>
          </a:p>
          <a:p>
            <a:endParaRPr lang="en-AU" sz="1200" dirty="0" smtClean="0"/>
          </a:p>
          <a:p>
            <a:r>
              <a:rPr lang="en-AU" sz="1200" dirty="0" smtClean="0"/>
              <a:t>      </a:t>
            </a:r>
            <a:r>
              <a:rPr lang="en-AU" sz="1200" dirty="0" smtClean="0">
                <a:solidFill>
                  <a:srgbClr val="7030A0"/>
                </a:solidFill>
              </a:rPr>
              <a:t>for</a:t>
            </a:r>
            <a:r>
              <a:rPr lang="en-AU" sz="1200" dirty="0" smtClean="0"/>
              <a:t> (</a:t>
            </a:r>
            <a:r>
              <a:rPr lang="en-AU" sz="1200" dirty="0" err="1" smtClean="0">
                <a:solidFill>
                  <a:schemeClr val="accent1">
                    <a:lumMod val="50000"/>
                  </a:schemeClr>
                </a:solidFill>
              </a:rPr>
              <a:t>int</a:t>
            </a:r>
            <a:r>
              <a:rPr lang="en-AU" sz="1200" dirty="0" smtClean="0"/>
              <a:t> </a:t>
            </a:r>
            <a:r>
              <a:rPr lang="en-AU" sz="1200" dirty="0" err="1" smtClean="0"/>
              <a:t>i</a:t>
            </a:r>
            <a:r>
              <a:rPr lang="en-AU" sz="1200" dirty="0" smtClean="0"/>
              <a:t> = </a:t>
            </a:r>
            <a:r>
              <a:rPr lang="en-AU" sz="1200" dirty="0" smtClean="0">
                <a:solidFill>
                  <a:schemeClr val="accent2">
                    <a:lumMod val="75000"/>
                  </a:schemeClr>
                </a:solidFill>
              </a:rPr>
              <a:t>0</a:t>
            </a:r>
            <a:r>
              <a:rPr lang="en-AU" sz="1200" dirty="0" smtClean="0"/>
              <a:t> ; </a:t>
            </a:r>
            <a:r>
              <a:rPr lang="en-AU" sz="1200" dirty="0" err="1" smtClean="0"/>
              <a:t>i</a:t>
            </a:r>
            <a:r>
              <a:rPr lang="en-AU" sz="1200" dirty="0" smtClean="0"/>
              <a:t> &lt; length; </a:t>
            </a:r>
            <a:r>
              <a:rPr lang="en-AU" sz="1200" dirty="0" err="1" smtClean="0">
                <a:solidFill>
                  <a:schemeClr val="accent2">
                    <a:lumMod val="75000"/>
                  </a:schemeClr>
                </a:solidFill>
              </a:rPr>
              <a:t>i</a:t>
            </a:r>
            <a:r>
              <a:rPr lang="en-AU" sz="1200" dirty="0" smtClean="0">
                <a:solidFill>
                  <a:schemeClr val="accent2">
                    <a:lumMod val="75000"/>
                  </a:schemeClr>
                </a:solidFill>
              </a:rPr>
              <a:t>++</a:t>
            </a:r>
            <a:r>
              <a:rPr lang="en-AU" sz="1200" dirty="0" smtClean="0"/>
              <a:t>) </a:t>
            </a:r>
            <a:r>
              <a:rPr lang="en-AU" sz="1200" dirty="0" err="1" smtClean="0"/>
              <a:t>newData</a:t>
            </a:r>
            <a:r>
              <a:rPr lang="en-AU" sz="1200" dirty="0" smtClean="0"/>
              <a:t>[</a:t>
            </a:r>
            <a:r>
              <a:rPr lang="en-AU" sz="1200" dirty="0" err="1" smtClean="0"/>
              <a:t>i</a:t>
            </a:r>
            <a:r>
              <a:rPr lang="en-AU" sz="1200" dirty="0" smtClean="0"/>
              <a:t>] = data[(head + </a:t>
            </a:r>
            <a:r>
              <a:rPr lang="en-AU" sz="1200" dirty="0" err="1" smtClean="0"/>
              <a:t>i</a:t>
            </a:r>
            <a:r>
              <a:rPr lang="en-AU" sz="1200" dirty="0" smtClean="0"/>
              <a:t>)%capacity];</a:t>
            </a:r>
          </a:p>
          <a:p>
            <a:endParaRPr lang="en-AU" sz="1200" dirty="0" smtClean="0"/>
          </a:p>
          <a:p>
            <a:r>
              <a:rPr lang="en-AU" sz="1200" dirty="0" smtClean="0"/>
              <a:t>      delete[] data;</a:t>
            </a:r>
          </a:p>
          <a:p>
            <a:r>
              <a:rPr lang="en-AU" sz="1200" dirty="0" smtClean="0"/>
              <a:t>      data = </a:t>
            </a:r>
            <a:r>
              <a:rPr lang="en-AU" sz="1200" dirty="0" err="1" smtClean="0"/>
              <a:t>newData</a:t>
            </a:r>
            <a:r>
              <a:rPr lang="en-AU" sz="1200" dirty="0" smtClean="0"/>
              <a:t>;</a:t>
            </a:r>
          </a:p>
          <a:p>
            <a:endParaRPr lang="en-AU" sz="1200" dirty="0" smtClean="0"/>
          </a:p>
          <a:p>
            <a:r>
              <a:rPr lang="en-AU" sz="1200" dirty="0" smtClean="0"/>
              <a:t>      capacity = </a:t>
            </a:r>
            <a:r>
              <a:rPr lang="en-AU" sz="1200" dirty="0" err="1" smtClean="0"/>
              <a:t>newCapacity</a:t>
            </a:r>
            <a:r>
              <a:rPr lang="en-AU" sz="1200" dirty="0" smtClean="0"/>
              <a:t>;</a:t>
            </a:r>
          </a:p>
          <a:p>
            <a:r>
              <a:rPr lang="en-AU" sz="1200" dirty="0" smtClean="0"/>
              <a:t>      head = </a:t>
            </a:r>
            <a:r>
              <a:rPr lang="en-AU" sz="1200" dirty="0" smtClean="0">
                <a:solidFill>
                  <a:schemeClr val="accent2">
                    <a:lumMod val="75000"/>
                  </a:schemeClr>
                </a:solidFill>
              </a:rPr>
              <a:t>0</a:t>
            </a:r>
            <a:r>
              <a:rPr lang="en-AU" sz="1200" dirty="0" smtClean="0"/>
              <a:t>; }</a:t>
            </a:r>
          </a:p>
          <a:p>
            <a:endParaRPr lang="en-AU" sz="1200" dirty="0" smtClean="0"/>
          </a:p>
          <a:p>
            <a:r>
              <a:rPr lang="en-AU" sz="1200" dirty="0" smtClean="0"/>
              <a:t>   data[(</a:t>
            </a:r>
            <a:r>
              <a:rPr lang="en-AU" sz="1200" dirty="0" err="1" smtClean="0"/>
              <a:t>head+length</a:t>
            </a:r>
            <a:r>
              <a:rPr lang="en-AU" sz="1200" dirty="0" smtClean="0"/>
              <a:t>)%capacity] = t;</a:t>
            </a:r>
          </a:p>
          <a:p>
            <a:r>
              <a:rPr lang="en-AU" sz="1200" dirty="0" smtClean="0"/>
              <a:t>   </a:t>
            </a:r>
            <a:r>
              <a:rPr lang="en-AU" sz="1200" dirty="0" smtClean="0">
                <a:solidFill>
                  <a:schemeClr val="accent2">
                    <a:lumMod val="75000"/>
                  </a:schemeClr>
                </a:solidFill>
              </a:rPr>
              <a:t>length++</a:t>
            </a:r>
            <a:r>
              <a:rPr lang="en-AU" sz="1200" dirty="0" smtClean="0"/>
              <a:t>;	}</a:t>
            </a:r>
          </a:p>
          <a:p>
            <a:endParaRPr lang="en-AU" sz="1200" dirty="0" smtClean="0"/>
          </a:p>
          <a:p>
            <a:r>
              <a:rPr lang="en-AU" sz="1200" dirty="0" smtClean="0">
                <a:solidFill>
                  <a:schemeClr val="accent1">
                    <a:lumMod val="50000"/>
                  </a:schemeClr>
                </a:solidFill>
              </a:rPr>
              <a:t>void</a:t>
            </a:r>
            <a:r>
              <a:rPr lang="en-AU" sz="1200" dirty="0" smtClean="0"/>
              <a:t> pop(){</a:t>
            </a:r>
          </a:p>
          <a:p>
            <a:r>
              <a:rPr lang="en-AU" sz="1200" dirty="0" smtClean="0"/>
              <a:t>   </a:t>
            </a:r>
            <a:r>
              <a:rPr lang="en-AU" sz="1200" dirty="0" smtClean="0">
                <a:solidFill>
                  <a:schemeClr val="accent2">
                    <a:lumMod val="75000"/>
                  </a:schemeClr>
                </a:solidFill>
              </a:rPr>
              <a:t>length--</a:t>
            </a:r>
            <a:r>
              <a:rPr lang="en-AU" sz="1200" dirty="0" smtClean="0"/>
              <a:t>;</a:t>
            </a:r>
          </a:p>
          <a:p>
            <a:r>
              <a:rPr lang="en-AU" sz="1200" dirty="0" smtClean="0"/>
              <a:t>   head = (head + 1) % capacity; }</a:t>
            </a:r>
          </a:p>
          <a:p>
            <a:endParaRPr lang="en-AU" sz="1200" dirty="0" smtClean="0"/>
          </a:p>
          <a:p>
            <a:r>
              <a:rPr lang="en-AU" sz="1200" dirty="0" smtClean="0">
                <a:solidFill>
                  <a:schemeClr val="accent1">
                    <a:lumMod val="50000"/>
                  </a:schemeClr>
                </a:solidFill>
              </a:rPr>
              <a:t>void</a:t>
            </a:r>
            <a:r>
              <a:rPr lang="en-AU" sz="1200" dirty="0" smtClean="0"/>
              <a:t> </a:t>
            </a:r>
            <a:r>
              <a:rPr lang="en-AU" sz="1200" dirty="0" err="1" smtClean="0"/>
              <a:t>displayInfo</a:t>
            </a:r>
            <a:r>
              <a:rPr lang="en-AU" sz="1200" dirty="0" smtClean="0"/>
              <a:t>(){</a:t>
            </a:r>
          </a:p>
          <a:p>
            <a:r>
              <a:rPr lang="en-AU" sz="1200" dirty="0" smtClean="0"/>
              <a:t>   </a:t>
            </a:r>
            <a:r>
              <a:rPr lang="en-AU" sz="1200" dirty="0" err="1" smtClean="0"/>
              <a:t>cout</a:t>
            </a:r>
            <a:r>
              <a:rPr lang="en-AU" sz="1200" dirty="0" smtClean="0"/>
              <a:t> &lt;&lt; </a:t>
            </a:r>
            <a:r>
              <a:rPr lang="en-AU" sz="1200" dirty="0" smtClean="0">
                <a:solidFill>
                  <a:srgbClr val="FF0000"/>
                </a:solidFill>
              </a:rPr>
              <a:t>"capacity = " </a:t>
            </a:r>
            <a:r>
              <a:rPr lang="en-AU" sz="1200" dirty="0" smtClean="0"/>
              <a:t>&lt;&lt; capacity &lt;&lt; </a:t>
            </a:r>
            <a:r>
              <a:rPr lang="en-AU" sz="1200" dirty="0" err="1" smtClean="0"/>
              <a:t>endl</a:t>
            </a:r>
            <a:endParaRPr lang="en-AU" sz="1200" dirty="0" smtClean="0"/>
          </a:p>
          <a:p>
            <a:r>
              <a:rPr lang="en-AU" sz="1200" dirty="0" smtClean="0"/>
              <a:t>   &lt;&lt; </a:t>
            </a:r>
            <a:r>
              <a:rPr lang="en-AU" sz="1200" dirty="0" smtClean="0">
                <a:solidFill>
                  <a:srgbClr val="FF0000"/>
                </a:solidFill>
              </a:rPr>
              <a:t>"length = " </a:t>
            </a:r>
            <a:r>
              <a:rPr lang="en-AU" sz="1200" dirty="0" smtClean="0"/>
              <a:t>&lt;&lt; length &lt;&lt; </a:t>
            </a:r>
            <a:r>
              <a:rPr lang="en-AU" sz="1200" dirty="0" err="1" smtClean="0"/>
              <a:t>endl</a:t>
            </a:r>
            <a:endParaRPr lang="en-AU" sz="1200" dirty="0" smtClean="0"/>
          </a:p>
          <a:p>
            <a:r>
              <a:rPr lang="en-AU" sz="1200" dirty="0" smtClean="0"/>
              <a:t>   &lt;&lt; </a:t>
            </a:r>
            <a:r>
              <a:rPr lang="en-AU" sz="1200" dirty="0" smtClean="0">
                <a:solidFill>
                  <a:srgbClr val="FF0000"/>
                </a:solidFill>
              </a:rPr>
              <a:t>"</a:t>
            </a:r>
            <a:r>
              <a:rPr lang="en-AU" sz="1200" dirty="0" err="1" smtClean="0">
                <a:solidFill>
                  <a:srgbClr val="FF0000"/>
                </a:solidFill>
              </a:rPr>
              <a:t>head_position</a:t>
            </a:r>
            <a:r>
              <a:rPr lang="en-AU" sz="1200" dirty="0" smtClean="0">
                <a:solidFill>
                  <a:srgbClr val="FF0000"/>
                </a:solidFill>
              </a:rPr>
              <a:t> = " </a:t>
            </a:r>
            <a:r>
              <a:rPr lang="en-AU" sz="1200" dirty="0" smtClean="0"/>
              <a:t>&lt;&lt; head &lt;&lt; </a:t>
            </a:r>
            <a:r>
              <a:rPr lang="en-AU" sz="1200" dirty="0" err="1" smtClean="0"/>
              <a:t>endl</a:t>
            </a:r>
            <a:r>
              <a:rPr lang="en-AU" sz="1200" dirty="0" smtClean="0"/>
              <a:t>; }</a:t>
            </a:r>
          </a:p>
          <a:p>
            <a:endParaRPr lang="en-AU" sz="1200" dirty="0" smtClean="0"/>
          </a:p>
          <a:p>
            <a:r>
              <a:rPr lang="en-AU" sz="1200" dirty="0" err="1" smtClean="0">
                <a:solidFill>
                  <a:schemeClr val="accent1">
                    <a:lumMod val="50000"/>
                  </a:schemeClr>
                </a:solidFill>
              </a:rPr>
              <a:t>bool</a:t>
            </a:r>
            <a:r>
              <a:rPr lang="en-AU" sz="1200" dirty="0" smtClean="0"/>
              <a:t> empty(){ </a:t>
            </a:r>
            <a:r>
              <a:rPr lang="en-AU" sz="1200" dirty="0" smtClean="0">
                <a:solidFill>
                  <a:srgbClr val="7030A0"/>
                </a:solidFill>
              </a:rPr>
              <a:t>return</a:t>
            </a:r>
            <a:r>
              <a:rPr lang="en-AU" sz="1200" dirty="0" smtClean="0"/>
              <a:t> length == </a:t>
            </a:r>
            <a:r>
              <a:rPr lang="en-AU" sz="1200" dirty="0" smtClean="0">
                <a:solidFill>
                  <a:schemeClr val="accent2">
                    <a:lumMod val="75000"/>
                  </a:schemeClr>
                </a:solidFill>
              </a:rPr>
              <a:t>0</a:t>
            </a:r>
            <a:r>
              <a:rPr lang="en-AU" sz="1200" dirty="0" smtClean="0"/>
              <a:t>; } };</a:t>
            </a:r>
            <a:endParaRPr lang="en-AU" sz="1200" dirty="0"/>
          </a:p>
        </p:txBody>
      </p:sp>
      <p:sp>
        <p:nvSpPr>
          <p:cNvPr id="6" name="TextBox 5"/>
          <p:cNvSpPr txBox="1"/>
          <p:nvPr/>
        </p:nvSpPr>
        <p:spPr>
          <a:xfrm>
            <a:off x="2133604" y="151964"/>
            <a:ext cx="1982209" cy="369332"/>
          </a:xfrm>
          <a:prstGeom prst="rect">
            <a:avLst/>
          </a:prstGeom>
          <a:noFill/>
        </p:spPr>
        <p:txBody>
          <a:bodyPr wrap="none" rtlCol="0">
            <a:spAutoFit/>
          </a:bodyPr>
          <a:lstStyle/>
          <a:p>
            <a:r>
              <a:rPr lang="en-AU" dirty="0" smtClean="0"/>
              <a:t>Queues using array</a:t>
            </a:r>
            <a:endParaRPr lang="en-AU" dirty="0"/>
          </a:p>
        </p:txBody>
      </p:sp>
      <p:sp>
        <p:nvSpPr>
          <p:cNvPr id="2" name="TextBox 1"/>
          <p:cNvSpPr txBox="1"/>
          <p:nvPr/>
        </p:nvSpPr>
        <p:spPr>
          <a:xfrm>
            <a:off x="2133600" y="990603"/>
            <a:ext cx="2517484" cy="1384995"/>
          </a:xfrm>
          <a:prstGeom prst="rect">
            <a:avLst/>
          </a:prstGeom>
          <a:noFill/>
        </p:spPr>
        <p:txBody>
          <a:bodyPr wrap="none" rtlCol="0">
            <a:spAutoFit/>
          </a:bodyPr>
          <a:lstStyle/>
          <a:p>
            <a:r>
              <a:rPr lang="en-AU" sz="1200" dirty="0" smtClean="0">
                <a:solidFill>
                  <a:schemeClr val="tx1">
                    <a:lumMod val="50000"/>
                    <a:lumOff val="50000"/>
                  </a:schemeClr>
                </a:solidFill>
              </a:rPr>
              <a:t>If data[] is too small</a:t>
            </a:r>
          </a:p>
          <a:p>
            <a:r>
              <a:rPr lang="en-AU" sz="1200" dirty="0" smtClean="0">
                <a:solidFill>
                  <a:schemeClr val="tx1">
                    <a:lumMod val="50000"/>
                    <a:lumOff val="50000"/>
                  </a:schemeClr>
                </a:solidFill>
              </a:rPr>
              <a:t>create </a:t>
            </a:r>
            <a:r>
              <a:rPr lang="en-AU" sz="1200" dirty="0" err="1" smtClean="0">
                <a:solidFill>
                  <a:schemeClr val="tx1">
                    <a:lumMod val="50000"/>
                    <a:lumOff val="50000"/>
                  </a:schemeClr>
                </a:solidFill>
              </a:rPr>
              <a:t>newData</a:t>
            </a:r>
            <a:r>
              <a:rPr lang="en-AU" sz="1200" dirty="0" smtClean="0">
                <a:solidFill>
                  <a:schemeClr val="tx1">
                    <a:lumMod val="50000"/>
                    <a:lumOff val="50000"/>
                  </a:schemeClr>
                </a:solidFill>
              </a:rPr>
              <a:t> with greater capacity</a:t>
            </a:r>
          </a:p>
          <a:p>
            <a:endParaRPr lang="en-AU" sz="1200" dirty="0" smtClean="0">
              <a:solidFill>
                <a:schemeClr val="tx1">
                  <a:lumMod val="50000"/>
                  <a:lumOff val="50000"/>
                </a:schemeClr>
              </a:solidFill>
            </a:endParaRPr>
          </a:p>
          <a:p>
            <a:r>
              <a:rPr lang="en-AU" sz="1200" dirty="0" smtClean="0">
                <a:solidFill>
                  <a:schemeClr val="tx1">
                    <a:lumMod val="50000"/>
                    <a:lumOff val="50000"/>
                  </a:schemeClr>
                </a:solidFill>
              </a:rPr>
              <a:t>Deep copy from data to </a:t>
            </a:r>
            <a:r>
              <a:rPr lang="en-AU" sz="1200" dirty="0" err="1" smtClean="0">
                <a:solidFill>
                  <a:schemeClr val="tx1">
                    <a:lumMod val="50000"/>
                    <a:lumOff val="50000"/>
                  </a:schemeClr>
                </a:solidFill>
              </a:rPr>
              <a:t>newData</a:t>
            </a:r>
            <a:endParaRPr lang="en-AU" sz="1200" dirty="0" smtClean="0">
              <a:solidFill>
                <a:schemeClr val="tx1">
                  <a:lumMod val="50000"/>
                  <a:lumOff val="50000"/>
                </a:schemeClr>
              </a:solidFill>
            </a:endParaRPr>
          </a:p>
          <a:p>
            <a:endParaRPr lang="en-AU" sz="1200" dirty="0" smtClean="0">
              <a:solidFill>
                <a:schemeClr val="tx1">
                  <a:lumMod val="50000"/>
                  <a:lumOff val="50000"/>
                </a:schemeClr>
              </a:solidFill>
            </a:endParaRPr>
          </a:p>
          <a:p>
            <a:r>
              <a:rPr lang="en-AU" sz="1200" dirty="0" smtClean="0">
                <a:solidFill>
                  <a:schemeClr val="tx1">
                    <a:lumMod val="50000"/>
                    <a:lumOff val="50000"/>
                  </a:schemeClr>
                </a:solidFill>
              </a:rPr>
              <a:t>Delete data</a:t>
            </a:r>
          </a:p>
          <a:p>
            <a:r>
              <a:rPr lang="en-AU" sz="1200" dirty="0" smtClean="0">
                <a:solidFill>
                  <a:schemeClr val="tx1">
                    <a:lumMod val="50000"/>
                    <a:lumOff val="50000"/>
                  </a:schemeClr>
                </a:solidFill>
              </a:rPr>
              <a:t>Set data as new data</a:t>
            </a:r>
            <a:endParaRPr lang="en-AU" sz="1200" dirty="0">
              <a:solidFill>
                <a:schemeClr val="tx1">
                  <a:lumMod val="50000"/>
                  <a:lumOff val="50000"/>
                </a:schemeClr>
              </a:solidFill>
            </a:endParaRPr>
          </a:p>
        </p:txBody>
      </p:sp>
      <p:cxnSp>
        <p:nvCxnSpPr>
          <p:cNvPr id="7" name="Straight Arrow Connector 6"/>
          <p:cNvCxnSpPr/>
          <p:nvPr/>
        </p:nvCxnSpPr>
        <p:spPr>
          <a:xfrm flipV="1">
            <a:off x="3581400" y="2108200"/>
            <a:ext cx="1143000" cy="40640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V="1">
            <a:off x="4343400" y="1397000"/>
            <a:ext cx="457200" cy="50800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3886200" y="644410"/>
            <a:ext cx="838200" cy="650993"/>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81006" y="3352800"/>
            <a:ext cx="3833485" cy="1754326"/>
          </a:xfrm>
          <a:prstGeom prst="rect">
            <a:avLst/>
          </a:prstGeom>
          <a:noFill/>
        </p:spPr>
        <p:txBody>
          <a:bodyPr wrap="none" rtlCol="0">
            <a:spAutoFit/>
          </a:bodyPr>
          <a:lstStyle/>
          <a:p>
            <a:r>
              <a:rPr lang="en-AU" dirty="0" err="1" smtClean="0">
                <a:solidFill>
                  <a:schemeClr val="accent6">
                    <a:lumMod val="75000"/>
                  </a:schemeClr>
                </a:solidFill>
              </a:rPr>
              <a:t>LinkedList</a:t>
            </a:r>
            <a:r>
              <a:rPr lang="en-AU" dirty="0" smtClean="0">
                <a:solidFill>
                  <a:schemeClr val="accent6">
                    <a:lumMod val="75000"/>
                  </a:schemeClr>
                </a:solidFill>
              </a:rPr>
              <a:t>::~</a:t>
            </a:r>
            <a:r>
              <a:rPr lang="en-AU" dirty="0" err="1" smtClean="0">
                <a:solidFill>
                  <a:schemeClr val="accent6">
                    <a:lumMod val="75000"/>
                  </a:schemeClr>
                </a:solidFill>
              </a:rPr>
              <a:t>LinkedList</a:t>
            </a:r>
            <a:r>
              <a:rPr lang="en-AU" dirty="0" smtClean="0"/>
              <a:t>() {</a:t>
            </a:r>
          </a:p>
          <a:p>
            <a:r>
              <a:rPr lang="en-AU" dirty="0" smtClean="0">
                <a:solidFill>
                  <a:srgbClr val="7030A0"/>
                </a:solidFill>
              </a:rPr>
              <a:t>while</a:t>
            </a:r>
            <a:r>
              <a:rPr lang="en-AU" dirty="0" smtClean="0"/>
              <a:t>(</a:t>
            </a:r>
            <a:r>
              <a:rPr lang="en-AU" dirty="0" smtClean="0">
                <a:solidFill>
                  <a:srgbClr val="7030A0"/>
                </a:solidFill>
              </a:rPr>
              <a:t>this</a:t>
            </a:r>
            <a:r>
              <a:rPr lang="en-AU" dirty="0" smtClean="0"/>
              <a:t>-&gt;head != </a:t>
            </a:r>
            <a:r>
              <a:rPr lang="en-AU" dirty="0" err="1" smtClean="0">
                <a:solidFill>
                  <a:schemeClr val="accent2">
                    <a:lumMod val="75000"/>
                  </a:schemeClr>
                </a:solidFill>
              </a:rPr>
              <a:t>nullptr</a:t>
            </a:r>
            <a:r>
              <a:rPr lang="en-AU" dirty="0" smtClean="0"/>
              <a:t>){</a:t>
            </a:r>
          </a:p>
          <a:p>
            <a:r>
              <a:rPr lang="en-AU" dirty="0" smtClean="0"/>
              <a:t>        Node* temp = </a:t>
            </a:r>
            <a:r>
              <a:rPr lang="en-AU" dirty="0" smtClean="0">
                <a:solidFill>
                  <a:srgbClr val="7030A0"/>
                </a:solidFill>
              </a:rPr>
              <a:t>this</a:t>
            </a:r>
            <a:r>
              <a:rPr lang="en-AU" dirty="0" smtClean="0"/>
              <a:t>-&gt;head;</a:t>
            </a:r>
          </a:p>
          <a:p>
            <a:r>
              <a:rPr lang="en-AU" dirty="0" smtClean="0"/>
              <a:t>        </a:t>
            </a:r>
            <a:r>
              <a:rPr lang="en-AU" dirty="0" smtClean="0">
                <a:solidFill>
                  <a:srgbClr val="7030A0"/>
                </a:solidFill>
              </a:rPr>
              <a:t>this</a:t>
            </a:r>
            <a:r>
              <a:rPr lang="en-AU" dirty="0" smtClean="0"/>
              <a:t>-&gt;head =</a:t>
            </a:r>
            <a:r>
              <a:rPr lang="en-AU" dirty="0" smtClean="0">
                <a:solidFill>
                  <a:srgbClr val="7030A0"/>
                </a:solidFill>
              </a:rPr>
              <a:t> this</a:t>
            </a:r>
            <a:r>
              <a:rPr lang="en-AU" dirty="0" smtClean="0"/>
              <a:t>-&gt;head-&gt;next;</a:t>
            </a:r>
          </a:p>
          <a:p>
            <a:r>
              <a:rPr lang="en-AU" dirty="0"/>
              <a:t>        </a:t>
            </a:r>
            <a:r>
              <a:rPr lang="en-AU" dirty="0" smtClean="0">
                <a:solidFill>
                  <a:srgbClr val="7030A0"/>
                </a:solidFill>
              </a:rPr>
              <a:t>delete</a:t>
            </a:r>
            <a:r>
              <a:rPr lang="en-AU" dirty="0" smtClean="0"/>
              <a:t> temp; }</a:t>
            </a:r>
          </a:p>
          <a:p>
            <a:r>
              <a:rPr lang="en-AU" dirty="0" err="1" smtClean="0"/>
              <a:t>cout</a:t>
            </a:r>
            <a:r>
              <a:rPr lang="en-AU" dirty="0" smtClean="0"/>
              <a:t> &lt;&lt; </a:t>
            </a:r>
            <a:r>
              <a:rPr lang="en-AU" dirty="0" smtClean="0">
                <a:solidFill>
                  <a:srgbClr val="FF0000"/>
                </a:solidFill>
              </a:rPr>
              <a:t>"Linked list deleted!" </a:t>
            </a:r>
            <a:r>
              <a:rPr lang="en-AU" dirty="0" smtClean="0"/>
              <a:t>&lt;&lt; </a:t>
            </a:r>
            <a:r>
              <a:rPr lang="en-AU" dirty="0" err="1" smtClean="0"/>
              <a:t>endl</a:t>
            </a:r>
            <a:r>
              <a:rPr lang="en-AU" dirty="0" smtClean="0"/>
              <a:t>; }</a:t>
            </a:r>
            <a:endParaRPr lang="en-AU" dirty="0"/>
          </a:p>
        </p:txBody>
      </p:sp>
      <p:sp>
        <p:nvSpPr>
          <p:cNvPr id="19" name="TextBox 18"/>
          <p:cNvSpPr txBox="1"/>
          <p:nvPr/>
        </p:nvSpPr>
        <p:spPr>
          <a:xfrm>
            <a:off x="5410200" y="3276600"/>
            <a:ext cx="3376694" cy="1477328"/>
          </a:xfrm>
          <a:prstGeom prst="rect">
            <a:avLst/>
          </a:prstGeom>
          <a:noFill/>
        </p:spPr>
        <p:txBody>
          <a:bodyPr wrap="none" rtlCol="0">
            <a:spAutoFit/>
          </a:bodyPr>
          <a:lstStyle/>
          <a:p>
            <a:r>
              <a:rPr lang="en-AU" dirty="0" err="1" smtClean="0">
                <a:solidFill>
                  <a:schemeClr val="accent6">
                    <a:lumMod val="75000"/>
                  </a:schemeClr>
                </a:solidFill>
              </a:rPr>
              <a:t>OurStack</a:t>
            </a:r>
            <a:r>
              <a:rPr lang="en-AU" dirty="0" smtClean="0">
                <a:solidFill>
                  <a:schemeClr val="accent6">
                    <a:lumMod val="75000"/>
                  </a:schemeClr>
                </a:solidFill>
              </a:rPr>
              <a:t>::~</a:t>
            </a:r>
            <a:r>
              <a:rPr lang="en-AU" dirty="0" err="1" smtClean="0">
                <a:solidFill>
                  <a:schemeClr val="accent6">
                    <a:lumMod val="75000"/>
                  </a:schemeClr>
                </a:solidFill>
              </a:rPr>
              <a:t>OurStack</a:t>
            </a:r>
            <a:r>
              <a:rPr lang="en-AU" dirty="0" smtClean="0"/>
              <a:t>(){</a:t>
            </a:r>
          </a:p>
          <a:p>
            <a:r>
              <a:rPr lang="en-AU" dirty="0" smtClean="0"/>
              <a:t>  </a:t>
            </a:r>
            <a:r>
              <a:rPr lang="en-AU" dirty="0" smtClean="0">
                <a:solidFill>
                  <a:srgbClr val="7030A0"/>
                </a:solidFill>
              </a:rPr>
              <a:t>while</a:t>
            </a:r>
            <a:r>
              <a:rPr lang="en-AU" dirty="0" smtClean="0"/>
              <a:t>(</a:t>
            </a:r>
            <a:r>
              <a:rPr lang="en-AU" dirty="0" smtClean="0">
                <a:solidFill>
                  <a:srgbClr val="7030A0"/>
                </a:solidFill>
              </a:rPr>
              <a:t>this</a:t>
            </a:r>
            <a:r>
              <a:rPr lang="en-AU" dirty="0" smtClean="0"/>
              <a:t>-&gt;head != </a:t>
            </a:r>
            <a:r>
              <a:rPr lang="en-AU" dirty="0" err="1" smtClean="0">
                <a:solidFill>
                  <a:schemeClr val="accent2">
                    <a:lumMod val="75000"/>
                  </a:schemeClr>
                </a:solidFill>
              </a:rPr>
              <a:t>nullptr</a:t>
            </a:r>
            <a:r>
              <a:rPr lang="en-AU" dirty="0" smtClean="0"/>
              <a:t>){</a:t>
            </a:r>
          </a:p>
          <a:p>
            <a:r>
              <a:rPr lang="en-AU" dirty="0" smtClean="0"/>
              <a:t>      Node* temp = </a:t>
            </a:r>
            <a:r>
              <a:rPr lang="en-AU" dirty="0" smtClean="0">
                <a:solidFill>
                  <a:srgbClr val="7030A0"/>
                </a:solidFill>
              </a:rPr>
              <a:t>this</a:t>
            </a:r>
            <a:r>
              <a:rPr lang="en-AU" dirty="0" smtClean="0"/>
              <a:t>-&gt;head;</a:t>
            </a:r>
          </a:p>
          <a:p>
            <a:r>
              <a:rPr lang="en-AU" dirty="0" smtClean="0"/>
              <a:t>      </a:t>
            </a:r>
            <a:r>
              <a:rPr lang="en-AU" dirty="0" smtClean="0">
                <a:solidFill>
                  <a:srgbClr val="7030A0"/>
                </a:solidFill>
              </a:rPr>
              <a:t>this</a:t>
            </a:r>
            <a:r>
              <a:rPr lang="en-AU" dirty="0" smtClean="0"/>
              <a:t>-&gt;head = </a:t>
            </a:r>
            <a:r>
              <a:rPr lang="en-AU" dirty="0" smtClean="0">
                <a:solidFill>
                  <a:srgbClr val="7030A0"/>
                </a:solidFill>
              </a:rPr>
              <a:t>this</a:t>
            </a:r>
            <a:r>
              <a:rPr lang="en-AU" dirty="0" smtClean="0"/>
              <a:t>-&gt;head-&gt;next;</a:t>
            </a:r>
          </a:p>
          <a:p>
            <a:r>
              <a:rPr lang="en-AU" dirty="0">
                <a:solidFill>
                  <a:srgbClr val="7030A0"/>
                </a:solidFill>
              </a:rPr>
              <a:t> </a:t>
            </a:r>
            <a:r>
              <a:rPr lang="en-AU" dirty="0" smtClean="0">
                <a:solidFill>
                  <a:srgbClr val="7030A0"/>
                </a:solidFill>
              </a:rPr>
              <a:t>     delete</a:t>
            </a:r>
            <a:r>
              <a:rPr lang="en-AU" dirty="0" smtClean="0"/>
              <a:t> temp; } }</a:t>
            </a:r>
          </a:p>
        </p:txBody>
      </p:sp>
      <p:sp>
        <p:nvSpPr>
          <p:cNvPr id="21" name="TextBox 20"/>
          <p:cNvSpPr txBox="1"/>
          <p:nvPr/>
        </p:nvSpPr>
        <p:spPr>
          <a:xfrm>
            <a:off x="3200406" y="457200"/>
            <a:ext cx="1873333" cy="523220"/>
          </a:xfrm>
          <a:prstGeom prst="rect">
            <a:avLst/>
          </a:prstGeom>
          <a:noFill/>
        </p:spPr>
        <p:txBody>
          <a:bodyPr wrap="none" rtlCol="0">
            <a:spAutoFit/>
          </a:bodyPr>
          <a:lstStyle/>
          <a:p>
            <a:r>
              <a:rPr lang="en-AU" sz="2800" dirty="0" smtClean="0"/>
              <a:t>Destructors</a:t>
            </a:r>
            <a:endParaRPr lang="en-AU" sz="2800" dirty="0"/>
          </a:p>
        </p:txBody>
      </p:sp>
      <p:sp>
        <p:nvSpPr>
          <p:cNvPr id="5" name="TextBox 4"/>
          <p:cNvSpPr txBox="1"/>
          <p:nvPr/>
        </p:nvSpPr>
        <p:spPr>
          <a:xfrm>
            <a:off x="2743206" y="1371605"/>
            <a:ext cx="3151787" cy="646331"/>
          </a:xfrm>
          <a:prstGeom prst="rect">
            <a:avLst/>
          </a:prstGeom>
          <a:noFill/>
        </p:spPr>
        <p:txBody>
          <a:bodyPr wrap="square" rtlCol="0">
            <a:spAutoFit/>
          </a:bodyPr>
          <a:lstStyle/>
          <a:p>
            <a:r>
              <a:rPr lang="en-AU" dirty="0" smtClean="0">
                <a:solidFill>
                  <a:schemeClr val="bg2">
                    <a:lumMod val="50000"/>
                  </a:schemeClr>
                </a:solidFill>
              </a:rPr>
              <a:t>The </a:t>
            </a:r>
            <a:r>
              <a:rPr lang="en-AU" dirty="0" smtClean="0">
                <a:solidFill>
                  <a:srgbClr val="7030A0"/>
                </a:solidFill>
              </a:rPr>
              <a:t>delete</a:t>
            </a:r>
            <a:r>
              <a:rPr lang="en-AU" dirty="0" smtClean="0">
                <a:solidFill>
                  <a:schemeClr val="bg2">
                    <a:lumMod val="50000"/>
                  </a:schemeClr>
                </a:solidFill>
              </a:rPr>
              <a:t> keyword deletes the object that a pointer points to  </a:t>
            </a:r>
            <a:endParaRPr lang="en-AU" dirty="0">
              <a:solidFill>
                <a:schemeClr val="bg2">
                  <a:lumMod val="50000"/>
                </a:schemeClr>
              </a:solidFill>
            </a:endParaRPr>
          </a:p>
        </p:txBody>
      </p:sp>
      <p:sp>
        <p:nvSpPr>
          <p:cNvPr id="6" name="TextBox 5"/>
          <p:cNvSpPr txBox="1"/>
          <p:nvPr/>
        </p:nvSpPr>
        <p:spPr>
          <a:xfrm>
            <a:off x="2771781" y="2017931"/>
            <a:ext cx="2947923" cy="369332"/>
          </a:xfrm>
          <a:prstGeom prst="rect">
            <a:avLst/>
          </a:prstGeom>
          <a:noFill/>
        </p:spPr>
        <p:txBody>
          <a:bodyPr wrap="none" rtlCol="0">
            <a:spAutoFit/>
          </a:bodyPr>
          <a:lstStyle/>
          <a:p>
            <a:r>
              <a:rPr lang="en-AU" dirty="0" smtClean="0">
                <a:solidFill>
                  <a:schemeClr val="bg2">
                    <a:lumMod val="50000"/>
                  </a:schemeClr>
                </a:solidFill>
              </a:rPr>
              <a:t>It does not delete the pointer</a:t>
            </a:r>
            <a:endParaRPr lang="en-AU" dirty="0">
              <a:solidFill>
                <a:schemeClr val="bg2">
                  <a:lumMod val="50000"/>
                </a:schemeClr>
              </a:solidFill>
            </a:endParaRPr>
          </a:p>
        </p:txBody>
      </p:sp>
    </p:spTree>
    <p:extLst>
      <p:ext uri="{BB962C8B-B14F-4D97-AF65-F5344CB8AC3E}">
        <p14:creationId xmlns:p14="http://schemas.microsoft.com/office/powerpoint/2010/main" val="1451751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2519" y="1412183"/>
            <a:ext cx="1188000" cy="182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node0</a:t>
            </a:r>
            <a:endParaRPr lang="en-AU" dirty="0"/>
          </a:p>
        </p:txBody>
      </p:sp>
      <p:sp>
        <p:nvSpPr>
          <p:cNvPr id="5" name="Rounded Rectangle 4"/>
          <p:cNvSpPr/>
          <p:nvPr/>
        </p:nvSpPr>
        <p:spPr>
          <a:xfrm>
            <a:off x="1955767" y="3784753"/>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1941562" y="2675574"/>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1941562" y="2102046"/>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p:cNvCxnSpPr>
          <p:nvPr/>
        </p:nvCxnSpPr>
        <p:spPr>
          <a:xfrm>
            <a:off x="2371709" y="3103011"/>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17" idx="1"/>
          </p:cNvCxnSpPr>
          <p:nvPr/>
        </p:nvCxnSpPr>
        <p:spPr>
          <a:xfrm>
            <a:off x="2801856" y="2315768"/>
            <a:ext cx="493490" cy="81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317054" y="2115573"/>
            <a:ext cx="1054546"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371606" y="2323879"/>
            <a:ext cx="400919" cy="5415"/>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150825" y="194784"/>
            <a:ext cx="5960511"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24" name="Rectangle 23"/>
          <p:cNvSpPr/>
          <p:nvPr/>
        </p:nvSpPr>
        <p:spPr>
          <a:xfrm>
            <a:off x="4746454" y="1406686"/>
            <a:ext cx="1188000" cy="182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node2</a:t>
            </a:r>
            <a:endParaRPr lang="en-AU" dirty="0"/>
          </a:p>
        </p:txBody>
      </p:sp>
      <p:sp>
        <p:nvSpPr>
          <p:cNvPr id="27" name="Oval 26"/>
          <p:cNvSpPr/>
          <p:nvPr/>
        </p:nvSpPr>
        <p:spPr>
          <a:xfrm>
            <a:off x="4915497" y="2670077"/>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4915497" y="2096549"/>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37" name="Rectangle 36"/>
          <p:cNvSpPr/>
          <p:nvPr/>
        </p:nvSpPr>
        <p:spPr>
          <a:xfrm>
            <a:off x="239952" y="750725"/>
            <a:ext cx="1741248" cy="473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5" name="Rounded Rectangle 34"/>
          <p:cNvSpPr/>
          <p:nvPr/>
        </p:nvSpPr>
        <p:spPr>
          <a:xfrm>
            <a:off x="4935528" y="3778001"/>
            <a:ext cx="817572" cy="853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p:cNvCxnSpPr>
          <p:nvPr/>
        </p:nvCxnSpPr>
        <p:spPr>
          <a:xfrm rot="5400000">
            <a:off x="5004735" y="3437094"/>
            <a:ext cx="680488" cy="133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rot="10800000" flipV="1">
            <a:off x="4267200" y="1600200"/>
            <a:ext cx="1981200" cy="53340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6248400" y="1447804"/>
            <a:ext cx="3048000" cy="2031325"/>
          </a:xfrm>
          <a:prstGeom prst="rect">
            <a:avLst/>
          </a:prstGeom>
          <a:noFill/>
        </p:spPr>
        <p:txBody>
          <a:bodyPr wrap="square" rtlCol="0">
            <a:spAutoFit/>
          </a:bodyPr>
          <a:lstStyle/>
          <a:p>
            <a:r>
              <a:rPr lang="en-AU" dirty="0" smtClean="0">
                <a:solidFill>
                  <a:schemeClr val="bg2">
                    <a:lumMod val="50000"/>
                  </a:schemeClr>
                </a:solidFill>
              </a:rPr>
              <a:t>Be careful how you delete</a:t>
            </a:r>
          </a:p>
          <a:p>
            <a:r>
              <a:rPr lang="en-AU" dirty="0" smtClean="0">
                <a:solidFill>
                  <a:schemeClr val="bg2">
                    <a:lumMod val="50000"/>
                  </a:schemeClr>
                </a:solidFill>
              </a:rPr>
              <a:t>DO NOT BREAK THE SEQUENCE </a:t>
            </a:r>
          </a:p>
          <a:p>
            <a:endParaRPr lang="en-AU" dirty="0">
              <a:solidFill>
                <a:schemeClr val="bg2">
                  <a:lumMod val="50000"/>
                </a:schemeClr>
              </a:solidFill>
            </a:endParaRPr>
          </a:p>
          <a:p>
            <a:r>
              <a:rPr lang="en-AU" dirty="0" smtClean="0">
                <a:solidFill>
                  <a:schemeClr val="bg2">
                    <a:lumMod val="50000"/>
                  </a:schemeClr>
                </a:solidFill>
              </a:rPr>
              <a:t>For example, </a:t>
            </a:r>
          </a:p>
          <a:p>
            <a:r>
              <a:rPr lang="en-AU" dirty="0" smtClean="0">
                <a:solidFill>
                  <a:schemeClr val="bg2">
                    <a:lumMod val="50000"/>
                  </a:schemeClr>
                </a:solidFill>
              </a:rPr>
              <a:t>In linked list deleting a node can break the chain</a:t>
            </a:r>
            <a:endParaRPr lang="en-AU" dirty="0">
              <a:solidFill>
                <a:schemeClr val="bg2">
                  <a:lumMod val="50000"/>
                </a:schemeClr>
              </a:solidFill>
            </a:endParaRPr>
          </a:p>
        </p:txBody>
      </p:sp>
      <p:sp>
        <p:nvSpPr>
          <p:cNvPr id="19" name="TextBox 18"/>
          <p:cNvSpPr txBox="1"/>
          <p:nvPr/>
        </p:nvSpPr>
        <p:spPr>
          <a:xfrm>
            <a:off x="6126126" y="4038605"/>
            <a:ext cx="3017877" cy="1384995"/>
          </a:xfrm>
          <a:prstGeom prst="rect">
            <a:avLst/>
          </a:prstGeom>
          <a:noFill/>
        </p:spPr>
        <p:txBody>
          <a:bodyPr wrap="none" rtlCol="0">
            <a:spAutoFit/>
          </a:bodyPr>
          <a:lstStyle/>
          <a:p>
            <a:r>
              <a:rPr lang="en-AU" sz="1400" dirty="0" err="1" smtClean="0">
                <a:solidFill>
                  <a:schemeClr val="accent6">
                    <a:lumMod val="75000"/>
                  </a:schemeClr>
                </a:solidFill>
              </a:rPr>
              <a:t>LinkedList</a:t>
            </a:r>
            <a:r>
              <a:rPr lang="en-AU" sz="1400" dirty="0" smtClean="0">
                <a:solidFill>
                  <a:schemeClr val="accent6">
                    <a:lumMod val="75000"/>
                  </a:schemeClr>
                </a:solidFill>
              </a:rPr>
              <a:t>::~</a:t>
            </a:r>
            <a:r>
              <a:rPr lang="en-AU" sz="1400" dirty="0" err="1" smtClean="0">
                <a:solidFill>
                  <a:schemeClr val="accent6">
                    <a:lumMod val="75000"/>
                  </a:schemeClr>
                </a:solidFill>
              </a:rPr>
              <a:t>LinkedList</a:t>
            </a:r>
            <a:r>
              <a:rPr lang="en-AU" sz="1400" dirty="0" smtClean="0"/>
              <a:t>() {</a:t>
            </a:r>
          </a:p>
          <a:p>
            <a:r>
              <a:rPr lang="en-AU" sz="1400" dirty="0" smtClean="0">
                <a:solidFill>
                  <a:srgbClr val="7030A0"/>
                </a:solidFill>
              </a:rPr>
              <a:t>while</a:t>
            </a:r>
            <a:r>
              <a:rPr lang="en-AU" sz="1400" dirty="0" smtClean="0"/>
              <a:t>(</a:t>
            </a:r>
            <a:r>
              <a:rPr lang="en-AU" sz="1400" dirty="0" smtClean="0">
                <a:solidFill>
                  <a:srgbClr val="7030A0"/>
                </a:solidFill>
              </a:rPr>
              <a:t>this</a:t>
            </a:r>
            <a:r>
              <a:rPr lang="en-AU" sz="1400" dirty="0" smtClean="0"/>
              <a:t>-&gt;head != </a:t>
            </a:r>
            <a:r>
              <a:rPr lang="en-AU" sz="1400" dirty="0" err="1" smtClean="0">
                <a:solidFill>
                  <a:schemeClr val="accent2">
                    <a:lumMod val="75000"/>
                  </a:schemeClr>
                </a:solidFill>
              </a:rPr>
              <a:t>nullptr</a:t>
            </a:r>
            <a:r>
              <a:rPr lang="en-AU" sz="1400" dirty="0" smtClean="0"/>
              <a:t>){</a:t>
            </a:r>
          </a:p>
          <a:p>
            <a:r>
              <a:rPr lang="en-AU" sz="1400" dirty="0" smtClean="0"/>
              <a:t>        Node* temp = </a:t>
            </a:r>
            <a:r>
              <a:rPr lang="en-AU" sz="1400" dirty="0" smtClean="0">
                <a:solidFill>
                  <a:srgbClr val="7030A0"/>
                </a:solidFill>
              </a:rPr>
              <a:t>this</a:t>
            </a:r>
            <a:r>
              <a:rPr lang="en-AU" sz="1400" dirty="0" smtClean="0"/>
              <a:t>-&gt;head;</a:t>
            </a:r>
          </a:p>
          <a:p>
            <a:r>
              <a:rPr lang="en-AU" sz="1400" dirty="0" smtClean="0"/>
              <a:t>        </a:t>
            </a:r>
            <a:r>
              <a:rPr lang="en-AU" sz="1400" dirty="0" smtClean="0">
                <a:solidFill>
                  <a:srgbClr val="7030A0"/>
                </a:solidFill>
              </a:rPr>
              <a:t>this</a:t>
            </a:r>
            <a:r>
              <a:rPr lang="en-AU" sz="1400" dirty="0" smtClean="0"/>
              <a:t>-&gt;head =</a:t>
            </a:r>
            <a:r>
              <a:rPr lang="en-AU" sz="1400" dirty="0" smtClean="0">
                <a:solidFill>
                  <a:srgbClr val="7030A0"/>
                </a:solidFill>
              </a:rPr>
              <a:t> this</a:t>
            </a:r>
            <a:r>
              <a:rPr lang="en-AU" sz="1400" dirty="0" smtClean="0"/>
              <a:t>-&gt;head-&gt;next;</a:t>
            </a:r>
          </a:p>
          <a:p>
            <a:r>
              <a:rPr lang="en-AU" sz="1400" dirty="0"/>
              <a:t>        </a:t>
            </a:r>
            <a:r>
              <a:rPr lang="en-AU" sz="1400" dirty="0" smtClean="0">
                <a:solidFill>
                  <a:srgbClr val="7030A0"/>
                </a:solidFill>
              </a:rPr>
              <a:t>delete</a:t>
            </a:r>
            <a:r>
              <a:rPr lang="en-AU" sz="1400" dirty="0" smtClean="0"/>
              <a:t> temp; }</a:t>
            </a:r>
          </a:p>
          <a:p>
            <a:r>
              <a:rPr lang="en-AU" sz="1400" dirty="0" err="1" smtClean="0"/>
              <a:t>cout</a:t>
            </a:r>
            <a:r>
              <a:rPr lang="en-AU" sz="1400" dirty="0" smtClean="0"/>
              <a:t> &lt;&lt; </a:t>
            </a:r>
            <a:r>
              <a:rPr lang="en-AU" sz="1400" dirty="0" smtClean="0">
                <a:solidFill>
                  <a:srgbClr val="FF0000"/>
                </a:solidFill>
              </a:rPr>
              <a:t>"Linked list deleted!" </a:t>
            </a:r>
            <a:r>
              <a:rPr lang="en-AU" sz="1400" dirty="0" smtClean="0"/>
              <a:t>&lt;&lt; </a:t>
            </a:r>
            <a:r>
              <a:rPr lang="en-AU" sz="1400" dirty="0" err="1" smtClean="0"/>
              <a:t>endl</a:t>
            </a:r>
            <a:r>
              <a:rPr lang="en-AU" sz="1400" dirty="0" smtClean="0"/>
              <a:t>; }</a:t>
            </a:r>
            <a:endParaRPr lang="en-AU" sz="1400" dirty="0"/>
          </a:p>
        </p:txBody>
      </p:sp>
    </p:spTree>
    <p:extLst>
      <p:ext uri="{BB962C8B-B14F-4D97-AF65-F5344CB8AC3E}">
        <p14:creationId xmlns:p14="http://schemas.microsoft.com/office/powerpoint/2010/main" val="840033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2519" y="1412183"/>
            <a:ext cx="1188000" cy="182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node0</a:t>
            </a:r>
            <a:endParaRPr lang="en-AU" dirty="0"/>
          </a:p>
        </p:txBody>
      </p:sp>
      <p:sp>
        <p:nvSpPr>
          <p:cNvPr id="5" name="Rectangle 4"/>
          <p:cNvSpPr/>
          <p:nvPr/>
        </p:nvSpPr>
        <p:spPr>
          <a:xfrm>
            <a:off x="1955767" y="3784753"/>
            <a:ext cx="831887" cy="838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1941562" y="2675574"/>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1941562" y="2102046"/>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a:endCxn id="5" idx="0"/>
          </p:cNvCxnSpPr>
          <p:nvPr/>
        </p:nvCxnSpPr>
        <p:spPr>
          <a:xfrm>
            <a:off x="2371709" y="3103011"/>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3297351" y="3077849"/>
            <a:ext cx="1188000" cy="182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node1</a:t>
            </a:r>
            <a:endParaRPr lang="en-AU" dirty="0"/>
          </a:p>
        </p:txBody>
      </p:sp>
      <p:sp>
        <p:nvSpPr>
          <p:cNvPr id="18" name="Rounded Rectangle 17"/>
          <p:cNvSpPr/>
          <p:nvPr/>
        </p:nvSpPr>
        <p:spPr>
          <a:xfrm>
            <a:off x="3480604" y="5450421"/>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19" name="Oval 18"/>
          <p:cNvSpPr/>
          <p:nvPr/>
        </p:nvSpPr>
        <p:spPr>
          <a:xfrm>
            <a:off x="3466394" y="4341240"/>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0" name="Oval 19"/>
          <p:cNvSpPr/>
          <p:nvPr/>
        </p:nvSpPr>
        <p:spPr>
          <a:xfrm>
            <a:off x="3466394" y="3767712"/>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1" name="Straight Arrow Connector 20"/>
          <p:cNvCxnSpPr>
            <a:stCxn id="19" idx="4"/>
          </p:cNvCxnSpPr>
          <p:nvPr/>
        </p:nvCxnSpPr>
        <p:spPr>
          <a:xfrm>
            <a:off x="3896541" y="476868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24" idx="1"/>
          </p:cNvCxnSpPr>
          <p:nvPr/>
        </p:nvCxnSpPr>
        <p:spPr>
          <a:xfrm>
            <a:off x="2801857" y="2315763"/>
            <a:ext cx="1944599" cy="2616"/>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317054" y="2115573"/>
            <a:ext cx="1054546"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371606" y="2323879"/>
            <a:ext cx="400919" cy="5415"/>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150825" y="194784"/>
            <a:ext cx="5960511"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24" name="Rectangle 23"/>
          <p:cNvSpPr/>
          <p:nvPr/>
        </p:nvSpPr>
        <p:spPr>
          <a:xfrm>
            <a:off x="4746454" y="1406686"/>
            <a:ext cx="1188000" cy="182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node2</a:t>
            </a:r>
            <a:endParaRPr lang="en-AU" dirty="0"/>
          </a:p>
        </p:txBody>
      </p:sp>
      <p:sp>
        <p:nvSpPr>
          <p:cNvPr id="27" name="Oval 26"/>
          <p:cNvSpPr/>
          <p:nvPr/>
        </p:nvSpPr>
        <p:spPr>
          <a:xfrm>
            <a:off x="4915497" y="2670077"/>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4915497" y="2096549"/>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37" name="Rectangle 36"/>
          <p:cNvSpPr/>
          <p:nvPr/>
        </p:nvSpPr>
        <p:spPr>
          <a:xfrm>
            <a:off x="239952" y="750725"/>
            <a:ext cx="1285852" cy="473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5" name="Rectangle 34"/>
          <p:cNvSpPr/>
          <p:nvPr/>
        </p:nvSpPr>
        <p:spPr>
          <a:xfrm>
            <a:off x="4935528" y="3778001"/>
            <a:ext cx="817572" cy="853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a:endCxn id="35" idx="0"/>
          </p:cNvCxnSpPr>
          <p:nvPr/>
        </p:nvCxnSpPr>
        <p:spPr>
          <a:xfrm rot="5400000">
            <a:off x="5004735" y="3437094"/>
            <a:ext cx="680488" cy="133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4" name="Oval 33"/>
          <p:cNvSpPr/>
          <p:nvPr/>
        </p:nvSpPr>
        <p:spPr>
          <a:xfrm>
            <a:off x="3428528" y="721674"/>
            <a:ext cx="991071"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temp</a:t>
            </a:r>
            <a:endParaRPr lang="en-AU" dirty="0"/>
          </a:p>
        </p:txBody>
      </p:sp>
      <p:cxnSp>
        <p:nvCxnSpPr>
          <p:cNvPr id="38" name="Straight Arrow Connector 37"/>
          <p:cNvCxnSpPr>
            <a:stCxn id="34" idx="4"/>
            <a:endCxn id="17" idx="0"/>
          </p:cNvCxnSpPr>
          <p:nvPr/>
        </p:nvCxnSpPr>
        <p:spPr>
          <a:xfrm rot="5400000">
            <a:off x="2943347" y="2097126"/>
            <a:ext cx="1928735" cy="327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248406" y="341112"/>
            <a:ext cx="2895599" cy="923330"/>
          </a:xfrm>
          <a:prstGeom prst="rect">
            <a:avLst/>
          </a:prstGeom>
          <a:noFill/>
        </p:spPr>
        <p:txBody>
          <a:bodyPr wrap="square" rtlCol="0">
            <a:spAutoFit/>
          </a:bodyPr>
          <a:lstStyle/>
          <a:p>
            <a:r>
              <a:rPr lang="en-AU" dirty="0" smtClean="0">
                <a:solidFill>
                  <a:schemeClr val="bg2">
                    <a:lumMod val="50000"/>
                  </a:schemeClr>
                </a:solidFill>
              </a:rPr>
              <a:t>Use a temp pointer </a:t>
            </a:r>
          </a:p>
          <a:p>
            <a:r>
              <a:rPr lang="en-AU" dirty="0" smtClean="0">
                <a:solidFill>
                  <a:schemeClr val="bg2">
                    <a:lumMod val="50000"/>
                  </a:schemeClr>
                </a:solidFill>
              </a:rPr>
              <a:t>Skip the node to be deleted Then deleted the temp node</a:t>
            </a:r>
            <a:endParaRPr lang="en-AU" dirty="0">
              <a:solidFill>
                <a:schemeClr val="bg2">
                  <a:lumMod val="50000"/>
                </a:schemeClr>
              </a:solidFill>
            </a:endParaRPr>
          </a:p>
        </p:txBody>
      </p:sp>
      <p:cxnSp>
        <p:nvCxnSpPr>
          <p:cNvPr id="40" name="Straight Arrow Connector 39"/>
          <p:cNvCxnSpPr>
            <a:endCxn id="34" idx="6"/>
          </p:cNvCxnSpPr>
          <p:nvPr/>
        </p:nvCxnSpPr>
        <p:spPr>
          <a:xfrm rot="10800000" flipV="1">
            <a:off x="4419606" y="533403"/>
            <a:ext cx="1828801" cy="401991"/>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9" idx="1"/>
            <a:endCxn id="7" idx="6"/>
          </p:cNvCxnSpPr>
          <p:nvPr/>
        </p:nvCxnSpPr>
        <p:spPr>
          <a:xfrm rot="10800000" flipV="1">
            <a:off x="2801856" y="802777"/>
            <a:ext cx="3446550" cy="151299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6184583" y="1739005"/>
            <a:ext cx="3017877" cy="1384995"/>
          </a:xfrm>
          <a:prstGeom prst="rect">
            <a:avLst/>
          </a:prstGeom>
          <a:noFill/>
        </p:spPr>
        <p:txBody>
          <a:bodyPr wrap="none" rtlCol="0">
            <a:spAutoFit/>
          </a:bodyPr>
          <a:lstStyle/>
          <a:p>
            <a:r>
              <a:rPr lang="en-AU" sz="1400" dirty="0" err="1" smtClean="0">
                <a:solidFill>
                  <a:schemeClr val="accent6">
                    <a:lumMod val="75000"/>
                  </a:schemeClr>
                </a:solidFill>
              </a:rPr>
              <a:t>LinkedList</a:t>
            </a:r>
            <a:r>
              <a:rPr lang="en-AU" sz="1400" dirty="0" smtClean="0">
                <a:solidFill>
                  <a:schemeClr val="accent6">
                    <a:lumMod val="75000"/>
                  </a:schemeClr>
                </a:solidFill>
              </a:rPr>
              <a:t>::~</a:t>
            </a:r>
            <a:r>
              <a:rPr lang="en-AU" sz="1400" dirty="0" err="1" smtClean="0">
                <a:solidFill>
                  <a:schemeClr val="accent6">
                    <a:lumMod val="75000"/>
                  </a:schemeClr>
                </a:solidFill>
              </a:rPr>
              <a:t>LinkedList</a:t>
            </a:r>
            <a:r>
              <a:rPr lang="en-AU" sz="1400" dirty="0" smtClean="0"/>
              <a:t>() {</a:t>
            </a:r>
          </a:p>
          <a:p>
            <a:r>
              <a:rPr lang="en-AU" sz="1400" dirty="0" smtClean="0">
                <a:solidFill>
                  <a:srgbClr val="7030A0"/>
                </a:solidFill>
              </a:rPr>
              <a:t>while</a:t>
            </a:r>
            <a:r>
              <a:rPr lang="en-AU" sz="1400" dirty="0" smtClean="0"/>
              <a:t>(</a:t>
            </a:r>
            <a:r>
              <a:rPr lang="en-AU" sz="1400" dirty="0" smtClean="0">
                <a:solidFill>
                  <a:srgbClr val="7030A0"/>
                </a:solidFill>
              </a:rPr>
              <a:t>this</a:t>
            </a:r>
            <a:r>
              <a:rPr lang="en-AU" sz="1400" dirty="0" smtClean="0"/>
              <a:t>-&gt;head != </a:t>
            </a:r>
            <a:r>
              <a:rPr lang="en-AU" sz="1400" dirty="0" err="1" smtClean="0">
                <a:solidFill>
                  <a:schemeClr val="accent2">
                    <a:lumMod val="75000"/>
                  </a:schemeClr>
                </a:solidFill>
              </a:rPr>
              <a:t>nullptr</a:t>
            </a:r>
            <a:r>
              <a:rPr lang="en-AU" sz="1400" dirty="0" smtClean="0"/>
              <a:t>){</a:t>
            </a:r>
          </a:p>
          <a:p>
            <a:r>
              <a:rPr lang="en-AU" sz="1400" dirty="0" smtClean="0"/>
              <a:t>        Node* temp = </a:t>
            </a:r>
            <a:r>
              <a:rPr lang="en-AU" sz="1400" dirty="0" smtClean="0">
                <a:solidFill>
                  <a:srgbClr val="7030A0"/>
                </a:solidFill>
              </a:rPr>
              <a:t>this</a:t>
            </a:r>
            <a:r>
              <a:rPr lang="en-AU" sz="1400" dirty="0" smtClean="0"/>
              <a:t>-&gt;head;</a:t>
            </a:r>
          </a:p>
          <a:p>
            <a:r>
              <a:rPr lang="en-AU" sz="1400" dirty="0" smtClean="0"/>
              <a:t>        </a:t>
            </a:r>
            <a:r>
              <a:rPr lang="en-AU" sz="1400" dirty="0" smtClean="0">
                <a:solidFill>
                  <a:srgbClr val="7030A0"/>
                </a:solidFill>
              </a:rPr>
              <a:t>this</a:t>
            </a:r>
            <a:r>
              <a:rPr lang="en-AU" sz="1400" dirty="0" smtClean="0"/>
              <a:t>-&gt;head =</a:t>
            </a:r>
            <a:r>
              <a:rPr lang="en-AU" sz="1400" dirty="0" smtClean="0">
                <a:solidFill>
                  <a:srgbClr val="7030A0"/>
                </a:solidFill>
              </a:rPr>
              <a:t> this</a:t>
            </a:r>
            <a:r>
              <a:rPr lang="en-AU" sz="1400" dirty="0" smtClean="0"/>
              <a:t>-&gt;head-&gt;next;</a:t>
            </a:r>
          </a:p>
          <a:p>
            <a:r>
              <a:rPr lang="en-AU" sz="1400" dirty="0"/>
              <a:t>        </a:t>
            </a:r>
            <a:r>
              <a:rPr lang="en-AU" sz="1400" dirty="0" smtClean="0">
                <a:solidFill>
                  <a:srgbClr val="7030A0"/>
                </a:solidFill>
              </a:rPr>
              <a:t>delete</a:t>
            </a:r>
            <a:r>
              <a:rPr lang="en-AU" sz="1400" dirty="0" smtClean="0"/>
              <a:t> temp; }</a:t>
            </a:r>
          </a:p>
          <a:p>
            <a:r>
              <a:rPr lang="en-AU" sz="1400" dirty="0" err="1" smtClean="0"/>
              <a:t>cout</a:t>
            </a:r>
            <a:r>
              <a:rPr lang="en-AU" sz="1400" dirty="0" smtClean="0"/>
              <a:t> &lt;&lt; </a:t>
            </a:r>
            <a:r>
              <a:rPr lang="en-AU" sz="1400" dirty="0" smtClean="0">
                <a:solidFill>
                  <a:srgbClr val="FF0000"/>
                </a:solidFill>
              </a:rPr>
              <a:t>"Linked list deleted!" </a:t>
            </a:r>
            <a:r>
              <a:rPr lang="en-AU" sz="1400" dirty="0" smtClean="0"/>
              <a:t>&lt;&lt; </a:t>
            </a:r>
            <a:r>
              <a:rPr lang="en-AU" sz="1400" dirty="0" err="1" smtClean="0"/>
              <a:t>endl</a:t>
            </a:r>
            <a:r>
              <a:rPr lang="en-AU" sz="1400" dirty="0" smtClean="0"/>
              <a:t>; }</a:t>
            </a:r>
            <a:endParaRPr lang="en-AU" sz="1400" dirty="0"/>
          </a:p>
        </p:txBody>
      </p:sp>
    </p:spTree>
    <p:extLst>
      <p:ext uri="{BB962C8B-B14F-4D97-AF65-F5344CB8AC3E}">
        <p14:creationId xmlns:p14="http://schemas.microsoft.com/office/powerpoint/2010/main" val="2486001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350" y="203205"/>
            <a:ext cx="1403333" cy="461665"/>
          </a:xfrm>
          <a:prstGeom prst="rect">
            <a:avLst/>
          </a:prstGeom>
          <a:noFill/>
        </p:spPr>
        <p:txBody>
          <a:bodyPr wrap="none" rtlCol="0">
            <a:spAutoFit/>
          </a:bodyPr>
          <a:lstStyle/>
          <a:p>
            <a:r>
              <a:rPr lang="en-AU" sz="2400" dirty="0" err="1" smtClean="0"/>
              <a:t>Interators</a:t>
            </a:r>
            <a:endParaRPr lang="en-AU" sz="2400" dirty="0"/>
          </a:p>
        </p:txBody>
      </p:sp>
      <p:sp>
        <p:nvSpPr>
          <p:cNvPr id="6" name="TextBox 5"/>
          <p:cNvSpPr txBox="1"/>
          <p:nvPr/>
        </p:nvSpPr>
        <p:spPr>
          <a:xfrm>
            <a:off x="390281" y="1102625"/>
            <a:ext cx="5611664" cy="4524315"/>
          </a:xfrm>
          <a:prstGeom prst="rect">
            <a:avLst/>
          </a:prstGeom>
          <a:noFill/>
        </p:spPr>
        <p:txBody>
          <a:bodyPr wrap="none" rtlCol="0">
            <a:spAutoFit/>
          </a:bodyPr>
          <a:lstStyle/>
          <a:p>
            <a:r>
              <a:rPr lang="en-AU" dirty="0" smtClean="0">
                <a:solidFill>
                  <a:schemeClr val="accent1">
                    <a:lumMod val="50000"/>
                  </a:schemeClr>
                </a:solidFill>
              </a:rPr>
              <a:t>#include &lt;</a:t>
            </a:r>
            <a:r>
              <a:rPr lang="en-AU" dirty="0" err="1" smtClean="0">
                <a:solidFill>
                  <a:schemeClr val="accent1">
                    <a:lumMod val="50000"/>
                  </a:schemeClr>
                </a:solidFill>
              </a:rPr>
              <a:t>iostream</a:t>
            </a:r>
            <a:r>
              <a:rPr lang="en-AU" dirty="0" smtClean="0">
                <a:solidFill>
                  <a:schemeClr val="accent1">
                    <a:lumMod val="50000"/>
                  </a:schemeClr>
                </a:solidFill>
              </a:rPr>
              <a:t>&gt;</a:t>
            </a:r>
          </a:p>
          <a:p>
            <a:r>
              <a:rPr lang="en-AU" dirty="0" smtClean="0">
                <a:solidFill>
                  <a:schemeClr val="accent1">
                    <a:lumMod val="50000"/>
                  </a:schemeClr>
                </a:solidFill>
              </a:rPr>
              <a:t>#include &lt;vector&gt;</a:t>
            </a:r>
          </a:p>
          <a:p>
            <a:r>
              <a:rPr lang="en-AU" dirty="0" smtClean="0">
                <a:solidFill>
                  <a:schemeClr val="accent1">
                    <a:lumMod val="50000"/>
                  </a:schemeClr>
                </a:solidFill>
              </a:rPr>
              <a:t>#include &lt;list&gt;</a:t>
            </a:r>
          </a:p>
          <a:p>
            <a:r>
              <a:rPr lang="en-AU" dirty="0" smtClean="0">
                <a:solidFill>
                  <a:srgbClr val="7030A0"/>
                </a:solidFill>
              </a:rPr>
              <a:t>using namespace </a:t>
            </a:r>
            <a:r>
              <a:rPr lang="en-AU" dirty="0" smtClean="0">
                <a:solidFill>
                  <a:schemeClr val="accent6">
                    <a:lumMod val="75000"/>
                  </a:schemeClr>
                </a:solidFill>
              </a:rPr>
              <a:t>std</a:t>
            </a:r>
            <a:r>
              <a:rPr lang="en-AU" dirty="0" smtClean="0"/>
              <a:t>; </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main</a:t>
            </a:r>
            <a:r>
              <a:rPr lang="en-AU" dirty="0" smtClean="0"/>
              <a:t>() {</a:t>
            </a:r>
          </a:p>
          <a:p>
            <a:r>
              <a:rPr lang="en-AU" dirty="0" smtClean="0"/>
              <a:t>	</a:t>
            </a:r>
            <a:r>
              <a:rPr lang="en-AU" dirty="0" err="1" smtClean="0">
                <a:solidFill>
                  <a:schemeClr val="accent1">
                    <a:lumMod val="50000"/>
                  </a:schemeClr>
                </a:solidFill>
              </a:rPr>
              <a:t>int</a:t>
            </a:r>
            <a:r>
              <a:rPr lang="en-AU" dirty="0" smtClean="0"/>
              <a:t> </a:t>
            </a:r>
            <a:r>
              <a:rPr lang="en-AU" dirty="0" err="1" smtClean="0"/>
              <a:t>ints</a:t>
            </a:r>
            <a:r>
              <a:rPr lang="en-AU" dirty="0" smtClean="0"/>
              <a:t>[] = {</a:t>
            </a:r>
            <a:r>
              <a:rPr lang="en-AU" dirty="0" smtClean="0">
                <a:solidFill>
                  <a:schemeClr val="accent2">
                    <a:lumMod val="75000"/>
                  </a:schemeClr>
                </a:solidFill>
              </a:rPr>
              <a:t>10</a:t>
            </a:r>
            <a:r>
              <a:rPr lang="en-AU" dirty="0" smtClean="0"/>
              <a:t>,</a:t>
            </a:r>
            <a:r>
              <a:rPr lang="en-AU" dirty="0" smtClean="0">
                <a:solidFill>
                  <a:schemeClr val="accent2">
                    <a:lumMod val="75000"/>
                  </a:schemeClr>
                </a:solidFill>
              </a:rPr>
              <a:t>9</a:t>
            </a:r>
            <a:r>
              <a:rPr lang="en-AU" dirty="0" smtClean="0"/>
              <a:t>,</a:t>
            </a:r>
            <a:r>
              <a:rPr lang="en-AU" dirty="0" smtClean="0">
                <a:solidFill>
                  <a:schemeClr val="accent2">
                    <a:lumMod val="75000"/>
                  </a:schemeClr>
                </a:solidFill>
              </a:rPr>
              <a:t>8</a:t>
            </a:r>
            <a:r>
              <a:rPr lang="en-AU" dirty="0" smtClean="0"/>
              <a:t>,</a:t>
            </a:r>
            <a:r>
              <a:rPr lang="en-AU" dirty="0" smtClean="0">
                <a:solidFill>
                  <a:schemeClr val="accent2">
                    <a:lumMod val="75000"/>
                  </a:schemeClr>
                </a:solidFill>
              </a:rPr>
              <a:t>7</a:t>
            </a:r>
            <a:r>
              <a:rPr lang="en-AU" dirty="0" smtClean="0"/>
              <a:t>,</a:t>
            </a:r>
            <a:r>
              <a:rPr lang="en-AU" dirty="0" smtClean="0">
                <a:solidFill>
                  <a:schemeClr val="accent2">
                    <a:lumMod val="75000"/>
                  </a:schemeClr>
                </a:solidFill>
              </a:rPr>
              <a:t>6</a:t>
            </a:r>
            <a:r>
              <a:rPr lang="en-AU" dirty="0" smtClean="0"/>
              <a:t>,</a:t>
            </a:r>
            <a:r>
              <a:rPr lang="en-AU" dirty="0" smtClean="0">
                <a:solidFill>
                  <a:schemeClr val="accent2">
                    <a:lumMod val="75000"/>
                  </a:schemeClr>
                </a:solidFill>
              </a:rPr>
              <a:t>5</a:t>
            </a:r>
            <a:r>
              <a:rPr lang="en-AU" dirty="0" smtClean="0"/>
              <a:t>,</a:t>
            </a:r>
            <a:r>
              <a:rPr lang="en-AU" dirty="0" smtClean="0">
                <a:solidFill>
                  <a:schemeClr val="accent2">
                    <a:lumMod val="75000"/>
                  </a:schemeClr>
                </a:solidFill>
              </a:rPr>
              <a:t>4</a:t>
            </a:r>
            <a:r>
              <a:rPr lang="en-AU" dirty="0" smtClean="0"/>
              <a:t>,</a:t>
            </a:r>
            <a:r>
              <a:rPr lang="en-AU" dirty="0" smtClean="0">
                <a:solidFill>
                  <a:schemeClr val="accent2">
                    <a:lumMod val="75000"/>
                  </a:schemeClr>
                </a:solidFill>
              </a:rPr>
              <a:t>3</a:t>
            </a:r>
            <a:r>
              <a:rPr lang="en-AU" dirty="0" smtClean="0"/>
              <a:t>,</a:t>
            </a:r>
            <a:r>
              <a:rPr lang="en-AU" dirty="0" smtClean="0">
                <a:solidFill>
                  <a:schemeClr val="accent2">
                    <a:lumMod val="75000"/>
                  </a:schemeClr>
                </a:solidFill>
              </a:rPr>
              <a:t>2</a:t>
            </a:r>
            <a:r>
              <a:rPr lang="en-AU" dirty="0" smtClean="0"/>
              <a:t>,</a:t>
            </a:r>
            <a:r>
              <a:rPr lang="en-AU" dirty="0" smtClean="0">
                <a:solidFill>
                  <a:schemeClr val="accent2">
                    <a:lumMod val="75000"/>
                  </a:schemeClr>
                </a:solidFill>
              </a:rPr>
              <a:t>1</a:t>
            </a:r>
            <a:r>
              <a:rPr lang="en-AU" dirty="0" smtClean="0"/>
              <a:t>};</a:t>
            </a:r>
          </a:p>
          <a:p>
            <a:r>
              <a:rPr lang="en-AU" dirty="0" smtClean="0"/>
              <a:t>	vector&lt;</a:t>
            </a:r>
            <a:r>
              <a:rPr lang="en-AU" dirty="0" err="1" smtClean="0">
                <a:solidFill>
                  <a:schemeClr val="accent1">
                    <a:lumMod val="50000"/>
                  </a:schemeClr>
                </a:solidFill>
              </a:rPr>
              <a:t>int</a:t>
            </a:r>
            <a:r>
              <a:rPr lang="en-AU" dirty="0" smtClean="0"/>
              <a:t>&gt;  </a:t>
            </a:r>
            <a:r>
              <a:rPr lang="en-AU" dirty="0" err="1"/>
              <a:t>intscontainer</a:t>
            </a:r>
            <a:r>
              <a:rPr lang="en-AU" dirty="0"/>
              <a:t> (</a:t>
            </a:r>
            <a:r>
              <a:rPr lang="en-AU" dirty="0" err="1"/>
              <a:t>ints</a:t>
            </a:r>
            <a:r>
              <a:rPr lang="en-AU" dirty="0"/>
              <a:t>, ints+</a:t>
            </a:r>
            <a:r>
              <a:rPr lang="en-AU" dirty="0">
                <a:solidFill>
                  <a:schemeClr val="accent2">
                    <a:lumMod val="75000"/>
                  </a:schemeClr>
                </a:solidFill>
              </a:rPr>
              <a:t>10</a:t>
            </a:r>
            <a:r>
              <a:rPr lang="en-AU" dirty="0"/>
              <a:t>);</a:t>
            </a:r>
          </a:p>
          <a:p>
            <a:r>
              <a:rPr lang="en-AU" dirty="0" smtClean="0"/>
              <a:t>	</a:t>
            </a:r>
            <a:endParaRPr lang="en-AU" dirty="0" smtClean="0">
              <a:solidFill>
                <a:schemeClr val="bg2">
                  <a:lumMod val="50000"/>
                </a:schemeClr>
              </a:solidFill>
            </a:endParaRPr>
          </a:p>
          <a:p>
            <a:r>
              <a:rPr lang="en-AU" dirty="0" smtClean="0"/>
              <a:t>	</a:t>
            </a:r>
          </a:p>
          <a:p>
            <a:r>
              <a:rPr lang="en-AU" dirty="0" smtClean="0"/>
              <a:t>	</a:t>
            </a:r>
            <a:r>
              <a:rPr lang="en-AU" dirty="0" smtClean="0">
                <a:solidFill>
                  <a:srgbClr val="7030A0"/>
                </a:solidFill>
              </a:rPr>
              <a:t>for</a:t>
            </a:r>
            <a:r>
              <a:rPr lang="en-AU" dirty="0" smtClean="0"/>
              <a:t> (vector&lt;</a:t>
            </a:r>
            <a:r>
              <a:rPr lang="en-AU" dirty="0" err="1" smtClean="0">
                <a:solidFill>
                  <a:schemeClr val="accent1">
                    <a:lumMod val="50000"/>
                  </a:schemeClr>
                </a:solidFill>
              </a:rPr>
              <a:t>int</a:t>
            </a:r>
            <a:r>
              <a:rPr lang="en-AU" dirty="0" smtClean="0"/>
              <a:t>&gt;::iterator </a:t>
            </a:r>
            <a:r>
              <a:rPr lang="en-AU" dirty="0" err="1" smtClean="0"/>
              <a:t>i</a:t>
            </a:r>
            <a:r>
              <a:rPr lang="en-AU" dirty="0" smtClean="0"/>
              <a:t>=</a:t>
            </a:r>
            <a:r>
              <a:rPr lang="en-AU" dirty="0" err="1" smtClean="0"/>
              <a:t>intscontainer.begin</a:t>
            </a:r>
            <a:r>
              <a:rPr lang="en-AU" dirty="0" smtClean="0"/>
              <a:t>();</a:t>
            </a:r>
          </a:p>
          <a:p>
            <a:r>
              <a:rPr lang="en-AU" dirty="0"/>
              <a:t>	</a:t>
            </a:r>
            <a:r>
              <a:rPr lang="en-AU" dirty="0" smtClean="0"/>
              <a:t>	 </a:t>
            </a:r>
            <a:r>
              <a:rPr lang="en-AU" dirty="0" err="1" smtClean="0"/>
              <a:t>i</a:t>
            </a:r>
            <a:r>
              <a:rPr lang="en-AU" dirty="0" smtClean="0"/>
              <a:t>!=</a:t>
            </a:r>
            <a:r>
              <a:rPr lang="en-AU" dirty="0" err="1" smtClean="0"/>
              <a:t>intscontainer.end</a:t>
            </a:r>
            <a:r>
              <a:rPr lang="en-AU" dirty="0" smtClean="0"/>
              <a:t>();</a:t>
            </a:r>
          </a:p>
          <a:p>
            <a:r>
              <a:rPr lang="en-AU" dirty="0"/>
              <a:t>	</a:t>
            </a:r>
            <a:r>
              <a:rPr lang="en-AU" dirty="0" smtClean="0"/>
              <a:t>		 ++</a:t>
            </a:r>
            <a:r>
              <a:rPr lang="en-AU" dirty="0" err="1" smtClean="0"/>
              <a:t>i</a:t>
            </a:r>
            <a:r>
              <a:rPr lang="en-AU" dirty="0" smtClean="0"/>
              <a:t>)</a:t>
            </a:r>
          </a:p>
          <a:p>
            <a:r>
              <a:rPr lang="en-AU" dirty="0" smtClean="0"/>
              <a:t>		</a:t>
            </a:r>
            <a:r>
              <a:rPr lang="en-AU" dirty="0" err="1" smtClean="0"/>
              <a:t>cout</a:t>
            </a:r>
            <a:r>
              <a:rPr lang="en-AU" dirty="0" smtClean="0"/>
              <a:t> &lt;&lt; *</a:t>
            </a:r>
            <a:r>
              <a:rPr lang="en-AU" dirty="0" err="1" smtClean="0"/>
              <a:t>i</a:t>
            </a:r>
            <a:r>
              <a:rPr lang="en-AU" dirty="0" smtClean="0"/>
              <a:t> &lt;&lt; </a:t>
            </a:r>
            <a:r>
              <a:rPr lang="en-AU" dirty="0" smtClean="0">
                <a:solidFill>
                  <a:srgbClr val="FF0000"/>
                </a:solidFill>
              </a:rPr>
              <a:t>' ' </a:t>
            </a:r>
            <a:r>
              <a:rPr lang="en-AU" dirty="0" smtClean="0"/>
              <a:t>&lt;&lt; </a:t>
            </a:r>
            <a:r>
              <a:rPr lang="en-AU" dirty="0" err="1" smtClean="0"/>
              <a:t>endl</a:t>
            </a:r>
            <a:r>
              <a:rPr lang="en-AU" dirty="0" smtClean="0"/>
              <a:t>;</a:t>
            </a:r>
          </a:p>
          <a:p>
            <a:r>
              <a:rPr lang="en-AU" dirty="0" smtClean="0"/>
              <a:t>	</a:t>
            </a:r>
            <a:r>
              <a:rPr lang="en-AU" dirty="0" err="1" smtClean="0"/>
              <a:t>cout</a:t>
            </a:r>
            <a:r>
              <a:rPr lang="en-AU" dirty="0" smtClean="0"/>
              <a:t> &lt;&lt; </a:t>
            </a:r>
            <a:r>
              <a:rPr lang="en-AU" dirty="0" smtClean="0">
                <a:solidFill>
                  <a:srgbClr val="FF0000"/>
                </a:solidFill>
              </a:rPr>
              <a:t>"Happy New Year"</a:t>
            </a:r>
            <a:r>
              <a:rPr lang="en-AU" dirty="0" smtClean="0"/>
              <a:t>;</a:t>
            </a:r>
          </a:p>
          <a:p>
            <a:r>
              <a:rPr lang="en-AU" dirty="0" smtClean="0"/>
              <a:t>	</a:t>
            </a:r>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a:t>
            </a:r>
            <a:endParaRPr lang="en-AU" dirty="0"/>
          </a:p>
        </p:txBody>
      </p:sp>
      <p:sp>
        <p:nvSpPr>
          <p:cNvPr id="19" name="TextBox 18"/>
          <p:cNvSpPr txBox="1"/>
          <p:nvPr/>
        </p:nvSpPr>
        <p:spPr>
          <a:xfrm>
            <a:off x="2359399" y="419067"/>
            <a:ext cx="6020110" cy="369332"/>
          </a:xfrm>
          <a:prstGeom prst="rect">
            <a:avLst/>
          </a:prstGeom>
          <a:noFill/>
        </p:spPr>
        <p:txBody>
          <a:bodyPr wrap="none" rtlCol="0">
            <a:spAutoFit/>
          </a:bodyPr>
          <a:lstStyle/>
          <a:p>
            <a:r>
              <a:rPr lang="en-AU" dirty="0" smtClean="0">
                <a:solidFill>
                  <a:schemeClr val="bg2">
                    <a:lumMod val="50000"/>
                  </a:schemeClr>
                </a:solidFill>
              </a:rPr>
              <a:t>Iterators are used to point to a memory address for containers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124001" y="99630"/>
            <a:ext cx="1857207" cy="2567372"/>
          </a:xfrm>
          <a:prstGeom prst="rect">
            <a:avLst/>
          </a:prstGeo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rPr>
              <a:t>help you visualise pointers and references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rPr>
              <a:t>Compare the values and notice the difference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ysClr val="windowText" lastClr="000000"/>
              </a:solidFill>
              <a:effectLst/>
              <a:uLnTx/>
              <a:uFillTx/>
            </a:endParaRPr>
          </a:p>
        </p:txBody>
      </p:sp>
      <p:sp>
        <p:nvSpPr>
          <p:cNvPr id="14" name="TextBox 13"/>
          <p:cNvSpPr txBox="1"/>
          <p:nvPr/>
        </p:nvSpPr>
        <p:spPr>
          <a:xfrm>
            <a:off x="2286014" y="152419"/>
            <a:ext cx="2929007" cy="618630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5B9BD5">
                    <a:lumMod val="50000"/>
                  </a:srgbClr>
                </a:solidFill>
                <a:effectLst/>
                <a:uLnTx/>
                <a:uFillTx/>
              </a:rPr>
              <a:t>#include&lt;</a:t>
            </a:r>
            <a:r>
              <a:rPr kumimoji="0" lang="en-AU" sz="1200" b="0" i="0" u="none" strike="noStrike" kern="0" cap="none" spc="0" normalizeH="0" baseline="0" noProof="0" dirty="0" err="1">
                <a:ln>
                  <a:noFill/>
                </a:ln>
                <a:solidFill>
                  <a:srgbClr val="5B9BD5">
                    <a:lumMod val="50000"/>
                  </a:srgbClr>
                </a:solidFill>
                <a:effectLst/>
                <a:uLnTx/>
                <a:uFillTx/>
              </a:rPr>
              <a:t>iostream</a:t>
            </a:r>
            <a:r>
              <a:rPr kumimoji="0" lang="en-AU" sz="1200" b="0" i="0" u="none" strike="noStrike" kern="0" cap="none" spc="0" normalizeH="0" baseline="0" noProof="0" dirty="0">
                <a:ln>
                  <a:noFill/>
                </a:ln>
                <a:solidFill>
                  <a:srgbClr val="5B9BD5">
                    <a:lumMod val="50000"/>
                  </a:srgbClr>
                </a:solidFill>
                <a:effectLst/>
                <a:uLnTx/>
                <a:uFillTx/>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7030A0"/>
                </a:solidFill>
                <a:effectLst/>
                <a:uLnTx/>
                <a:uFillTx/>
              </a:rPr>
              <a:t>using</a:t>
            </a: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a:ln>
                  <a:noFill/>
                </a:ln>
                <a:solidFill>
                  <a:srgbClr val="7030A0"/>
                </a:solidFill>
                <a:effectLst/>
                <a:uLnTx/>
                <a:uFillTx/>
              </a:rPr>
              <a:t>namespace</a:t>
            </a: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std</a:t>
            </a: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2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err="1">
                <a:ln>
                  <a:noFill/>
                </a:ln>
                <a:solidFill>
                  <a:srgbClr val="5B9BD5">
                    <a:lumMod val="50000"/>
                  </a:srgbClr>
                </a:solidFill>
                <a:effectLst/>
                <a:uLnTx/>
                <a:uFillTx/>
              </a:rPr>
              <a:t>int</a:t>
            </a: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a:ln>
                  <a:noFill/>
                </a:ln>
                <a:solidFill>
                  <a:srgbClr val="70AD47">
                    <a:lumMod val="75000"/>
                  </a:srgbClr>
                </a:solidFill>
                <a:effectLst/>
                <a:uLnTx/>
                <a:uFillTx/>
              </a:rPr>
              <a:t>main</a:t>
            </a:r>
            <a:r>
              <a:rPr kumimoji="0" lang="en-AU" sz="1200" b="0" i="0" u="none" strike="noStrike" kern="0" cap="none" spc="0" normalizeH="0" baseline="0" noProof="0" dirty="0">
                <a:ln>
                  <a:noFill/>
                </a:ln>
                <a:solidFill>
                  <a:sysClr val="windowText" lastClr="000000"/>
                </a:solidFill>
                <a:effectLst/>
                <a:uLnTx/>
                <a:uFillTx/>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rgbClr val="5B9BD5">
                    <a:lumMod val="50000"/>
                  </a:srgbClr>
                </a:solidFill>
                <a:effectLst/>
                <a:uLnTx/>
                <a:uFillTx/>
              </a:rPr>
              <a:t>int</a:t>
            </a:r>
            <a:r>
              <a:rPr kumimoji="0" lang="en-AU" sz="1200" b="0" i="0" u="none" strike="noStrike" kern="0" cap="none" spc="0" normalizeH="0" baseline="0" noProof="0" dirty="0">
                <a:ln>
                  <a:noFill/>
                </a:ln>
                <a:solidFill>
                  <a:sysClr val="windowText" lastClr="000000"/>
                </a:solidFill>
                <a:effectLst/>
                <a:uLnTx/>
                <a:uFillTx/>
              </a:rPr>
              <a:t> a = 10, *b = &amp;a, c = 42;</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 </a:t>
            </a:r>
            <a:r>
              <a:rPr kumimoji="0" lang="en-AU" sz="1200" b="0" i="0" u="none" strike="noStrike" kern="0" cap="none" spc="0" normalizeH="0" baseline="0" noProof="0" dirty="0" smtClean="0">
                <a:ln>
                  <a:noFill/>
                </a:ln>
                <a:solidFill>
                  <a:srgbClr val="FF0000"/>
                </a:solidFill>
                <a:effectLst/>
                <a:uLnTx/>
                <a:uFillTx/>
              </a:rPr>
              <a:t>TEST </a:t>
            </a:r>
            <a:r>
              <a:rPr kumimoji="0" lang="en-AU" sz="1200" b="0" i="0" u="none" strike="noStrike" kern="0" cap="none" spc="0" normalizeH="0" baseline="0" noProof="0" dirty="0">
                <a:ln>
                  <a:noFill/>
                </a:ln>
                <a:solidFill>
                  <a:srgbClr val="FF0000"/>
                </a:solidFill>
                <a:effectLst/>
                <a:uLnTx/>
                <a:uFillTx/>
              </a:rPr>
              <a:t>1" </a:t>
            </a:r>
            <a:r>
              <a:rPr kumimoji="0" lang="en-AU" sz="1200" b="0" i="0" u="none" strike="noStrike" kern="0" cap="none" spc="0" normalizeH="0" baseline="0" noProof="0" dirty="0">
                <a:ln>
                  <a:noFill/>
                </a:ln>
                <a:solidFill>
                  <a:sysClr val="windowText" lastClr="000000"/>
                </a:solidFill>
                <a:effectLst/>
                <a:uLnTx/>
                <a:uFillTx/>
              </a:rPr>
              <a:t>&lt;&lt;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"&amp;a: " </a:t>
            </a:r>
            <a:r>
              <a:rPr kumimoji="0" lang="en-AU" sz="1200" b="0" i="0" u="none" strike="noStrike" kern="0" cap="none" spc="0" normalizeH="0" baseline="0" noProof="0" dirty="0">
                <a:ln>
                  <a:noFill/>
                </a:ln>
                <a:solidFill>
                  <a:sysClr val="windowText" lastClr="000000"/>
                </a:solidFill>
                <a:effectLst/>
                <a:uLnTx/>
                <a:uFillTx/>
              </a:rPr>
              <a:t>&lt;&lt; &amp;a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 " </a:t>
            </a:r>
            <a:r>
              <a:rPr kumimoji="0" lang="en-AU" sz="1200" b="0" i="0" u="none" strike="noStrike" kern="0" cap="none" spc="0" normalizeH="0" baseline="0" noProof="0" dirty="0">
                <a:ln>
                  <a:noFill/>
                </a:ln>
                <a:solidFill>
                  <a:sysClr val="windowText" lastClr="000000"/>
                </a:solidFill>
                <a:effectLst/>
                <a:uLnTx/>
                <a:uFillTx/>
              </a:rPr>
              <a:t>&lt;&lt; 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"&amp;c: " </a:t>
            </a:r>
            <a:r>
              <a:rPr kumimoji="0" lang="en-AU" sz="1200" b="0" i="0" u="none" strike="noStrike" kern="0" cap="none" spc="0" normalizeH="0" baseline="0" noProof="0" dirty="0">
                <a:ln>
                  <a:noFill/>
                </a:ln>
                <a:solidFill>
                  <a:sysClr val="windowText" lastClr="000000"/>
                </a:solidFill>
                <a:effectLst/>
                <a:uLnTx/>
                <a:uFillTx/>
              </a:rPr>
              <a:t>&lt;&lt; &amp;c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"c: " </a:t>
            </a:r>
            <a:r>
              <a:rPr kumimoji="0" lang="en-AU" sz="1200" b="0" i="0" u="none" strike="noStrike" kern="0" cap="none" spc="0" normalizeH="0" baseline="0" noProof="0" dirty="0">
                <a:ln>
                  <a:noFill/>
                </a:ln>
                <a:solidFill>
                  <a:sysClr val="windowText" lastClr="000000"/>
                </a:solidFill>
                <a:effectLst/>
                <a:uLnTx/>
                <a:uFillTx/>
              </a:rPr>
              <a:t>&lt;&lt; 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 = 25;</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 </a:t>
            </a:r>
            <a:r>
              <a:rPr kumimoji="0" lang="en-AU" sz="1200" b="0" i="0" u="none" strike="noStrike" kern="0" cap="none" spc="0" normalizeH="0" baseline="0" noProof="0" dirty="0" smtClean="0">
                <a:ln>
                  <a:noFill/>
                </a:ln>
                <a:solidFill>
                  <a:srgbClr val="FF0000"/>
                </a:solidFill>
                <a:effectLst/>
                <a:uLnTx/>
                <a:uFillTx/>
              </a:rPr>
              <a:t>TEST </a:t>
            </a:r>
            <a:r>
              <a:rPr kumimoji="0" lang="en-AU" sz="1200" b="0" i="0" u="none" strike="noStrike" kern="0" cap="none" spc="0" normalizeH="0" baseline="0" noProof="0" dirty="0">
                <a:ln>
                  <a:noFill/>
                </a:ln>
                <a:solidFill>
                  <a:srgbClr val="FF0000"/>
                </a:solidFill>
                <a:effectLst/>
                <a:uLnTx/>
                <a:uFillTx/>
              </a:rPr>
              <a:t>2" </a:t>
            </a:r>
            <a:r>
              <a:rPr kumimoji="0" lang="en-AU" sz="1200" b="0" i="0" u="none" strike="noStrike" kern="0" cap="none" spc="0" normalizeH="0" baseline="0" noProof="0" dirty="0">
                <a:ln>
                  <a:noFill/>
                </a:ln>
                <a:solidFill>
                  <a:sysClr val="windowText" lastClr="000000"/>
                </a:solidFill>
                <a:effectLst/>
                <a:uLnTx/>
                <a:uFillTx/>
              </a:rPr>
              <a:t>&lt;&lt;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"&amp;a: " </a:t>
            </a:r>
            <a:r>
              <a:rPr kumimoji="0" lang="en-AU" sz="1200" b="0" i="0" u="none" strike="noStrike" kern="0" cap="none" spc="0" normalizeH="0" baseline="0" noProof="0" dirty="0">
                <a:ln>
                  <a:noFill/>
                </a:ln>
                <a:solidFill>
                  <a:sysClr val="windowText" lastClr="000000"/>
                </a:solidFill>
                <a:effectLst/>
                <a:uLnTx/>
                <a:uFillTx/>
              </a:rPr>
              <a:t>&lt;&lt; &amp;a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 " </a:t>
            </a:r>
            <a:r>
              <a:rPr kumimoji="0" lang="en-AU" sz="1200" b="0" i="0" u="none" strike="noStrike" kern="0" cap="none" spc="0" normalizeH="0" baseline="0" noProof="0" dirty="0">
                <a:ln>
                  <a:noFill/>
                </a:ln>
                <a:solidFill>
                  <a:sysClr val="windowText" lastClr="000000"/>
                </a:solidFill>
                <a:effectLst/>
                <a:uLnTx/>
                <a:uFillTx/>
              </a:rPr>
              <a:t>&lt;&lt; 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"&amp;c: " </a:t>
            </a:r>
            <a:r>
              <a:rPr kumimoji="0" lang="en-AU" sz="1200" b="0" i="0" u="none" strike="noStrike" kern="0" cap="none" spc="0" normalizeH="0" baseline="0" noProof="0" dirty="0">
                <a:ln>
                  <a:noFill/>
                </a:ln>
                <a:solidFill>
                  <a:sysClr val="windowText" lastClr="000000"/>
                </a:solidFill>
                <a:effectLst/>
                <a:uLnTx/>
                <a:uFillTx/>
              </a:rPr>
              <a:t>&lt;&lt; &amp;c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"c: " </a:t>
            </a:r>
            <a:r>
              <a:rPr kumimoji="0" lang="en-AU" sz="1200" b="0" i="0" u="none" strike="noStrike" kern="0" cap="none" spc="0" normalizeH="0" baseline="0" noProof="0" dirty="0">
                <a:ln>
                  <a:noFill/>
                </a:ln>
                <a:solidFill>
                  <a:sysClr val="windowText" lastClr="000000"/>
                </a:solidFill>
                <a:effectLst/>
                <a:uLnTx/>
                <a:uFillTx/>
              </a:rPr>
              <a:t>&lt;&lt; 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b = &amp;c;</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 </a:t>
            </a:r>
            <a:r>
              <a:rPr kumimoji="0" lang="en-AU" sz="1200" b="0" i="0" u="none" strike="noStrike" kern="0" cap="none" spc="0" normalizeH="0" baseline="0" noProof="0" dirty="0" smtClean="0">
                <a:ln>
                  <a:noFill/>
                </a:ln>
                <a:solidFill>
                  <a:srgbClr val="FF0000"/>
                </a:solidFill>
                <a:effectLst/>
                <a:uLnTx/>
                <a:uFillTx/>
              </a:rPr>
              <a:t>TEST </a:t>
            </a:r>
            <a:r>
              <a:rPr kumimoji="0" lang="en-AU" sz="1200" b="0" i="0" u="none" strike="noStrike" kern="0" cap="none" spc="0" normalizeH="0" baseline="0" noProof="0" dirty="0">
                <a:ln>
                  <a:noFill/>
                </a:ln>
                <a:solidFill>
                  <a:srgbClr val="FF0000"/>
                </a:solidFill>
                <a:effectLst/>
                <a:uLnTx/>
                <a:uFillTx/>
              </a:rPr>
              <a:t>3" </a:t>
            </a:r>
            <a:r>
              <a:rPr kumimoji="0" lang="en-AU" sz="1200" b="0" i="0" u="none" strike="noStrike" kern="0" cap="none" spc="0" normalizeH="0" baseline="0" noProof="0" dirty="0">
                <a:ln>
                  <a:noFill/>
                </a:ln>
                <a:solidFill>
                  <a:sysClr val="windowText" lastClr="000000"/>
                </a:solidFill>
                <a:effectLst/>
                <a:uLnTx/>
                <a:uFillTx/>
              </a:rPr>
              <a:t>&lt;&lt;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"&amp;a: " </a:t>
            </a:r>
            <a:r>
              <a:rPr kumimoji="0" lang="en-AU" sz="1200" b="0" i="0" u="none" strike="noStrike" kern="0" cap="none" spc="0" normalizeH="0" baseline="0" noProof="0" dirty="0">
                <a:ln>
                  <a:noFill/>
                </a:ln>
                <a:solidFill>
                  <a:sysClr val="windowText" lastClr="000000"/>
                </a:solidFill>
                <a:effectLst/>
                <a:uLnTx/>
                <a:uFillTx/>
              </a:rPr>
              <a:t>&lt;&lt; &amp;a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 " </a:t>
            </a:r>
            <a:r>
              <a:rPr kumimoji="0" lang="en-AU" sz="1200" b="0" i="0" u="none" strike="noStrike" kern="0" cap="none" spc="0" normalizeH="0" baseline="0" noProof="0" dirty="0">
                <a:ln>
                  <a:noFill/>
                </a:ln>
                <a:solidFill>
                  <a:sysClr val="windowText" lastClr="000000"/>
                </a:solidFill>
                <a:effectLst/>
                <a:uLnTx/>
                <a:uFillTx/>
              </a:rPr>
              <a:t>&lt;&lt; 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"&amp;c: " </a:t>
            </a:r>
            <a:r>
              <a:rPr kumimoji="0" lang="en-AU" sz="1200" b="0" i="0" u="none" strike="noStrike" kern="0" cap="none" spc="0" normalizeH="0" baseline="0" noProof="0" dirty="0">
                <a:ln>
                  <a:noFill/>
                </a:ln>
                <a:solidFill>
                  <a:sysClr val="windowText" lastClr="000000"/>
                </a:solidFill>
                <a:effectLst/>
                <a:uLnTx/>
                <a:uFillTx/>
              </a:rPr>
              <a:t>&lt;&lt; &amp;c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"c: " </a:t>
            </a:r>
            <a:r>
              <a:rPr kumimoji="0" lang="en-AU" sz="1200" b="0" i="0" u="none" strike="noStrike" kern="0" cap="none" spc="0" normalizeH="0" baseline="0" noProof="0" dirty="0">
                <a:ln>
                  <a:noFill/>
                </a:ln>
                <a:solidFill>
                  <a:sysClr val="windowText" lastClr="000000"/>
                </a:solidFill>
                <a:effectLst/>
                <a:uLnTx/>
                <a:uFillTx/>
              </a:rPr>
              <a:t>&lt;&lt; 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smtClean="0">
                <a:ln>
                  <a:noFill/>
                </a:ln>
                <a:solidFill>
                  <a:sysClr val="windowText" lastClr="000000"/>
                </a:solidFill>
                <a:effectLst/>
                <a:uLnTx/>
                <a:uFillTx/>
              </a:rPr>
              <a:t>;} </a:t>
            </a:r>
            <a:endParaRPr kumimoji="0" lang="en-AU" sz="1200" b="0" i="0" u="none" strike="noStrike" kern="0" cap="none" spc="0" normalizeH="0" baseline="0" noProof="0" dirty="0">
              <a:ln>
                <a:noFill/>
              </a:ln>
              <a:solidFill>
                <a:sysClr val="windowText" lastClr="000000"/>
              </a:solidFill>
              <a:effectLst/>
              <a:uLnTx/>
              <a:uFillTx/>
            </a:endParaRPr>
          </a:p>
        </p:txBody>
      </p:sp>
      <p:sp>
        <p:nvSpPr>
          <p:cNvPr id="16" name="Rectangle 15"/>
          <p:cNvSpPr/>
          <p:nvPr/>
        </p:nvSpPr>
        <p:spPr>
          <a:xfrm>
            <a:off x="7331424" y="699295"/>
            <a:ext cx="1487926" cy="90899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err="1" smtClean="0">
                <a:ln>
                  <a:noFill/>
                </a:ln>
                <a:solidFill>
                  <a:sysClr val="window" lastClr="FFFFFF"/>
                </a:solidFill>
                <a:effectLst/>
                <a:uLnTx/>
                <a:uFillTx/>
                <a:latin typeface="Calibri"/>
                <a:ea typeface="+mn-ea"/>
                <a:cs typeface="+mn-cs"/>
              </a:rPr>
              <a:t>int</a:t>
            </a:r>
            <a:r>
              <a:rPr kumimoji="0" lang="en-AU" sz="1800" b="0" i="0" u="none" strike="noStrike" kern="0" cap="none" spc="0" normalizeH="0" baseline="0" noProof="0" dirty="0" smtClean="0">
                <a:ln>
                  <a:noFill/>
                </a:ln>
                <a:solidFill>
                  <a:sysClr val="window" lastClr="FFFFFF"/>
                </a:solidFill>
                <a:effectLst/>
                <a:uLnTx/>
                <a:uFillTx/>
                <a:latin typeface="Calibri"/>
                <a:ea typeface="+mn-ea"/>
                <a:cs typeface="+mn-cs"/>
              </a:rPr>
              <a:t> a</a:t>
            </a:r>
            <a:endParaRPr kumimoji="0" lang="en-A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7" name="Oval 16"/>
          <p:cNvSpPr/>
          <p:nvPr/>
        </p:nvSpPr>
        <p:spPr>
          <a:xfrm>
            <a:off x="5452305" y="940092"/>
            <a:ext cx="1241743" cy="427441"/>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err="1" smtClean="0">
                <a:ln>
                  <a:noFill/>
                </a:ln>
                <a:solidFill>
                  <a:sysClr val="window" lastClr="FFFFFF"/>
                </a:solidFill>
                <a:effectLst/>
                <a:uLnTx/>
                <a:uFillTx/>
                <a:latin typeface="Calibri"/>
                <a:ea typeface="+mn-ea"/>
                <a:cs typeface="+mn-cs"/>
              </a:rPr>
              <a:t>int</a:t>
            </a:r>
            <a:r>
              <a:rPr kumimoji="0" lang="en-AU" sz="1800" b="0" i="0" u="none" strike="noStrike" kern="0" cap="none" spc="0" normalizeH="0" baseline="0" noProof="0" dirty="0" smtClean="0">
                <a:ln>
                  <a:noFill/>
                </a:ln>
                <a:solidFill>
                  <a:sysClr val="window" lastClr="FFFFFF"/>
                </a:solidFill>
                <a:effectLst/>
                <a:uLnTx/>
                <a:uFillTx/>
                <a:latin typeface="Calibri"/>
                <a:ea typeface="+mn-ea"/>
                <a:cs typeface="+mn-cs"/>
              </a:rPr>
              <a:t> *b</a:t>
            </a:r>
            <a:endParaRPr kumimoji="0" lang="en-A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8" name="Straight Arrow Connector 17"/>
          <p:cNvCxnSpPr>
            <a:stCxn id="17" idx="6"/>
            <a:endCxn id="16" idx="1"/>
          </p:cNvCxnSpPr>
          <p:nvPr/>
        </p:nvCxnSpPr>
        <p:spPr>
          <a:xfrm flipV="1">
            <a:off x="6694036" y="1153812"/>
            <a:ext cx="637388" cy="1"/>
          </a:xfrm>
          <a:prstGeom prst="straightConnector1">
            <a:avLst/>
          </a:prstGeom>
          <a:noFill/>
          <a:ln w="28575" cap="flat" cmpd="sng" algn="ctr">
            <a:solidFill>
              <a:srgbClr val="ED7D31"/>
            </a:solidFill>
            <a:prstDash val="solid"/>
            <a:miter lim="800000"/>
            <a:tailEnd type="triangle"/>
          </a:ln>
          <a:effectLst/>
        </p:spPr>
      </p:cxnSp>
      <p:sp>
        <p:nvSpPr>
          <p:cNvPr id="19" name="TextBox 18"/>
          <p:cNvSpPr txBox="1"/>
          <p:nvPr/>
        </p:nvSpPr>
        <p:spPr>
          <a:xfrm>
            <a:off x="5638817" y="2209800"/>
            <a:ext cx="309571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5B9BD5">
                    <a:lumMod val="50000"/>
                  </a:srgbClr>
                </a:solidFill>
                <a:effectLst/>
                <a:uLnTx/>
                <a:uFillTx/>
              </a:rPr>
              <a:t>“*”</a:t>
            </a:r>
            <a:r>
              <a:rPr kumimoji="0" lang="en-AU" sz="1800" b="0" i="0" u="none" strike="noStrike" kern="0" cap="none" spc="0" normalizeH="0" baseline="0" noProof="0" dirty="0" smtClean="0">
                <a:ln>
                  <a:noFill/>
                </a:ln>
                <a:solidFill>
                  <a:sysClr val="windowText" lastClr="000000"/>
                </a:solidFill>
                <a:effectLst/>
                <a:uLnTx/>
                <a:uFillTx/>
              </a:rPr>
              <a:t> is used to declare a pointer</a:t>
            </a:r>
            <a:endParaRPr kumimoji="0" lang="en-AU" sz="1800" b="0" i="0" u="none" strike="noStrike" kern="0" cap="none" spc="0" normalizeH="0" baseline="0" noProof="0" dirty="0">
              <a:ln>
                <a:noFill/>
              </a:ln>
              <a:solidFill>
                <a:sysClr val="windowText" lastClr="000000"/>
              </a:solidFill>
              <a:effectLst/>
              <a:uLnTx/>
              <a:uFillTx/>
            </a:endParaRPr>
          </a:p>
        </p:txBody>
      </p:sp>
      <p:sp>
        <p:nvSpPr>
          <p:cNvPr id="20" name="TextBox 19"/>
          <p:cNvSpPr txBox="1"/>
          <p:nvPr/>
        </p:nvSpPr>
        <p:spPr>
          <a:xfrm>
            <a:off x="5715001" y="2819400"/>
            <a:ext cx="27606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5B9BD5">
                    <a:lumMod val="50000"/>
                  </a:srgbClr>
                </a:solidFill>
                <a:effectLst/>
                <a:uLnTx/>
                <a:uFillTx/>
              </a:rPr>
              <a:t>“&amp;”</a:t>
            </a:r>
            <a:r>
              <a:rPr kumimoji="0" lang="en-AU" sz="1800" b="0" i="0" u="none" strike="noStrike" kern="0" cap="none" spc="0" normalizeH="0" baseline="0" noProof="0" dirty="0" smtClean="0">
                <a:ln>
                  <a:noFill/>
                </a:ln>
                <a:solidFill>
                  <a:sysClr val="windowText" lastClr="000000"/>
                </a:solidFill>
                <a:effectLst/>
                <a:uLnTx/>
                <a:uFillTx/>
              </a:rPr>
              <a:t> is the address operator</a:t>
            </a:r>
            <a:endParaRPr kumimoji="0" lang="en-AU" sz="1800" b="0" i="0" u="none" strike="noStrike" kern="0" cap="none" spc="0" normalizeH="0" baseline="0" noProof="0" dirty="0">
              <a:ln>
                <a:noFill/>
              </a:ln>
              <a:solidFill>
                <a:sysClr val="windowText" lastClr="000000"/>
              </a:solidFill>
              <a:effectLst/>
              <a:uLnTx/>
              <a:uFillTx/>
            </a:endParaRPr>
          </a:p>
        </p:txBody>
      </p:sp>
      <p:sp>
        <p:nvSpPr>
          <p:cNvPr id="21" name="TextBox 20"/>
          <p:cNvSpPr txBox="1"/>
          <p:nvPr/>
        </p:nvSpPr>
        <p:spPr>
          <a:xfrm>
            <a:off x="5715000" y="3657600"/>
            <a:ext cx="2933816" cy="9233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5B9BD5">
                    <a:lumMod val="50000"/>
                  </a:srgbClr>
                </a:solidFill>
                <a:effectLst/>
                <a:uLnTx/>
                <a:uFillTx/>
              </a:rPr>
              <a:t>“-&gt;”</a:t>
            </a:r>
            <a:r>
              <a:rPr kumimoji="0" lang="en-AU" sz="1800" b="0" i="0" u="none" strike="noStrike" kern="0" cap="none" spc="0" normalizeH="0" baseline="0" noProof="0" dirty="0" smtClean="0">
                <a:ln>
                  <a:noFill/>
                </a:ln>
                <a:solidFill>
                  <a:sysClr val="windowText" lastClr="000000"/>
                </a:solidFill>
                <a:effectLst/>
                <a:uLnTx/>
                <a:uFillTx/>
              </a:rPr>
              <a:t> arrow operator</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ysClr val="windowText" lastClr="000000"/>
                </a:solidFill>
                <a:effectLst/>
                <a:uLnTx/>
                <a:uFillTx/>
              </a:rPr>
              <a:t>i</a:t>
            </a:r>
            <a:r>
              <a:rPr kumimoji="0" lang="en-AU" sz="1800" b="0" i="0" u="none" strike="noStrike" kern="0" cap="none" spc="0" normalizeH="0" baseline="0" noProof="0" dirty="0" smtClean="0">
                <a:ln>
                  <a:noFill/>
                </a:ln>
                <a:solidFill>
                  <a:sysClr val="windowText" lastClr="000000"/>
                </a:solidFill>
                <a:effectLst/>
                <a:uLnTx/>
                <a:uFillTx/>
              </a:rPr>
              <a:t>s similar to the </a:t>
            </a:r>
            <a:r>
              <a:rPr kumimoji="0" lang="en-AU" sz="1800" b="0" i="0" u="none" strike="noStrike" kern="0" cap="none" spc="0" normalizeH="0" baseline="0" noProof="0" dirty="0" smtClean="0">
                <a:ln>
                  <a:noFill/>
                </a:ln>
                <a:solidFill>
                  <a:srgbClr val="5B9BD5">
                    <a:lumMod val="50000"/>
                  </a:srgbClr>
                </a:solidFill>
                <a:effectLst/>
                <a:uLnTx/>
                <a:uFillTx/>
              </a:rPr>
              <a:t>“.”</a:t>
            </a:r>
            <a:r>
              <a:rPr kumimoji="0" lang="en-AU" sz="1800" b="0" i="0" u="none" strike="noStrike" kern="0" cap="none" spc="0" normalizeH="0" baseline="0" noProof="0" dirty="0" smtClean="0">
                <a:ln>
                  <a:noFill/>
                </a:ln>
                <a:solidFill>
                  <a:sysClr val="windowText" lastClr="000000"/>
                </a:solidFill>
                <a:effectLst/>
                <a:uLnTx/>
                <a:uFillTx/>
              </a:rPr>
              <a:t> operator</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rPr>
              <a:t>except you use it for pointers</a:t>
            </a:r>
            <a:endParaRPr kumimoji="0" lang="en-AU" sz="18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89" y="296563"/>
            <a:ext cx="7683257" cy="523220"/>
          </a:xfrm>
          <a:prstGeom prst="rect">
            <a:avLst/>
          </a:prstGeom>
          <a:noFill/>
        </p:spPr>
        <p:txBody>
          <a:bodyPr wrap="none" rtlCol="0">
            <a:spAutoFit/>
          </a:bodyPr>
          <a:lstStyle/>
          <a:p>
            <a:r>
              <a:rPr lang="en-AU" sz="2800" dirty="0" smtClean="0"/>
              <a:t>public, protected and private mean when inheriting</a:t>
            </a:r>
            <a:endParaRPr lang="en-AU" sz="2800" dirty="0"/>
          </a:p>
        </p:txBody>
      </p:sp>
      <p:sp>
        <p:nvSpPr>
          <p:cNvPr id="5" name="TextBox 4"/>
          <p:cNvSpPr txBox="1"/>
          <p:nvPr/>
        </p:nvSpPr>
        <p:spPr>
          <a:xfrm>
            <a:off x="13" y="1066800"/>
            <a:ext cx="4368115" cy="3754874"/>
          </a:xfrm>
          <a:prstGeom prst="rect">
            <a:avLst/>
          </a:prstGeom>
          <a:noFill/>
        </p:spPr>
        <p:txBody>
          <a:bodyPr wrap="square" rtlCol="0">
            <a:spAutoFit/>
          </a:bodyPr>
          <a:lstStyle/>
          <a:p>
            <a:r>
              <a:rPr lang="en-AU" sz="1400" dirty="0" smtClean="0">
                <a:solidFill>
                  <a:schemeClr val="accent1">
                    <a:lumMod val="50000"/>
                  </a:schemeClr>
                </a:solidFill>
              </a:rPr>
              <a:t>#include&lt;</a:t>
            </a:r>
            <a:r>
              <a:rPr lang="en-AU" sz="1400" dirty="0" err="1" smtClean="0">
                <a:solidFill>
                  <a:schemeClr val="accent1">
                    <a:lumMod val="50000"/>
                  </a:schemeClr>
                </a:solidFill>
              </a:rPr>
              <a:t>iostream</a:t>
            </a:r>
            <a:r>
              <a:rPr lang="en-AU" sz="1400" dirty="0" smtClean="0">
                <a:solidFill>
                  <a:schemeClr val="accent1">
                    <a:lumMod val="50000"/>
                  </a:schemeClr>
                </a:solidFill>
              </a:rPr>
              <a:t>&gt;</a:t>
            </a:r>
          </a:p>
          <a:p>
            <a:r>
              <a:rPr lang="en-AU" sz="1400" dirty="0" smtClean="0">
                <a:solidFill>
                  <a:srgbClr val="7030A0"/>
                </a:solidFill>
              </a:rPr>
              <a:t>using namespace </a:t>
            </a:r>
            <a:r>
              <a:rPr lang="en-AU" sz="1400" dirty="0" smtClean="0">
                <a:solidFill>
                  <a:schemeClr val="accent6">
                    <a:lumMod val="75000"/>
                  </a:schemeClr>
                </a:solidFill>
              </a:rPr>
              <a:t>std</a:t>
            </a:r>
            <a:r>
              <a:rPr lang="en-AU" sz="1400" dirty="0" smtClean="0"/>
              <a:t>;</a:t>
            </a:r>
          </a:p>
          <a:p>
            <a:endParaRPr lang="en-AU" sz="1400" dirty="0" smtClean="0"/>
          </a:p>
          <a:p>
            <a:r>
              <a:rPr lang="en-AU" sz="1400" dirty="0" smtClean="0">
                <a:solidFill>
                  <a:srgbClr val="7030A0"/>
                </a:solidFill>
              </a:rPr>
              <a:t>class</a:t>
            </a:r>
            <a:r>
              <a:rPr lang="en-AU" sz="1400" dirty="0" smtClean="0"/>
              <a:t> </a:t>
            </a:r>
            <a:r>
              <a:rPr lang="en-AU" sz="1400" dirty="0" smtClean="0">
                <a:solidFill>
                  <a:schemeClr val="accent6">
                    <a:lumMod val="75000"/>
                  </a:schemeClr>
                </a:solidFill>
              </a:rPr>
              <a:t>A</a:t>
            </a:r>
            <a:r>
              <a:rPr lang="en-AU" sz="1400" dirty="0" smtClean="0"/>
              <a:t> { </a:t>
            </a:r>
          </a:p>
          <a:p>
            <a:r>
              <a:rPr lang="en-AU" sz="1400" dirty="0" smtClean="0">
                <a:solidFill>
                  <a:srgbClr val="7030A0"/>
                </a:solidFill>
              </a:rPr>
              <a:t>public</a:t>
            </a:r>
            <a:r>
              <a:rPr lang="en-AU" sz="1400" dirty="0" smtClean="0"/>
              <a:t>: 		</a:t>
            </a:r>
            <a:r>
              <a:rPr lang="en-AU" sz="1400" dirty="0" err="1" smtClean="0">
                <a:solidFill>
                  <a:schemeClr val="accent1">
                    <a:lumMod val="50000"/>
                  </a:schemeClr>
                </a:solidFill>
              </a:rPr>
              <a:t>int</a:t>
            </a:r>
            <a:r>
              <a:rPr lang="en-AU" sz="1400" dirty="0" smtClean="0"/>
              <a:t> x; </a:t>
            </a:r>
          </a:p>
          <a:p>
            <a:pPr>
              <a:tabLst>
                <a:tab pos="1343025" algn="l"/>
              </a:tabLst>
            </a:pPr>
            <a:r>
              <a:rPr lang="en-AU" sz="1400" dirty="0" smtClean="0">
                <a:solidFill>
                  <a:srgbClr val="7030A0"/>
                </a:solidFill>
              </a:rPr>
              <a:t>protected</a:t>
            </a:r>
            <a:r>
              <a:rPr lang="en-AU" sz="1400" dirty="0" smtClean="0"/>
              <a:t>: 		</a:t>
            </a:r>
            <a:r>
              <a:rPr lang="en-AU" sz="1400" dirty="0" err="1" smtClean="0">
                <a:solidFill>
                  <a:schemeClr val="accent1">
                    <a:lumMod val="50000"/>
                  </a:schemeClr>
                </a:solidFill>
              </a:rPr>
              <a:t>int</a:t>
            </a:r>
            <a:r>
              <a:rPr lang="en-AU" sz="1400" dirty="0" smtClean="0"/>
              <a:t> y; </a:t>
            </a:r>
          </a:p>
          <a:p>
            <a:r>
              <a:rPr lang="en-AU" sz="1400" dirty="0" smtClean="0">
                <a:solidFill>
                  <a:srgbClr val="7030A0"/>
                </a:solidFill>
              </a:rPr>
              <a:t>private</a:t>
            </a:r>
            <a:r>
              <a:rPr lang="en-AU" sz="1400" dirty="0" smtClean="0"/>
              <a:t>: 		</a:t>
            </a:r>
            <a:r>
              <a:rPr lang="en-AU" sz="1400" dirty="0" err="1" smtClean="0">
                <a:solidFill>
                  <a:schemeClr val="accent1">
                    <a:lumMod val="50000"/>
                  </a:schemeClr>
                </a:solidFill>
              </a:rPr>
              <a:t>int</a:t>
            </a:r>
            <a:r>
              <a:rPr lang="en-AU" sz="1400" dirty="0" smtClean="0"/>
              <a:t> z; </a:t>
            </a:r>
          </a:p>
          <a:p>
            <a:endParaRPr lang="en-AU" sz="1400" dirty="0" smtClean="0"/>
          </a:p>
          <a:p>
            <a:r>
              <a:rPr lang="en-AU" sz="1400" dirty="0" smtClean="0">
                <a:solidFill>
                  <a:srgbClr val="7030A0"/>
                </a:solidFill>
              </a:rPr>
              <a:t>public</a:t>
            </a:r>
            <a:r>
              <a:rPr lang="en-AU" sz="1400" dirty="0" smtClean="0"/>
              <a:t>: A(</a:t>
            </a:r>
            <a:r>
              <a:rPr lang="en-AU" sz="1400" dirty="0" err="1" smtClean="0">
                <a:solidFill>
                  <a:schemeClr val="accent1">
                    <a:lumMod val="50000"/>
                  </a:schemeClr>
                </a:solidFill>
              </a:rPr>
              <a:t>int</a:t>
            </a:r>
            <a:r>
              <a:rPr lang="en-AU" sz="1400" dirty="0" smtClean="0"/>
              <a:t> x, </a:t>
            </a:r>
            <a:r>
              <a:rPr lang="en-AU" sz="1400" dirty="0" err="1" smtClean="0">
                <a:solidFill>
                  <a:schemeClr val="accent1">
                    <a:lumMod val="50000"/>
                  </a:schemeClr>
                </a:solidFill>
              </a:rPr>
              <a:t>int</a:t>
            </a:r>
            <a:r>
              <a:rPr lang="en-AU" sz="1400" dirty="0" smtClean="0"/>
              <a:t> y, </a:t>
            </a:r>
            <a:r>
              <a:rPr lang="en-AU" sz="1400" dirty="0" err="1" smtClean="0">
                <a:solidFill>
                  <a:schemeClr val="accent1">
                    <a:lumMod val="50000"/>
                  </a:schemeClr>
                </a:solidFill>
              </a:rPr>
              <a:t>int</a:t>
            </a:r>
            <a:r>
              <a:rPr lang="en-AU" sz="1400" dirty="0" smtClean="0"/>
              <a:t> z) {</a:t>
            </a:r>
          </a:p>
          <a:p>
            <a:r>
              <a:rPr lang="en-AU" sz="1400" dirty="0" smtClean="0"/>
              <a:t>    </a:t>
            </a:r>
            <a:r>
              <a:rPr lang="en-AU" sz="1400" dirty="0" smtClean="0">
                <a:solidFill>
                  <a:srgbClr val="7030A0"/>
                </a:solidFill>
              </a:rPr>
              <a:t>this-</a:t>
            </a:r>
            <a:r>
              <a:rPr lang="en-AU" sz="1400" dirty="0" smtClean="0"/>
              <a:t>&gt;x=x;</a:t>
            </a:r>
          </a:p>
          <a:p>
            <a:r>
              <a:rPr lang="en-AU" sz="1400" dirty="0" smtClean="0"/>
              <a:t>    </a:t>
            </a:r>
            <a:r>
              <a:rPr lang="en-AU" sz="1400" dirty="0" smtClean="0">
                <a:solidFill>
                  <a:srgbClr val="7030A0"/>
                </a:solidFill>
              </a:rPr>
              <a:t>this-</a:t>
            </a:r>
            <a:r>
              <a:rPr lang="en-AU" sz="1400" dirty="0" smtClean="0"/>
              <a:t>&gt;y=y;</a:t>
            </a:r>
          </a:p>
          <a:p>
            <a:r>
              <a:rPr lang="en-AU" sz="1400" dirty="0" smtClean="0"/>
              <a:t>    </a:t>
            </a:r>
            <a:r>
              <a:rPr lang="en-AU" sz="1400" dirty="0" smtClean="0">
                <a:solidFill>
                  <a:srgbClr val="7030A0"/>
                </a:solidFill>
              </a:rPr>
              <a:t>this-</a:t>
            </a:r>
            <a:r>
              <a:rPr lang="en-AU" sz="1400" dirty="0" smtClean="0"/>
              <a:t>&gt;z=z; }</a:t>
            </a:r>
          </a:p>
          <a:p>
            <a:endParaRPr lang="en-AU" sz="1400" dirty="0" smtClean="0"/>
          </a:p>
          <a:p>
            <a:r>
              <a:rPr lang="en-AU" sz="1400" dirty="0" smtClean="0"/>
              <a:t>    </a:t>
            </a:r>
            <a:r>
              <a:rPr lang="en-AU" sz="1400" dirty="0" smtClean="0">
                <a:solidFill>
                  <a:srgbClr val="7030A0"/>
                </a:solidFill>
              </a:rPr>
              <a:t>public</a:t>
            </a:r>
            <a:r>
              <a:rPr lang="en-AU" sz="1400" dirty="0" smtClean="0"/>
              <a:t>: </a:t>
            </a:r>
            <a:r>
              <a:rPr lang="en-AU" sz="1400" dirty="0" smtClean="0">
                <a:solidFill>
                  <a:schemeClr val="accent1">
                    <a:lumMod val="50000"/>
                  </a:schemeClr>
                </a:solidFill>
              </a:rPr>
              <a:t>void</a:t>
            </a:r>
            <a:r>
              <a:rPr lang="en-AU" sz="1400" dirty="0" smtClean="0"/>
              <a:t> print() {</a:t>
            </a:r>
          </a:p>
          <a:p>
            <a:pPr>
              <a:tabLst>
                <a:tab pos="1828800" algn="l"/>
                <a:tab pos="2116138" algn="l"/>
              </a:tabLst>
            </a:pPr>
            <a:r>
              <a:rPr lang="en-AU" sz="1400" dirty="0" smtClean="0"/>
              <a:t>    </a:t>
            </a:r>
            <a:r>
              <a:rPr lang="en-AU" sz="1400" dirty="0" err="1" smtClean="0"/>
              <a:t>cout</a:t>
            </a:r>
            <a:r>
              <a:rPr lang="en-AU" sz="1400" dirty="0" smtClean="0"/>
              <a:t>&lt;&lt; </a:t>
            </a:r>
            <a:r>
              <a:rPr lang="en-AU" sz="1400" dirty="0" smtClean="0">
                <a:solidFill>
                  <a:srgbClr val="FF0000"/>
                </a:solidFill>
              </a:rPr>
              <a:t>"public 		A-&gt;x:" </a:t>
            </a:r>
            <a:r>
              <a:rPr lang="en-AU" sz="1400" dirty="0" smtClean="0"/>
              <a:t>&lt;&lt; </a:t>
            </a:r>
            <a:r>
              <a:rPr lang="en-AU" sz="1400" dirty="0" smtClean="0">
                <a:solidFill>
                  <a:srgbClr val="7030A0"/>
                </a:solidFill>
              </a:rPr>
              <a:t>this-</a:t>
            </a:r>
            <a:r>
              <a:rPr lang="en-AU" sz="1400" dirty="0" smtClean="0"/>
              <a:t>&gt;x &lt;&lt;</a:t>
            </a:r>
            <a:r>
              <a:rPr lang="en-AU" sz="1400" dirty="0" err="1" smtClean="0"/>
              <a:t>endl</a:t>
            </a:r>
            <a:r>
              <a:rPr lang="en-AU" sz="1400" dirty="0" smtClean="0"/>
              <a:t>;</a:t>
            </a:r>
          </a:p>
          <a:p>
            <a:pPr>
              <a:tabLst>
                <a:tab pos="2116138" algn="l"/>
              </a:tabLst>
            </a:pPr>
            <a:r>
              <a:rPr lang="en-AU" sz="1400" dirty="0" smtClean="0"/>
              <a:t>    </a:t>
            </a:r>
            <a:r>
              <a:rPr lang="en-AU" sz="1400" dirty="0" err="1" smtClean="0"/>
              <a:t>cout</a:t>
            </a:r>
            <a:r>
              <a:rPr lang="en-AU" sz="1400" dirty="0" smtClean="0"/>
              <a:t>&lt;&lt; </a:t>
            </a:r>
            <a:r>
              <a:rPr lang="en-AU" sz="1400" dirty="0" smtClean="0">
                <a:solidFill>
                  <a:srgbClr val="FF0000"/>
                </a:solidFill>
              </a:rPr>
              <a:t>"protected 	A-&gt;y:" </a:t>
            </a:r>
            <a:r>
              <a:rPr lang="en-AU" sz="1400" dirty="0" smtClean="0"/>
              <a:t>&lt;&lt; </a:t>
            </a:r>
            <a:r>
              <a:rPr lang="en-AU" sz="1400" dirty="0" smtClean="0">
                <a:solidFill>
                  <a:srgbClr val="7030A0"/>
                </a:solidFill>
              </a:rPr>
              <a:t>this-</a:t>
            </a:r>
            <a:r>
              <a:rPr lang="en-AU" sz="1400" dirty="0" smtClean="0"/>
              <a:t>&gt;y &lt;&lt;</a:t>
            </a:r>
            <a:r>
              <a:rPr lang="en-AU" sz="1400" dirty="0" err="1" smtClean="0"/>
              <a:t>endl</a:t>
            </a:r>
            <a:r>
              <a:rPr lang="en-AU" sz="1400" dirty="0" smtClean="0"/>
              <a:t>;</a:t>
            </a:r>
          </a:p>
          <a:p>
            <a:pPr>
              <a:tabLst>
                <a:tab pos="2116138" algn="l"/>
              </a:tabLst>
            </a:pPr>
            <a:r>
              <a:rPr lang="en-AU" sz="1400" dirty="0" smtClean="0"/>
              <a:t>    </a:t>
            </a:r>
            <a:r>
              <a:rPr lang="en-AU" sz="1400" dirty="0" err="1" smtClean="0"/>
              <a:t>cout</a:t>
            </a:r>
            <a:r>
              <a:rPr lang="en-AU" sz="1400" dirty="0" smtClean="0"/>
              <a:t>&lt;&lt; </a:t>
            </a:r>
            <a:r>
              <a:rPr lang="en-AU" sz="1400" dirty="0" smtClean="0">
                <a:solidFill>
                  <a:srgbClr val="FF0000"/>
                </a:solidFill>
              </a:rPr>
              <a:t>"private 	A-&gt;z:" </a:t>
            </a:r>
            <a:r>
              <a:rPr lang="en-AU" sz="1400" dirty="0" smtClean="0"/>
              <a:t>&lt;&lt; </a:t>
            </a:r>
            <a:r>
              <a:rPr lang="en-AU" sz="1400" dirty="0" smtClean="0">
                <a:solidFill>
                  <a:srgbClr val="7030A0"/>
                </a:solidFill>
              </a:rPr>
              <a:t>this-</a:t>
            </a:r>
            <a:r>
              <a:rPr lang="en-AU" sz="1400" dirty="0" smtClean="0"/>
              <a:t>&gt;z &lt;&lt;</a:t>
            </a:r>
            <a:r>
              <a:rPr lang="en-AU" sz="1400" dirty="0" err="1" smtClean="0"/>
              <a:t>endl</a:t>
            </a:r>
            <a:r>
              <a:rPr lang="en-AU" sz="1400" dirty="0" smtClean="0"/>
              <a:t>; } }; </a:t>
            </a:r>
          </a:p>
        </p:txBody>
      </p:sp>
      <p:sp>
        <p:nvSpPr>
          <p:cNvPr id="6" name="TextBox 5"/>
          <p:cNvSpPr txBox="1"/>
          <p:nvPr/>
        </p:nvSpPr>
        <p:spPr>
          <a:xfrm>
            <a:off x="4495800" y="2514618"/>
            <a:ext cx="4486806" cy="4185761"/>
          </a:xfrm>
          <a:prstGeom prst="rect">
            <a:avLst/>
          </a:prstGeom>
          <a:noFill/>
        </p:spPr>
        <p:txBody>
          <a:bodyPr wrap="none" rtlCol="0">
            <a:spAutoFit/>
          </a:bodyPr>
          <a:lstStyle/>
          <a:p>
            <a:r>
              <a:rPr lang="en-AU" sz="1400" dirty="0" smtClean="0">
                <a:solidFill>
                  <a:srgbClr val="7030A0"/>
                </a:solidFill>
              </a:rPr>
              <a:t>class</a:t>
            </a:r>
            <a:r>
              <a:rPr lang="en-AU" sz="1400" dirty="0" smtClean="0"/>
              <a:t> </a:t>
            </a:r>
            <a:r>
              <a:rPr lang="en-AU" sz="1400" dirty="0" smtClean="0">
                <a:solidFill>
                  <a:schemeClr val="accent6">
                    <a:lumMod val="75000"/>
                  </a:schemeClr>
                </a:solidFill>
              </a:rPr>
              <a:t>B</a:t>
            </a:r>
            <a:r>
              <a:rPr lang="en-AU" sz="1400" dirty="0" smtClean="0"/>
              <a:t> : </a:t>
            </a:r>
            <a:r>
              <a:rPr lang="en-AU" sz="1400" dirty="0" smtClean="0">
                <a:solidFill>
                  <a:srgbClr val="7030A0"/>
                </a:solidFill>
              </a:rPr>
              <a:t>public</a:t>
            </a:r>
            <a:r>
              <a:rPr lang="en-AU" sz="1400" dirty="0" smtClean="0"/>
              <a:t> A {</a:t>
            </a:r>
          </a:p>
          <a:p>
            <a:r>
              <a:rPr lang="en-AU" sz="1400" dirty="0" smtClean="0"/>
              <a:t>    </a:t>
            </a:r>
            <a:r>
              <a:rPr lang="en-AU" sz="1400" dirty="0" smtClean="0">
                <a:solidFill>
                  <a:schemeClr val="bg2">
                    <a:lumMod val="50000"/>
                  </a:schemeClr>
                </a:solidFill>
              </a:rPr>
              <a:t>// x is public, y is protected, z is not accessible from B</a:t>
            </a:r>
          </a:p>
          <a:p>
            <a:r>
              <a:rPr lang="en-AU" sz="1400" dirty="0" smtClean="0"/>
              <a:t>    </a:t>
            </a:r>
            <a:r>
              <a:rPr lang="en-AU" sz="1400" dirty="0" smtClean="0">
                <a:solidFill>
                  <a:srgbClr val="7030A0"/>
                </a:solidFill>
              </a:rPr>
              <a:t>public</a:t>
            </a:r>
            <a:r>
              <a:rPr lang="en-AU" sz="1400" dirty="0" smtClean="0"/>
              <a:t>: B(</a:t>
            </a:r>
            <a:r>
              <a:rPr lang="en-AU" sz="1400" dirty="0" err="1" smtClean="0">
                <a:solidFill>
                  <a:schemeClr val="accent1">
                    <a:lumMod val="50000"/>
                  </a:schemeClr>
                </a:solidFill>
              </a:rPr>
              <a:t>int</a:t>
            </a:r>
            <a:r>
              <a:rPr lang="en-AU" sz="1400" dirty="0" smtClean="0"/>
              <a:t> x, </a:t>
            </a:r>
            <a:r>
              <a:rPr lang="en-AU" sz="1400" dirty="0" err="1" smtClean="0">
                <a:solidFill>
                  <a:schemeClr val="accent1">
                    <a:lumMod val="50000"/>
                  </a:schemeClr>
                </a:solidFill>
              </a:rPr>
              <a:t>int</a:t>
            </a:r>
            <a:r>
              <a:rPr lang="en-AU" sz="1400" dirty="0" smtClean="0"/>
              <a:t> y, </a:t>
            </a:r>
            <a:r>
              <a:rPr lang="en-AU" sz="1400" dirty="0" err="1" smtClean="0">
                <a:solidFill>
                  <a:schemeClr val="accent1">
                    <a:lumMod val="50000"/>
                  </a:schemeClr>
                </a:solidFill>
              </a:rPr>
              <a:t>int</a:t>
            </a:r>
            <a:r>
              <a:rPr lang="en-AU" sz="1400" dirty="0" smtClean="0"/>
              <a:t> z):A(</a:t>
            </a:r>
            <a:r>
              <a:rPr lang="en-AU" sz="1400" dirty="0" err="1" smtClean="0"/>
              <a:t>x,y,z</a:t>
            </a:r>
            <a:r>
              <a:rPr lang="en-AU" sz="1400" dirty="0"/>
              <a:t>)</a:t>
            </a:r>
            <a:r>
              <a:rPr lang="en-AU" sz="1400" dirty="0" smtClean="0"/>
              <a:t>{}; }; </a:t>
            </a:r>
          </a:p>
          <a:p>
            <a:endParaRPr lang="en-AU" sz="1400" dirty="0" smtClean="0"/>
          </a:p>
          <a:p>
            <a:r>
              <a:rPr lang="en-AU" sz="1400" dirty="0" smtClean="0">
                <a:solidFill>
                  <a:srgbClr val="7030A0"/>
                </a:solidFill>
              </a:rPr>
              <a:t>class</a:t>
            </a:r>
            <a:r>
              <a:rPr lang="en-AU" sz="1400" dirty="0" smtClean="0"/>
              <a:t> </a:t>
            </a:r>
            <a:r>
              <a:rPr lang="en-AU" sz="1400" dirty="0" smtClean="0">
                <a:solidFill>
                  <a:schemeClr val="accent6">
                    <a:lumMod val="75000"/>
                  </a:schemeClr>
                </a:solidFill>
              </a:rPr>
              <a:t>C</a:t>
            </a:r>
            <a:r>
              <a:rPr lang="en-AU" sz="1400" dirty="0" smtClean="0"/>
              <a:t> : </a:t>
            </a:r>
            <a:r>
              <a:rPr lang="en-AU" sz="1400" dirty="0" smtClean="0">
                <a:solidFill>
                  <a:srgbClr val="7030A0"/>
                </a:solidFill>
              </a:rPr>
              <a:t>protected</a:t>
            </a:r>
            <a:r>
              <a:rPr lang="en-AU" sz="1400" dirty="0" smtClean="0"/>
              <a:t> A { </a:t>
            </a:r>
          </a:p>
          <a:p>
            <a:r>
              <a:rPr lang="en-AU" sz="1400" dirty="0" smtClean="0"/>
              <a:t>    </a:t>
            </a:r>
            <a:r>
              <a:rPr lang="en-AU" sz="1400" dirty="0" smtClean="0">
                <a:solidFill>
                  <a:schemeClr val="bg2">
                    <a:lumMod val="50000"/>
                  </a:schemeClr>
                </a:solidFill>
              </a:rPr>
              <a:t>// x is protected, y is protected, z is not accessible from C</a:t>
            </a:r>
          </a:p>
          <a:p>
            <a:r>
              <a:rPr lang="en-AU" sz="1400" dirty="0" smtClean="0"/>
              <a:t>    </a:t>
            </a:r>
            <a:r>
              <a:rPr lang="en-AU" sz="1400" dirty="0" smtClean="0">
                <a:solidFill>
                  <a:srgbClr val="7030A0"/>
                </a:solidFill>
              </a:rPr>
              <a:t>public</a:t>
            </a:r>
            <a:r>
              <a:rPr lang="en-AU" sz="1400" dirty="0" smtClean="0"/>
              <a:t>: C(</a:t>
            </a:r>
            <a:r>
              <a:rPr lang="en-AU" sz="1400" dirty="0" err="1" smtClean="0">
                <a:solidFill>
                  <a:schemeClr val="accent1">
                    <a:lumMod val="50000"/>
                  </a:schemeClr>
                </a:solidFill>
              </a:rPr>
              <a:t>int</a:t>
            </a:r>
            <a:r>
              <a:rPr lang="en-AU" sz="1400" dirty="0" smtClean="0"/>
              <a:t> x, </a:t>
            </a:r>
            <a:r>
              <a:rPr lang="en-AU" sz="1400" dirty="0" err="1" smtClean="0">
                <a:solidFill>
                  <a:schemeClr val="accent1">
                    <a:lumMod val="50000"/>
                  </a:schemeClr>
                </a:solidFill>
              </a:rPr>
              <a:t>int</a:t>
            </a:r>
            <a:r>
              <a:rPr lang="en-AU" sz="1400" dirty="0" smtClean="0"/>
              <a:t> y, </a:t>
            </a:r>
            <a:r>
              <a:rPr lang="en-AU" sz="1400" dirty="0" err="1" smtClean="0">
                <a:solidFill>
                  <a:schemeClr val="accent1">
                    <a:lumMod val="50000"/>
                  </a:schemeClr>
                </a:solidFill>
              </a:rPr>
              <a:t>int</a:t>
            </a:r>
            <a:r>
              <a:rPr lang="en-AU" sz="1400" dirty="0" smtClean="0"/>
              <a:t> z):A(</a:t>
            </a:r>
            <a:r>
              <a:rPr lang="en-AU" sz="1400" dirty="0" err="1" smtClean="0"/>
              <a:t>x,y,z</a:t>
            </a:r>
            <a:r>
              <a:rPr lang="en-AU" sz="1400" dirty="0"/>
              <a:t>)</a:t>
            </a:r>
            <a:r>
              <a:rPr lang="en-AU" sz="1400" dirty="0" smtClean="0"/>
              <a:t>{}; }; </a:t>
            </a:r>
          </a:p>
          <a:p>
            <a:r>
              <a:rPr lang="en-AU" sz="1400" dirty="0" smtClean="0"/>
              <a:t>  </a:t>
            </a:r>
          </a:p>
          <a:p>
            <a:r>
              <a:rPr lang="en-AU" sz="1400" dirty="0" smtClean="0">
                <a:solidFill>
                  <a:srgbClr val="7030A0"/>
                </a:solidFill>
              </a:rPr>
              <a:t>class</a:t>
            </a:r>
            <a:r>
              <a:rPr lang="en-AU" sz="1400" dirty="0" smtClean="0"/>
              <a:t> </a:t>
            </a:r>
            <a:r>
              <a:rPr lang="en-AU" sz="1400" dirty="0" smtClean="0">
                <a:solidFill>
                  <a:schemeClr val="accent6">
                    <a:lumMod val="75000"/>
                  </a:schemeClr>
                </a:solidFill>
              </a:rPr>
              <a:t>D</a:t>
            </a:r>
            <a:r>
              <a:rPr lang="en-AU" sz="1400" dirty="0" smtClean="0"/>
              <a:t> : </a:t>
            </a:r>
            <a:r>
              <a:rPr lang="en-AU" sz="1400" dirty="0" smtClean="0">
                <a:solidFill>
                  <a:srgbClr val="7030A0"/>
                </a:solidFill>
              </a:rPr>
              <a:t>private</a:t>
            </a:r>
            <a:r>
              <a:rPr lang="en-AU" sz="1400" dirty="0" smtClean="0"/>
              <a:t> A { </a:t>
            </a:r>
          </a:p>
          <a:p>
            <a:r>
              <a:rPr lang="en-AU" sz="1400" dirty="0" smtClean="0"/>
              <a:t>    </a:t>
            </a:r>
            <a:r>
              <a:rPr lang="en-AU" sz="1400" dirty="0" smtClean="0">
                <a:solidFill>
                  <a:schemeClr val="bg2">
                    <a:lumMod val="50000"/>
                  </a:schemeClr>
                </a:solidFill>
              </a:rPr>
              <a:t>// x is private, y is private, z is not accessible from D </a:t>
            </a:r>
          </a:p>
          <a:p>
            <a:r>
              <a:rPr lang="en-AU" sz="1400" dirty="0" smtClean="0"/>
              <a:t>    </a:t>
            </a:r>
            <a:r>
              <a:rPr lang="en-AU" sz="1400" dirty="0" smtClean="0">
                <a:solidFill>
                  <a:srgbClr val="7030A0"/>
                </a:solidFill>
              </a:rPr>
              <a:t>public</a:t>
            </a:r>
            <a:r>
              <a:rPr lang="en-AU" sz="1400" dirty="0" smtClean="0"/>
              <a:t>: D(</a:t>
            </a:r>
            <a:r>
              <a:rPr lang="en-AU" sz="1400" dirty="0" err="1" smtClean="0">
                <a:solidFill>
                  <a:schemeClr val="accent1">
                    <a:lumMod val="50000"/>
                  </a:schemeClr>
                </a:solidFill>
              </a:rPr>
              <a:t>int</a:t>
            </a:r>
            <a:r>
              <a:rPr lang="en-AU" sz="1400" dirty="0" smtClean="0"/>
              <a:t> x, </a:t>
            </a:r>
            <a:r>
              <a:rPr lang="en-AU" sz="1400" dirty="0" err="1" smtClean="0">
                <a:solidFill>
                  <a:schemeClr val="accent1">
                    <a:lumMod val="50000"/>
                  </a:schemeClr>
                </a:solidFill>
              </a:rPr>
              <a:t>int</a:t>
            </a:r>
            <a:r>
              <a:rPr lang="en-AU" sz="1400" dirty="0" smtClean="0"/>
              <a:t> y, </a:t>
            </a:r>
            <a:r>
              <a:rPr lang="en-AU" sz="1400" dirty="0" err="1" smtClean="0">
                <a:solidFill>
                  <a:schemeClr val="accent1">
                    <a:lumMod val="50000"/>
                  </a:schemeClr>
                </a:solidFill>
              </a:rPr>
              <a:t>int</a:t>
            </a:r>
            <a:r>
              <a:rPr lang="en-AU" sz="1400" dirty="0" smtClean="0"/>
              <a:t> z):A(</a:t>
            </a:r>
            <a:r>
              <a:rPr lang="en-AU" sz="1400" dirty="0" err="1" smtClean="0"/>
              <a:t>x,y,z</a:t>
            </a:r>
            <a:r>
              <a:rPr lang="en-AU" sz="1400" dirty="0"/>
              <a:t>)</a:t>
            </a:r>
            <a:r>
              <a:rPr lang="en-AU" sz="1400" dirty="0" smtClean="0"/>
              <a:t>{}; }; </a:t>
            </a:r>
          </a:p>
          <a:p>
            <a:r>
              <a:rPr lang="en-AU" sz="1400" dirty="0" smtClean="0"/>
              <a:t> </a:t>
            </a:r>
          </a:p>
          <a:p>
            <a:r>
              <a:rPr lang="en-AU" sz="1400" dirty="0" err="1" smtClean="0">
                <a:solidFill>
                  <a:schemeClr val="accent1">
                    <a:lumMod val="50000"/>
                  </a:schemeClr>
                </a:solidFill>
              </a:rPr>
              <a:t>int</a:t>
            </a:r>
            <a:r>
              <a:rPr lang="en-AU" sz="1400" dirty="0" smtClean="0"/>
              <a:t> </a:t>
            </a:r>
            <a:r>
              <a:rPr lang="en-AU" sz="1400" dirty="0" smtClean="0">
                <a:solidFill>
                  <a:schemeClr val="accent6">
                    <a:lumMod val="75000"/>
                  </a:schemeClr>
                </a:solidFill>
              </a:rPr>
              <a:t>main</a:t>
            </a:r>
            <a:r>
              <a:rPr lang="en-AU" sz="1400" dirty="0" smtClean="0"/>
              <a:t>() {  </a:t>
            </a:r>
          </a:p>
          <a:p>
            <a:r>
              <a:rPr lang="en-AU" sz="1400" dirty="0" smtClean="0"/>
              <a:t>    A* test = </a:t>
            </a:r>
            <a:r>
              <a:rPr lang="en-AU" sz="1400" dirty="0" smtClean="0">
                <a:solidFill>
                  <a:srgbClr val="7030A0"/>
                </a:solidFill>
              </a:rPr>
              <a:t>new</a:t>
            </a:r>
            <a:r>
              <a:rPr lang="en-AU" sz="1400" dirty="0" smtClean="0"/>
              <a:t> A(</a:t>
            </a:r>
            <a:r>
              <a:rPr lang="en-AU" sz="1400" dirty="0" smtClean="0">
                <a:solidFill>
                  <a:schemeClr val="accent2">
                    <a:lumMod val="75000"/>
                  </a:schemeClr>
                </a:solidFill>
              </a:rPr>
              <a:t>7</a:t>
            </a:r>
            <a:r>
              <a:rPr lang="en-AU" sz="1400" dirty="0" smtClean="0"/>
              <a:t>,</a:t>
            </a:r>
            <a:r>
              <a:rPr lang="en-AU" sz="1400" dirty="0" smtClean="0">
                <a:solidFill>
                  <a:schemeClr val="accent2">
                    <a:lumMod val="75000"/>
                  </a:schemeClr>
                </a:solidFill>
              </a:rPr>
              <a:t>8</a:t>
            </a:r>
            <a:r>
              <a:rPr lang="en-AU" sz="1400" dirty="0" smtClean="0"/>
              <a:t>,</a:t>
            </a:r>
            <a:r>
              <a:rPr lang="en-AU" sz="1400" dirty="0" smtClean="0">
                <a:solidFill>
                  <a:schemeClr val="accent2">
                    <a:lumMod val="75000"/>
                  </a:schemeClr>
                </a:solidFill>
              </a:rPr>
              <a:t>9</a:t>
            </a:r>
            <a:r>
              <a:rPr lang="en-AU" sz="1400" dirty="0" smtClean="0"/>
              <a:t>);</a:t>
            </a:r>
          </a:p>
          <a:p>
            <a:r>
              <a:rPr lang="en-AU" sz="1400" dirty="0" smtClean="0"/>
              <a:t>    test-&gt;print();</a:t>
            </a:r>
          </a:p>
          <a:p>
            <a:r>
              <a:rPr lang="en-AU" sz="1400" dirty="0" smtClean="0"/>
              <a:t>    </a:t>
            </a:r>
            <a:r>
              <a:rPr lang="en-AU" sz="1400" dirty="0" smtClean="0">
                <a:solidFill>
                  <a:schemeClr val="bg2">
                    <a:lumMod val="50000"/>
                  </a:schemeClr>
                </a:solidFill>
              </a:rPr>
              <a:t>//</a:t>
            </a:r>
            <a:r>
              <a:rPr lang="en-AU" sz="1400" dirty="0" err="1" smtClean="0">
                <a:solidFill>
                  <a:schemeClr val="bg2">
                    <a:lumMod val="50000"/>
                  </a:schemeClr>
                </a:solidFill>
              </a:rPr>
              <a:t>cout</a:t>
            </a:r>
            <a:r>
              <a:rPr lang="en-AU" sz="1400" dirty="0" smtClean="0">
                <a:solidFill>
                  <a:schemeClr val="bg2">
                    <a:lumMod val="50000"/>
                  </a:schemeClr>
                </a:solidFill>
              </a:rPr>
              <a:t>&lt;&lt; "test-&gt;x:" &lt;&lt; test-&gt;x &lt;&lt;</a:t>
            </a:r>
            <a:r>
              <a:rPr lang="en-AU" sz="1400" dirty="0" err="1" smtClean="0">
                <a:solidFill>
                  <a:schemeClr val="bg2">
                    <a:lumMod val="50000"/>
                  </a:schemeClr>
                </a:solidFill>
              </a:rPr>
              <a:t>endl</a:t>
            </a:r>
            <a:r>
              <a:rPr lang="en-AU" sz="1400" dirty="0" smtClean="0">
                <a:solidFill>
                  <a:schemeClr val="bg2">
                    <a:lumMod val="50000"/>
                  </a:schemeClr>
                </a:solidFill>
              </a:rPr>
              <a:t>;</a:t>
            </a:r>
          </a:p>
          <a:p>
            <a:r>
              <a:rPr lang="en-AU" sz="1400" dirty="0" smtClean="0">
                <a:solidFill>
                  <a:schemeClr val="bg2">
                    <a:lumMod val="50000"/>
                  </a:schemeClr>
                </a:solidFill>
              </a:rPr>
              <a:t>    //</a:t>
            </a:r>
            <a:r>
              <a:rPr lang="en-AU" sz="1400" dirty="0" err="1" smtClean="0">
                <a:solidFill>
                  <a:schemeClr val="bg2">
                    <a:lumMod val="50000"/>
                  </a:schemeClr>
                </a:solidFill>
              </a:rPr>
              <a:t>cout</a:t>
            </a:r>
            <a:r>
              <a:rPr lang="en-AU" sz="1400" dirty="0" smtClean="0">
                <a:solidFill>
                  <a:schemeClr val="bg2">
                    <a:lumMod val="50000"/>
                  </a:schemeClr>
                </a:solidFill>
              </a:rPr>
              <a:t>&lt;&lt; "test-&gt;y:" &lt;&lt; test-&gt;y &lt;&lt;</a:t>
            </a:r>
            <a:r>
              <a:rPr lang="en-AU" sz="1400" dirty="0" err="1" smtClean="0">
                <a:solidFill>
                  <a:schemeClr val="bg2">
                    <a:lumMod val="50000"/>
                  </a:schemeClr>
                </a:solidFill>
              </a:rPr>
              <a:t>endl</a:t>
            </a:r>
            <a:r>
              <a:rPr lang="en-AU" sz="1400" dirty="0" smtClean="0">
                <a:solidFill>
                  <a:schemeClr val="bg2">
                    <a:lumMod val="50000"/>
                  </a:schemeClr>
                </a:solidFill>
              </a:rPr>
              <a:t>;</a:t>
            </a:r>
          </a:p>
          <a:p>
            <a:r>
              <a:rPr lang="en-AU" sz="1400" dirty="0" smtClean="0">
                <a:solidFill>
                  <a:schemeClr val="bg2">
                    <a:lumMod val="50000"/>
                  </a:schemeClr>
                </a:solidFill>
              </a:rPr>
              <a:t>    //</a:t>
            </a:r>
            <a:r>
              <a:rPr lang="en-AU" sz="1400" dirty="0" err="1" smtClean="0">
                <a:solidFill>
                  <a:schemeClr val="bg2">
                    <a:lumMod val="50000"/>
                  </a:schemeClr>
                </a:solidFill>
              </a:rPr>
              <a:t>cout</a:t>
            </a:r>
            <a:r>
              <a:rPr lang="en-AU" sz="1400" dirty="0" smtClean="0">
                <a:solidFill>
                  <a:schemeClr val="bg2">
                    <a:lumMod val="50000"/>
                  </a:schemeClr>
                </a:solidFill>
              </a:rPr>
              <a:t>&lt;&lt; "test-&gt;z:" &lt;&lt; test-&gt;z &lt;&lt;</a:t>
            </a:r>
            <a:r>
              <a:rPr lang="en-AU" sz="1400" dirty="0" err="1" smtClean="0">
                <a:solidFill>
                  <a:schemeClr val="bg2">
                    <a:lumMod val="50000"/>
                  </a:schemeClr>
                </a:solidFill>
              </a:rPr>
              <a:t>endl</a:t>
            </a:r>
            <a:r>
              <a:rPr lang="en-AU" sz="1400" dirty="0" smtClean="0">
                <a:solidFill>
                  <a:schemeClr val="bg2">
                    <a:lumMod val="50000"/>
                  </a:schemeClr>
                </a:solidFill>
              </a:rPr>
              <a:t>;</a:t>
            </a:r>
          </a:p>
          <a:p>
            <a:r>
              <a:rPr lang="en-AU" sz="1400" dirty="0" smtClean="0"/>
              <a:t>    </a:t>
            </a:r>
            <a:r>
              <a:rPr lang="en-AU" sz="1400" dirty="0" smtClean="0">
                <a:solidFill>
                  <a:srgbClr val="7030A0"/>
                </a:solidFill>
              </a:rPr>
              <a:t>return</a:t>
            </a:r>
            <a:r>
              <a:rPr lang="en-AU" sz="1400" dirty="0" smtClean="0"/>
              <a:t> </a:t>
            </a:r>
            <a:r>
              <a:rPr lang="en-AU" sz="1400" dirty="0" smtClean="0">
                <a:solidFill>
                  <a:schemeClr val="accent2">
                    <a:lumMod val="75000"/>
                  </a:schemeClr>
                </a:solidFill>
              </a:rPr>
              <a:t>0</a:t>
            </a:r>
            <a:r>
              <a:rPr lang="en-AU" sz="1400" dirty="0" smtClean="0"/>
              <a:t>; }</a:t>
            </a:r>
            <a:endParaRPr lang="en-AU" sz="1400" dirty="0"/>
          </a:p>
        </p:txBody>
      </p:sp>
      <p:sp>
        <p:nvSpPr>
          <p:cNvPr id="7" name="TextBox 6"/>
          <p:cNvSpPr txBox="1"/>
          <p:nvPr/>
        </p:nvSpPr>
        <p:spPr>
          <a:xfrm>
            <a:off x="3727395" y="762000"/>
            <a:ext cx="2991395" cy="369332"/>
          </a:xfrm>
          <a:prstGeom prst="rect">
            <a:avLst/>
          </a:prstGeom>
          <a:noFill/>
        </p:spPr>
        <p:txBody>
          <a:bodyPr wrap="none" rtlCol="0">
            <a:spAutoFit/>
          </a:bodyPr>
          <a:lstStyle/>
          <a:p>
            <a:pPr algn="r"/>
            <a:r>
              <a:rPr lang="en-AU" dirty="0" smtClean="0">
                <a:solidFill>
                  <a:schemeClr val="bg2">
                    <a:lumMod val="50000"/>
                  </a:schemeClr>
                </a:solidFill>
              </a:rPr>
              <a:t>The default for C++ is 'private’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1219203"/>
            <a:ext cx="4442050" cy="4247317"/>
          </a:xfrm>
          <a:prstGeom prst="rect">
            <a:avLst/>
          </a:prstGeom>
          <a:noFill/>
        </p:spPr>
        <p:txBody>
          <a:bodyPr wrap="none" rtlCol="0">
            <a:spAutoFit/>
          </a:bodyPr>
          <a:lstStyle/>
          <a:p>
            <a:r>
              <a:rPr lang="en-AU" dirty="0" smtClean="0">
                <a:solidFill>
                  <a:schemeClr val="accent1">
                    <a:lumMod val="50000"/>
                  </a:schemeClr>
                </a:solidFill>
              </a:rPr>
              <a:t>#include &lt;</a:t>
            </a:r>
            <a:r>
              <a:rPr lang="en-AU" dirty="0" err="1" smtClean="0">
                <a:solidFill>
                  <a:schemeClr val="accent1">
                    <a:lumMod val="50000"/>
                  </a:schemeClr>
                </a:solidFill>
              </a:rPr>
              <a:t>iostream</a:t>
            </a:r>
            <a:r>
              <a:rPr lang="en-AU" dirty="0" smtClean="0">
                <a:solidFill>
                  <a:schemeClr val="accent1">
                    <a:lumMod val="50000"/>
                  </a:schemeClr>
                </a:solidFill>
              </a:rPr>
              <a:t>&gt;</a:t>
            </a:r>
          </a:p>
          <a:p>
            <a:r>
              <a:rPr lang="en-AU" dirty="0" smtClean="0">
                <a:solidFill>
                  <a:schemeClr val="accent1">
                    <a:lumMod val="50000"/>
                  </a:schemeClr>
                </a:solidFill>
              </a:rPr>
              <a:t>#include &lt;exception&gt;</a:t>
            </a:r>
          </a:p>
          <a:p>
            <a:r>
              <a:rPr lang="en-AU" dirty="0" smtClean="0">
                <a:solidFill>
                  <a:srgbClr val="7030A0"/>
                </a:solidFill>
              </a:rPr>
              <a:t>using namespace </a:t>
            </a:r>
            <a:r>
              <a:rPr lang="en-AU" dirty="0" smtClean="0">
                <a:solidFill>
                  <a:schemeClr val="accent6">
                    <a:lumMod val="75000"/>
                  </a:schemeClr>
                </a:solidFill>
              </a:rPr>
              <a:t>std</a:t>
            </a:r>
            <a:r>
              <a:rPr lang="en-AU" dirty="0" smtClean="0"/>
              <a:t>;</a:t>
            </a:r>
          </a:p>
          <a:p>
            <a:endParaRPr lang="en-AU" dirty="0" smtClean="0"/>
          </a:p>
          <a:p>
            <a:r>
              <a:rPr lang="en-AU" dirty="0" smtClean="0">
                <a:solidFill>
                  <a:srgbClr val="7030A0"/>
                </a:solidFill>
              </a:rPr>
              <a:t>class</a:t>
            </a:r>
            <a:r>
              <a:rPr lang="en-AU" dirty="0" smtClean="0"/>
              <a:t> </a:t>
            </a:r>
            <a:r>
              <a:rPr lang="en-AU" dirty="0" err="1" smtClean="0">
                <a:solidFill>
                  <a:schemeClr val="accent6">
                    <a:lumMod val="75000"/>
                  </a:schemeClr>
                </a:solidFill>
              </a:rPr>
              <a:t>myexception</a:t>
            </a:r>
            <a:r>
              <a:rPr lang="en-AU" dirty="0" smtClean="0"/>
              <a:t>: </a:t>
            </a:r>
            <a:r>
              <a:rPr lang="en-AU" dirty="0" smtClean="0">
                <a:solidFill>
                  <a:srgbClr val="7030A0"/>
                </a:solidFill>
              </a:rPr>
              <a:t>public</a:t>
            </a:r>
            <a:r>
              <a:rPr lang="en-AU" dirty="0" smtClean="0"/>
              <a:t> exception {</a:t>
            </a:r>
          </a:p>
          <a:p>
            <a:r>
              <a:rPr lang="en-AU" dirty="0" smtClean="0"/>
              <a:t>  </a:t>
            </a:r>
            <a:r>
              <a:rPr lang="en-AU" dirty="0" smtClean="0">
                <a:solidFill>
                  <a:srgbClr val="7030A0"/>
                </a:solidFill>
              </a:rPr>
              <a:t>virtual</a:t>
            </a:r>
            <a:r>
              <a:rPr lang="en-AU" dirty="0" smtClean="0"/>
              <a:t> </a:t>
            </a:r>
            <a:r>
              <a:rPr lang="en-AU" dirty="0" smtClean="0">
                <a:solidFill>
                  <a:srgbClr val="7030A0"/>
                </a:solidFill>
              </a:rPr>
              <a:t>const</a:t>
            </a:r>
            <a:r>
              <a:rPr lang="en-AU" dirty="0" smtClean="0"/>
              <a:t> </a:t>
            </a:r>
            <a:r>
              <a:rPr lang="en-AU" dirty="0" smtClean="0">
                <a:solidFill>
                  <a:schemeClr val="accent1">
                    <a:lumMod val="50000"/>
                  </a:schemeClr>
                </a:solidFill>
              </a:rPr>
              <a:t>char*</a:t>
            </a:r>
            <a:r>
              <a:rPr lang="en-AU" dirty="0" smtClean="0"/>
              <a:t> what() </a:t>
            </a:r>
            <a:r>
              <a:rPr lang="en-AU" dirty="0" smtClean="0">
                <a:solidFill>
                  <a:srgbClr val="7030A0"/>
                </a:solidFill>
              </a:rPr>
              <a:t>const</a:t>
            </a:r>
            <a:r>
              <a:rPr lang="en-AU" dirty="0" smtClean="0"/>
              <a:t> </a:t>
            </a:r>
            <a:r>
              <a:rPr lang="en-AU" dirty="0" smtClean="0">
                <a:solidFill>
                  <a:srgbClr val="7030A0"/>
                </a:solidFill>
              </a:rPr>
              <a:t>throw</a:t>
            </a:r>
            <a:r>
              <a:rPr lang="en-AU" dirty="0" smtClean="0"/>
              <a:t>() {</a:t>
            </a:r>
          </a:p>
          <a:p>
            <a:r>
              <a:rPr lang="en-AU" dirty="0" smtClean="0"/>
              <a:t>    </a:t>
            </a:r>
            <a:r>
              <a:rPr lang="en-AU" dirty="0" smtClean="0">
                <a:solidFill>
                  <a:srgbClr val="7030A0"/>
                </a:solidFill>
              </a:rPr>
              <a:t>return</a:t>
            </a:r>
            <a:r>
              <a:rPr lang="en-AU" dirty="0" smtClean="0"/>
              <a:t> </a:t>
            </a:r>
            <a:r>
              <a:rPr lang="en-AU" dirty="0" smtClean="0">
                <a:solidFill>
                  <a:srgbClr val="FF0000"/>
                </a:solidFill>
              </a:rPr>
              <a:t>"My exception happened"</a:t>
            </a:r>
            <a:r>
              <a:rPr lang="en-AU" dirty="0" smtClean="0"/>
              <a:t>; }</a:t>
            </a:r>
          </a:p>
          <a:p>
            <a:r>
              <a:rPr lang="en-AU" dirty="0" smtClean="0"/>
              <a:t>} </a:t>
            </a:r>
            <a:r>
              <a:rPr lang="en-AU" dirty="0" err="1" smtClean="0"/>
              <a:t>myex</a:t>
            </a:r>
            <a:r>
              <a:rPr lang="en-AU" dirty="0" smtClean="0"/>
              <a:t>;</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main</a:t>
            </a:r>
            <a:r>
              <a:rPr lang="en-AU" dirty="0" smtClean="0"/>
              <a:t>() {</a:t>
            </a:r>
          </a:p>
          <a:p>
            <a:r>
              <a:rPr lang="en-AU" dirty="0" smtClean="0"/>
              <a:t>	</a:t>
            </a:r>
            <a:r>
              <a:rPr lang="en-AU" dirty="0" smtClean="0">
                <a:solidFill>
                  <a:srgbClr val="7030A0"/>
                </a:solidFill>
              </a:rPr>
              <a:t>try</a:t>
            </a:r>
            <a:r>
              <a:rPr lang="en-AU" dirty="0" smtClean="0"/>
              <a:t> {</a:t>
            </a:r>
          </a:p>
          <a:p>
            <a:r>
              <a:rPr lang="en-AU" dirty="0" smtClean="0"/>
              <a:t>		</a:t>
            </a:r>
            <a:r>
              <a:rPr lang="en-AU" dirty="0" smtClean="0">
                <a:solidFill>
                  <a:srgbClr val="7030A0"/>
                </a:solidFill>
              </a:rPr>
              <a:t>throw</a:t>
            </a:r>
            <a:r>
              <a:rPr lang="en-AU" dirty="0" smtClean="0"/>
              <a:t> </a:t>
            </a:r>
            <a:r>
              <a:rPr lang="en-AU" dirty="0" err="1" smtClean="0"/>
              <a:t>myex</a:t>
            </a:r>
            <a:r>
              <a:rPr lang="en-AU" dirty="0" smtClean="0"/>
              <a:t>; }</a:t>
            </a:r>
          </a:p>
          <a:p>
            <a:r>
              <a:rPr lang="en-AU" dirty="0" smtClean="0"/>
              <a:t>	</a:t>
            </a:r>
            <a:r>
              <a:rPr lang="en-AU" dirty="0" smtClean="0">
                <a:solidFill>
                  <a:srgbClr val="7030A0"/>
                </a:solidFill>
              </a:rPr>
              <a:t>catch</a:t>
            </a:r>
            <a:r>
              <a:rPr lang="en-AU" dirty="0" smtClean="0"/>
              <a:t> (exception &amp;e) {</a:t>
            </a:r>
          </a:p>
          <a:p>
            <a:r>
              <a:rPr lang="en-AU" dirty="0" smtClean="0"/>
              <a:t>		</a:t>
            </a:r>
            <a:r>
              <a:rPr lang="en-AU" dirty="0" err="1" smtClean="0"/>
              <a:t>cerr</a:t>
            </a:r>
            <a:r>
              <a:rPr lang="en-AU" dirty="0" smtClean="0"/>
              <a:t> &lt;&lt; </a:t>
            </a:r>
            <a:r>
              <a:rPr lang="en-AU" dirty="0" err="1" smtClean="0"/>
              <a:t>e.what</a:t>
            </a:r>
            <a:r>
              <a:rPr lang="en-AU" dirty="0" smtClean="0"/>
              <a:t>() &lt;&lt; </a:t>
            </a:r>
            <a:r>
              <a:rPr lang="en-AU" dirty="0" smtClean="0">
                <a:solidFill>
                  <a:srgbClr val="FF0000"/>
                </a:solidFill>
              </a:rPr>
              <a:t>"\n"</a:t>
            </a:r>
            <a:r>
              <a:rPr lang="en-AU" dirty="0" smtClean="0"/>
              <a:t>; }</a:t>
            </a:r>
          </a:p>
          <a:p>
            <a:r>
              <a:rPr lang="en-AU" dirty="0" smtClean="0"/>
              <a:t>	</a:t>
            </a:r>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a:t>
            </a:r>
          </a:p>
        </p:txBody>
      </p:sp>
      <p:sp>
        <p:nvSpPr>
          <p:cNvPr id="27" name="TextBox 26"/>
          <p:cNvSpPr txBox="1"/>
          <p:nvPr/>
        </p:nvSpPr>
        <p:spPr>
          <a:xfrm>
            <a:off x="214444" y="442710"/>
            <a:ext cx="4504182" cy="461665"/>
          </a:xfrm>
          <a:prstGeom prst="rect">
            <a:avLst/>
          </a:prstGeom>
          <a:noFill/>
        </p:spPr>
        <p:txBody>
          <a:bodyPr wrap="none" rtlCol="0">
            <a:spAutoFit/>
          </a:bodyPr>
          <a:lstStyle/>
          <a:p>
            <a:r>
              <a:rPr lang="en-AU" sz="2400" dirty="0" smtClean="0"/>
              <a:t>Try and Catch example with what()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46750" y="620932"/>
            <a:ext cx="4158049" cy="4401205"/>
          </a:xfrm>
          <a:prstGeom prst="rect">
            <a:avLst/>
          </a:prstGeom>
          <a:noFill/>
        </p:spPr>
        <p:txBody>
          <a:bodyPr wrap="square" rtlCol="0">
            <a:spAutoFit/>
          </a:bodyPr>
          <a:lstStyle/>
          <a:p>
            <a:r>
              <a:rPr lang="en-AU" sz="1400" dirty="0" smtClean="0">
                <a:solidFill>
                  <a:schemeClr val="accent1">
                    <a:lumMod val="50000"/>
                  </a:schemeClr>
                </a:solidFill>
              </a:rPr>
              <a:t>#include &lt;string&gt;</a:t>
            </a:r>
          </a:p>
          <a:p>
            <a:r>
              <a:rPr lang="en-AU" sz="1400" dirty="0" smtClean="0">
                <a:solidFill>
                  <a:schemeClr val="accent1">
                    <a:lumMod val="50000"/>
                  </a:schemeClr>
                </a:solidFill>
              </a:rPr>
              <a:t>#include &lt;</a:t>
            </a:r>
            <a:r>
              <a:rPr lang="en-AU" sz="1400" dirty="0" err="1" smtClean="0">
                <a:solidFill>
                  <a:schemeClr val="accent1">
                    <a:lumMod val="50000"/>
                  </a:schemeClr>
                </a:solidFill>
              </a:rPr>
              <a:t>iostream</a:t>
            </a:r>
            <a:r>
              <a:rPr lang="en-AU" sz="1400" dirty="0" smtClean="0">
                <a:solidFill>
                  <a:schemeClr val="accent1">
                    <a:lumMod val="50000"/>
                  </a:schemeClr>
                </a:solidFill>
              </a:rPr>
              <a:t>&gt;</a:t>
            </a:r>
          </a:p>
          <a:p>
            <a:r>
              <a:rPr lang="en-AU" sz="1400" dirty="0" smtClean="0">
                <a:solidFill>
                  <a:schemeClr val="accent1">
                    <a:lumMod val="50000"/>
                  </a:schemeClr>
                </a:solidFill>
              </a:rPr>
              <a:t>#include &lt;</a:t>
            </a:r>
            <a:r>
              <a:rPr lang="en-AU" sz="1400" dirty="0" err="1" smtClean="0">
                <a:solidFill>
                  <a:schemeClr val="accent1">
                    <a:lumMod val="50000"/>
                  </a:schemeClr>
                </a:solidFill>
              </a:rPr>
              <a:t>fstream</a:t>
            </a:r>
            <a:r>
              <a:rPr lang="en-AU" sz="1400" dirty="0" smtClean="0">
                <a:solidFill>
                  <a:schemeClr val="accent1">
                    <a:lumMod val="50000"/>
                  </a:schemeClr>
                </a:solidFill>
              </a:rPr>
              <a:t>&gt;</a:t>
            </a:r>
          </a:p>
          <a:p>
            <a:r>
              <a:rPr lang="en-AU" sz="1400" dirty="0" smtClean="0">
                <a:solidFill>
                  <a:srgbClr val="7030A0"/>
                </a:solidFill>
              </a:rPr>
              <a:t>using</a:t>
            </a:r>
            <a:r>
              <a:rPr lang="en-AU" sz="1400" dirty="0" smtClean="0"/>
              <a:t> </a:t>
            </a:r>
            <a:r>
              <a:rPr lang="en-AU" sz="1400" dirty="0" smtClean="0">
                <a:solidFill>
                  <a:srgbClr val="7030A0"/>
                </a:solidFill>
              </a:rPr>
              <a:t>namespace</a:t>
            </a:r>
            <a:r>
              <a:rPr lang="en-AU" sz="1400" dirty="0" smtClean="0"/>
              <a:t> </a:t>
            </a:r>
            <a:r>
              <a:rPr lang="en-AU" sz="1400" dirty="0" smtClean="0">
                <a:solidFill>
                  <a:schemeClr val="accent6">
                    <a:lumMod val="75000"/>
                  </a:schemeClr>
                </a:solidFill>
              </a:rPr>
              <a:t>std</a:t>
            </a:r>
            <a:r>
              <a:rPr lang="en-AU" sz="1400" dirty="0" smtClean="0"/>
              <a:t>;</a:t>
            </a:r>
          </a:p>
          <a:p>
            <a:endParaRPr lang="en-AU" sz="1400" dirty="0" smtClean="0"/>
          </a:p>
          <a:p>
            <a:r>
              <a:rPr lang="en-AU" sz="1400" dirty="0" smtClean="0">
                <a:solidFill>
                  <a:schemeClr val="accent1">
                    <a:lumMod val="50000"/>
                  </a:schemeClr>
                </a:solidFill>
              </a:rPr>
              <a:t>void</a:t>
            </a:r>
            <a:r>
              <a:rPr lang="en-AU" sz="1400" dirty="0" smtClean="0"/>
              <a:t> </a:t>
            </a:r>
            <a:r>
              <a:rPr lang="en-AU" sz="1400" dirty="0" err="1" smtClean="0">
                <a:solidFill>
                  <a:schemeClr val="accent6">
                    <a:lumMod val="75000"/>
                  </a:schemeClr>
                </a:solidFill>
              </a:rPr>
              <a:t>getFiles</a:t>
            </a:r>
            <a:r>
              <a:rPr lang="en-AU" sz="1400" dirty="0" smtClean="0"/>
              <a:t>(string &amp;</a:t>
            </a:r>
            <a:r>
              <a:rPr lang="en-AU" sz="1400" dirty="0" err="1" smtClean="0"/>
              <a:t>filein</a:t>
            </a:r>
            <a:r>
              <a:rPr lang="en-AU" sz="1400" dirty="0" smtClean="0"/>
              <a:t>, string &amp;</a:t>
            </a:r>
            <a:r>
              <a:rPr lang="en-AU" sz="1400" dirty="0" err="1" smtClean="0"/>
              <a:t>fileout</a:t>
            </a:r>
            <a:r>
              <a:rPr lang="en-AU" sz="1400" dirty="0" smtClean="0"/>
              <a:t>);</a:t>
            </a:r>
          </a:p>
          <a:p>
            <a:r>
              <a:rPr lang="en-AU" sz="1400" dirty="0" smtClean="0">
                <a:solidFill>
                  <a:schemeClr val="accent1">
                    <a:lumMod val="50000"/>
                  </a:schemeClr>
                </a:solidFill>
              </a:rPr>
              <a:t>void</a:t>
            </a:r>
            <a:r>
              <a:rPr lang="en-AU" sz="1400" dirty="0" smtClean="0"/>
              <a:t> </a:t>
            </a:r>
            <a:r>
              <a:rPr lang="en-AU" sz="1400" dirty="0" err="1" smtClean="0">
                <a:solidFill>
                  <a:schemeClr val="accent6">
                    <a:lumMod val="75000"/>
                  </a:schemeClr>
                </a:solidFill>
              </a:rPr>
              <a:t>copyFile</a:t>
            </a:r>
            <a:r>
              <a:rPr lang="en-AU" sz="1400" dirty="0" smtClean="0"/>
              <a:t>(</a:t>
            </a:r>
            <a:r>
              <a:rPr lang="en-AU" sz="1400" dirty="0" smtClean="0">
                <a:solidFill>
                  <a:srgbClr val="7030A0"/>
                </a:solidFill>
              </a:rPr>
              <a:t>const</a:t>
            </a:r>
            <a:r>
              <a:rPr lang="en-AU" sz="1400" dirty="0" smtClean="0"/>
              <a:t> string &amp;</a:t>
            </a:r>
            <a:r>
              <a:rPr lang="en-AU" sz="1400" dirty="0" err="1" smtClean="0"/>
              <a:t>filein</a:t>
            </a:r>
            <a:r>
              <a:rPr lang="en-AU" sz="1400" dirty="0" smtClean="0"/>
              <a:t>, </a:t>
            </a:r>
            <a:r>
              <a:rPr lang="en-AU" sz="1400" dirty="0" smtClean="0">
                <a:solidFill>
                  <a:srgbClr val="7030A0"/>
                </a:solidFill>
              </a:rPr>
              <a:t>const</a:t>
            </a:r>
            <a:r>
              <a:rPr lang="en-AU" sz="1400" dirty="0" smtClean="0"/>
              <a:t> string  </a:t>
            </a:r>
            <a:r>
              <a:rPr lang="en-AU" sz="1400" dirty="0" err="1" smtClean="0"/>
              <a:t>fileout</a:t>
            </a:r>
            <a:r>
              <a:rPr lang="en-AU" sz="1400" dirty="0" smtClean="0"/>
              <a:t>);</a:t>
            </a:r>
          </a:p>
          <a:p>
            <a:endParaRPr lang="en-AU" sz="1400" dirty="0" smtClean="0"/>
          </a:p>
          <a:p>
            <a:endParaRPr lang="en-AU" sz="1400" dirty="0" smtClean="0"/>
          </a:p>
          <a:p>
            <a:r>
              <a:rPr lang="en-AU" sz="1400" dirty="0" err="1" smtClean="0">
                <a:solidFill>
                  <a:schemeClr val="accent1">
                    <a:lumMod val="50000"/>
                  </a:schemeClr>
                </a:solidFill>
              </a:rPr>
              <a:t>int</a:t>
            </a:r>
            <a:r>
              <a:rPr lang="en-AU" sz="1400" dirty="0" smtClean="0"/>
              <a:t> </a:t>
            </a:r>
            <a:r>
              <a:rPr lang="en-AU" sz="1400" dirty="0" smtClean="0">
                <a:solidFill>
                  <a:schemeClr val="accent6">
                    <a:lumMod val="75000"/>
                  </a:schemeClr>
                </a:solidFill>
              </a:rPr>
              <a:t>main</a:t>
            </a:r>
            <a:r>
              <a:rPr lang="en-AU" sz="1400" dirty="0" smtClean="0"/>
              <a:t>() {</a:t>
            </a:r>
          </a:p>
          <a:p>
            <a:r>
              <a:rPr lang="en-AU" sz="1400" dirty="0" smtClean="0"/>
              <a:t>	string </a:t>
            </a:r>
            <a:r>
              <a:rPr lang="en-AU" sz="1400" dirty="0" err="1" smtClean="0"/>
              <a:t>filein</a:t>
            </a:r>
            <a:r>
              <a:rPr lang="en-AU" sz="1400" dirty="0" smtClean="0"/>
              <a:t>, </a:t>
            </a:r>
            <a:r>
              <a:rPr lang="en-AU" sz="1400" dirty="0" err="1" smtClean="0"/>
              <a:t>fileout</a:t>
            </a:r>
            <a:r>
              <a:rPr lang="en-AU" sz="1400" dirty="0" smtClean="0"/>
              <a:t>;</a:t>
            </a:r>
          </a:p>
          <a:p>
            <a:r>
              <a:rPr lang="en-AU" sz="1400" dirty="0" smtClean="0"/>
              <a:t>	</a:t>
            </a:r>
            <a:r>
              <a:rPr lang="en-AU" sz="1400" dirty="0" err="1" smtClean="0"/>
              <a:t>getFiles</a:t>
            </a:r>
            <a:r>
              <a:rPr lang="en-AU" sz="1400" dirty="0" smtClean="0"/>
              <a:t>(</a:t>
            </a:r>
            <a:r>
              <a:rPr lang="en-AU" sz="1400" dirty="0" err="1" smtClean="0"/>
              <a:t>filein</a:t>
            </a:r>
            <a:r>
              <a:rPr lang="en-AU" sz="1400" dirty="0" smtClean="0"/>
              <a:t>, </a:t>
            </a:r>
            <a:r>
              <a:rPr lang="en-AU" sz="1400" dirty="0" err="1" smtClean="0"/>
              <a:t>fileout</a:t>
            </a:r>
            <a:r>
              <a:rPr lang="en-AU" sz="1400" dirty="0" smtClean="0"/>
              <a:t>);</a:t>
            </a:r>
          </a:p>
          <a:p>
            <a:r>
              <a:rPr lang="en-AU" sz="1400" dirty="0" smtClean="0"/>
              <a:t>	</a:t>
            </a:r>
            <a:r>
              <a:rPr lang="en-AU" sz="1400" dirty="0" err="1" smtClean="0"/>
              <a:t>copyFile</a:t>
            </a:r>
            <a:r>
              <a:rPr lang="en-AU" sz="1400" dirty="0" smtClean="0"/>
              <a:t>(</a:t>
            </a:r>
            <a:r>
              <a:rPr lang="en-AU" sz="1400" dirty="0" err="1" smtClean="0"/>
              <a:t>filein</a:t>
            </a:r>
            <a:r>
              <a:rPr lang="en-AU" sz="1400" dirty="0" smtClean="0"/>
              <a:t>, </a:t>
            </a:r>
            <a:r>
              <a:rPr lang="en-AU" sz="1400" dirty="0" err="1" smtClean="0"/>
              <a:t>fileout</a:t>
            </a:r>
            <a:r>
              <a:rPr lang="en-AU" sz="1400" dirty="0" smtClean="0"/>
              <a:t>);</a:t>
            </a:r>
          </a:p>
          <a:p>
            <a:r>
              <a:rPr lang="en-AU" sz="1400" dirty="0" smtClean="0"/>
              <a:t>	</a:t>
            </a:r>
            <a:r>
              <a:rPr lang="en-AU" sz="1400" dirty="0" smtClean="0">
                <a:solidFill>
                  <a:srgbClr val="7030A0"/>
                </a:solidFill>
              </a:rPr>
              <a:t>return</a:t>
            </a:r>
            <a:r>
              <a:rPr lang="en-AU" sz="1400" dirty="0" smtClean="0"/>
              <a:t> </a:t>
            </a:r>
            <a:r>
              <a:rPr lang="en-AU" sz="1400" dirty="0" smtClean="0">
                <a:solidFill>
                  <a:schemeClr val="accent2">
                    <a:lumMod val="75000"/>
                  </a:schemeClr>
                </a:solidFill>
              </a:rPr>
              <a:t>0</a:t>
            </a:r>
            <a:r>
              <a:rPr lang="en-AU" sz="1400" dirty="0" smtClean="0"/>
              <a:t>; }</a:t>
            </a:r>
          </a:p>
          <a:p>
            <a:endParaRPr lang="en-AU" sz="1400" dirty="0" smtClean="0"/>
          </a:p>
          <a:p>
            <a:r>
              <a:rPr lang="en-AU" sz="1400" dirty="0" smtClean="0">
                <a:solidFill>
                  <a:schemeClr val="accent1">
                    <a:lumMod val="50000"/>
                  </a:schemeClr>
                </a:solidFill>
              </a:rPr>
              <a:t>void</a:t>
            </a:r>
            <a:r>
              <a:rPr lang="en-AU" sz="1400" dirty="0" smtClean="0"/>
              <a:t> </a:t>
            </a:r>
            <a:r>
              <a:rPr lang="en-AU" sz="1400" dirty="0" err="1" smtClean="0">
                <a:solidFill>
                  <a:schemeClr val="accent6">
                    <a:lumMod val="75000"/>
                  </a:schemeClr>
                </a:solidFill>
              </a:rPr>
              <a:t>getFiles</a:t>
            </a:r>
            <a:r>
              <a:rPr lang="en-AU" sz="1400" dirty="0" smtClean="0"/>
              <a:t>(string &amp;</a:t>
            </a:r>
            <a:r>
              <a:rPr lang="en-AU" sz="1400" dirty="0" err="1" smtClean="0"/>
              <a:t>filein</a:t>
            </a:r>
            <a:r>
              <a:rPr lang="en-AU" sz="1400" dirty="0" smtClean="0"/>
              <a:t>, string &amp;</a:t>
            </a:r>
            <a:r>
              <a:rPr lang="en-AU" sz="1400" dirty="0" err="1" smtClean="0"/>
              <a:t>fileout</a:t>
            </a:r>
            <a:r>
              <a:rPr lang="en-AU" sz="1400" dirty="0" smtClean="0"/>
              <a:t>) {</a:t>
            </a:r>
          </a:p>
          <a:p>
            <a:r>
              <a:rPr lang="en-AU" sz="1400" dirty="0" smtClean="0"/>
              <a:t>	</a:t>
            </a:r>
            <a:r>
              <a:rPr lang="en-AU" sz="1400" dirty="0" err="1" smtClean="0"/>
              <a:t>cout</a:t>
            </a:r>
            <a:r>
              <a:rPr lang="en-AU" sz="1400" dirty="0" smtClean="0"/>
              <a:t> &lt;&lt; </a:t>
            </a:r>
            <a:r>
              <a:rPr lang="en-AU" sz="1400" dirty="0" smtClean="0">
                <a:solidFill>
                  <a:srgbClr val="FF0000"/>
                </a:solidFill>
              </a:rPr>
              <a:t>"Please enter file to copy :"</a:t>
            </a:r>
            <a:r>
              <a:rPr lang="en-AU" sz="1400" dirty="0" smtClean="0"/>
              <a:t>;</a:t>
            </a:r>
          </a:p>
          <a:p>
            <a:r>
              <a:rPr lang="en-AU" sz="1400" dirty="0" smtClean="0"/>
              <a:t>	</a:t>
            </a:r>
            <a:r>
              <a:rPr lang="en-AU" sz="1400" dirty="0" err="1" smtClean="0"/>
              <a:t>cin</a:t>
            </a:r>
            <a:r>
              <a:rPr lang="en-AU" sz="1400" dirty="0" smtClean="0"/>
              <a:t> &gt;&gt; </a:t>
            </a:r>
            <a:r>
              <a:rPr lang="en-AU" sz="1400" dirty="0" err="1" smtClean="0"/>
              <a:t>filein</a:t>
            </a:r>
            <a:r>
              <a:rPr lang="en-AU" sz="1400" dirty="0" smtClean="0"/>
              <a:t>;</a:t>
            </a:r>
          </a:p>
          <a:p>
            <a:r>
              <a:rPr lang="en-AU" sz="1400" dirty="0" smtClean="0"/>
              <a:t>	</a:t>
            </a:r>
            <a:r>
              <a:rPr lang="en-AU" sz="1400" dirty="0" err="1" smtClean="0"/>
              <a:t>cout</a:t>
            </a:r>
            <a:r>
              <a:rPr lang="en-AU" sz="1400" dirty="0" smtClean="0"/>
              <a:t> &lt;&lt; </a:t>
            </a:r>
            <a:r>
              <a:rPr lang="en-AU" sz="1400" dirty="0" smtClean="0">
                <a:solidFill>
                  <a:srgbClr val="FF0000"/>
                </a:solidFill>
              </a:rPr>
              <a:t>"Please enter target file :"</a:t>
            </a:r>
            <a:r>
              <a:rPr lang="en-AU" sz="1400" dirty="0" smtClean="0"/>
              <a:t>;</a:t>
            </a:r>
          </a:p>
          <a:p>
            <a:r>
              <a:rPr lang="en-AU" sz="1400" dirty="0" smtClean="0"/>
              <a:t>	</a:t>
            </a:r>
            <a:r>
              <a:rPr lang="en-AU" sz="1400" dirty="0" err="1" smtClean="0"/>
              <a:t>cin</a:t>
            </a:r>
            <a:r>
              <a:rPr lang="en-AU" sz="1400" dirty="0" smtClean="0"/>
              <a:t> &gt;&gt; </a:t>
            </a:r>
            <a:r>
              <a:rPr lang="en-AU" sz="1400" dirty="0" err="1" smtClean="0"/>
              <a:t>fileout</a:t>
            </a:r>
            <a:r>
              <a:rPr lang="en-AU" sz="1400" dirty="0" smtClean="0"/>
              <a:t>; }</a:t>
            </a:r>
          </a:p>
        </p:txBody>
      </p:sp>
      <p:sp>
        <p:nvSpPr>
          <p:cNvPr id="12" name="TextBox 11"/>
          <p:cNvSpPr txBox="1"/>
          <p:nvPr/>
        </p:nvSpPr>
        <p:spPr>
          <a:xfrm>
            <a:off x="4615263" y="1054464"/>
            <a:ext cx="4436075" cy="4401205"/>
          </a:xfrm>
          <a:prstGeom prst="rect">
            <a:avLst/>
          </a:prstGeom>
          <a:noFill/>
        </p:spPr>
        <p:txBody>
          <a:bodyPr wrap="square" rtlCol="0">
            <a:spAutoFit/>
          </a:bodyPr>
          <a:lstStyle/>
          <a:p>
            <a:r>
              <a:rPr lang="en-AU" sz="1400" dirty="0" smtClean="0">
                <a:solidFill>
                  <a:schemeClr val="accent1">
                    <a:lumMod val="50000"/>
                  </a:schemeClr>
                </a:solidFill>
              </a:rPr>
              <a:t>void</a:t>
            </a:r>
            <a:r>
              <a:rPr lang="en-AU" sz="1400" dirty="0" smtClean="0"/>
              <a:t> </a:t>
            </a:r>
            <a:r>
              <a:rPr lang="en-AU" sz="1400" dirty="0" err="1" smtClean="0">
                <a:solidFill>
                  <a:schemeClr val="accent6">
                    <a:lumMod val="75000"/>
                  </a:schemeClr>
                </a:solidFill>
              </a:rPr>
              <a:t>copyFile</a:t>
            </a:r>
            <a:r>
              <a:rPr lang="en-AU" sz="1400" dirty="0" smtClean="0"/>
              <a:t>(</a:t>
            </a:r>
            <a:r>
              <a:rPr lang="en-AU" sz="1400" dirty="0" smtClean="0">
                <a:solidFill>
                  <a:srgbClr val="7030A0"/>
                </a:solidFill>
              </a:rPr>
              <a:t>const </a:t>
            </a:r>
            <a:r>
              <a:rPr lang="en-AU" sz="1400" dirty="0" smtClean="0"/>
              <a:t>string &amp;</a:t>
            </a:r>
            <a:r>
              <a:rPr lang="en-AU" sz="1400" dirty="0" err="1" smtClean="0"/>
              <a:t>filein</a:t>
            </a:r>
            <a:r>
              <a:rPr lang="en-AU" sz="1400" dirty="0" smtClean="0"/>
              <a:t>, </a:t>
            </a:r>
            <a:r>
              <a:rPr lang="en-AU" sz="1400" dirty="0" smtClean="0">
                <a:solidFill>
                  <a:srgbClr val="7030A0"/>
                </a:solidFill>
              </a:rPr>
              <a:t>const</a:t>
            </a:r>
            <a:r>
              <a:rPr lang="en-AU" sz="1400" dirty="0" smtClean="0"/>
              <a:t> string &amp;</a:t>
            </a:r>
            <a:r>
              <a:rPr lang="en-AU" sz="1400" dirty="0" err="1" smtClean="0"/>
              <a:t>fileout</a:t>
            </a:r>
            <a:r>
              <a:rPr lang="en-AU" sz="1400" dirty="0" smtClean="0"/>
              <a:t>) {</a:t>
            </a:r>
          </a:p>
          <a:p>
            <a:r>
              <a:rPr lang="en-AU" sz="1400" dirty="0" err="1" smtClean="0"/>
              <a:t>ifstream</a:t>
            </a:r>
            <a:r>
              <a:rPr lang="en-AU" sz="1400" dirty="0" smtClean="0"/>
              <a:t> fin; </a:t>
            </a:r>
            <a:r>
              <a:rPr lang="en-AU" sz="1400" dirty="0" err="1" smtClean="0"/>
              <a:t>ofstream</a:t>
            </a:r>
            <a:r>
              <a:rPr lang="en-AU" sz="1400" dirty="0" smtClean="0"/>
              <a:t> </a:t>
            </a:r>
            <a:r>
              <a:rPr lang="en-AU" sz="1400" dirty="0" err="1" smtClean="0"/>
              <a:t>fout</a:t>
            </a:r>
            <a:r>
              <a:rPr lang="en-AU" sz="1400" dirty="0" smtClean="0"/>
              <a:t>; </a:t>
            </a:r>
            <a:r>
              <a:rPr lang="en-AU" sz="1400" dirty="0" smtClean="0">
                <a:solidFill>
                  <a:schemeClr val="accent1">
                    <a:lumMod val="50000"/>
                  </a:schemeClr>
                </a:solidFill>
              </a:rPr>
              <a:t>char</a:t>
            </a:r>
            <a:r>
              <a:rPr lang="en-AU" sz="1400" dirty="0" smtClean="0"/>
              <a:t> </a:t>
            </a:r>
            <a:r>
              <a:rPr lang="en-AU" sz="1400" dirty="0" err="1" smtClean="0"/>
              <a:t>ch</a:t>
            </a:r>
            <a:r>
              <a:rPr lang="en-AU" sz="1400" dirty="0" smtClean="0"/>
              <a:t>;</a:t>
            </a:r>
          </a:p>
          <a:p>
            <a:endParaRPr lang="en-AU" sz="1400" dirty="0" smtClean="0"/>
          </a:p>
          <a:p>
            <a:r>
              <a:rPr lang="en-AU" sz="1400" dirty="0" err="1" smtClean="0"/>
              <a:t>fin.open</a:t>
            </a:r>
            <a:r>
              <a:rPr lang="en-AU" sz="1400" dirty="0" smtClean="0"/>
              <a:t>(</a:t>
            </a:r>
            <a:r>
              <a:rPr lang="en-AU" sz="1400" dirty="0" err="1" smtClean="0"/>
              <a:t>filein.c_str</a:t>
            </a:r>
            <a:r>
              <a:rPr lang="en-AU" sz="1400" dirty="0" smtClean="0"/>
              <a:t>());</a:t>
            </a:r>
          </a:p>
          <a:p>
            <a:r>
              <a:rPr lang="en-AU" sz="1400" dirty="0" smtClean="0">
                <a:solidFill>
                  <a:srgbClr val="7030A0"/>
                </a:solidFill>
              </a:rPr>
              <a:t>if</a:t>
            </a:r>
            <a:r>
              <a:rPr lang="en-AU" sz="1400" dirty="0" smtClean="0"/>
              <a:t> (!fin) {</a:t>
            </a:r>
          </a:p>
          <a:p>
            <a:r>
              <a:rPr lang="en-AU" sz="1400" dirty="0" smtClean="0"/>
              <a:t>	</a:t>
            </a:r>
            <a:r>
              <a:rPr lang="en-AU" sz="1400" dirty="0" err="1" smtClean="0"/>
              <a:t>cerr</a:t>
            </a:r>
            <a:r>
              <a:rPr lang="en-AU" sz="1400" dirty="0" smtClean="0"/>
              <a:t> &lt;&lt; </a:t>
            </a:r>
            <a:r>
              <a:rPr lang="en-AU" sz="1400" dirty="0" smtClean="0">
                <a:solidFill>
                  <a:srgbClr val="FF0000"/>
                </a:solidFill>
              </a:rPr>
              <a:t>"Can't open "</a:t>
            </a:r>
            <a:r>
              <a:rPr lang="en-AU" sz="1400" dirty="0" smtClean="0"/>
              <a:t> &lt;&lt; </a:t>
            </a:r>
            <a:r>
              <a:rPr lang="en-AU" sz="1400" dirty="0" err="1" smtClean="0"/>
              <a:t>filein</a:t>
            </a:r>
            <a:r>
              <a:rPr lang="en-AU" sz="1400" dirty="0" smtClean="0"/>
              <a:t> &lt;&lt; </a:t>
            </a:r>
            <a:r>
              <a:rPr lang="en-AU" sz="1400" dirty="0" smtClean="0">
                <a:solidFill>
                  <a:srgbClr val="FF0000"/>
                </a:solidFill>
              </a:rPr>
              <a:t>" \n"</a:t>
            </a:r>
            <a:r>
              <a:rPr lang="en-AU" sz="1400" dirty="0" smtClean="0"/>
              <a:t>;</a:t>
            </a:r>
          </a:p>
          <a:p>
            <a:r>
              <a:rPr lang="en-AU" sz="1400" dirty="0" smtClean="0"/>
              <a:t>	exit(</a:t>
            </a:r>
            <a:r>
              <a:rPr lang="en-AU" sz="1400" dirty="0" smtClean="0">
                <a:solidFill>
                  <a:schemeClr val="accent2">
                    <a:lumMod val="75000"/>
                  </a:schemeClr>
                </a:solidFill>
              </a:rPr>
              <a:t>1</a:t>
            </a:r>
            <a:r>
              <a:rPr lang="en-AU" sz="1400" dirty="0" smtClean="0"/>
              <a:t>); }</a:t>
            </a:r>
          </a:p>
          <a:p>
            <a:endParaRPr lang="en-AU" sz="1400" dirty="0" smtClean="0"/>
          </a:p>
          <a:p>
            <a:r>
              <a:rPr lang="en-AU" sz="1400" dirty="0" err="1" smtClean="0"/>
              <a:t>fout.open</a:t>
            </a:r>
            <a:r>
              <a:rPr lang="en-AU" sz="1400" dirty="0" smtClean="0"/>
              <a:t>(</a:t>
            </a:r>
            <a:r>
              <a:rPr lang="en-AU" sz="1400" dirty="0" err="1" smtClean="0"/>
              <a:t>fileout.c_str</a:t>
            </a:r>
            <a:r>
              <a:rPr lang="en-AU" sz="1400" dirty="0" smtClean="0"/>
              <a:t>());</a:t>
            </a:r>
          </a:p>
          <a:p>
            <a:r>
              <a:rPr lang="en-AU" sz="1400" dirty="0" smtClean="0">
                <a:solidFill>
                  <a:srgbClr val="7030A0"/>
                </a:solidFill>
              </a:rPr>
              <a:t>if</a:t>
            </a:r>
            <a:r>
              <a:rPr lang="en-AU" sz="1400" dirty="0" smtClean="0"/>
              <a:t> (!</a:t>
            </a:r>
            <a:r>
              <a:rPr lang="en-AU" sz="1400" dirty="0" err="1" smtClean="0"/>
              <a:t>fout</a:t>
            </a:r>
            <a:r>
              <a:rPr lang="en-AU" sz="1400" dirty="0" smtClean="0"/>
              <a:t>) {</a:t>
            </a:r>
          </a:p>
          <a:p>
            <a:r>
              <a:rPr lang="en-AU" sz="1400" dirty="0" smtClean="0"/>
              <a:t>	</a:t>
            </a:r>
            <a:r>
              <a:rPr lang="en-AU" sz="1400" dirty="0" err="1" smtClean="0"/>
              <a:t>cerr</a:t>
            </a:r>
            <a:r>
              <a:rPr lang="en-AU" sz="1400" dirty="0" smtClean="0"/>
              <a:t> &lt;&lt; </a:t>
            </a:r>
            <a:r>
              <a:rPr lang="en-AU" sz="1400" dirty="0" smtClean="0">
                <a:solidFill>
                  <a:srgbClr val="FF0000"/>
                </a:solidFill>
              </a:rPr>
              <a:t>"Can't open "</a:t>
            </a:r>
            <a:r>
              <a:rPr lang="en-AU" sz="1400" dirty="0" smtClean="0"/>
              <a:t> &lt;&lt; </a:t>
            </a:r>
            <a:r>
              <a:rPr lang="en-AU" sz="1400" dirty="0" err="1" smtClean="0"/>
              <a:t>fileout</a:t>
            </a:r>
            <a:r>
              <a:rPr lang="en-AU" sz="1400" dirty="0" smtClean="0"/>
              <a:t> &lt;&lt; </a:t>
            </a:r>
            <a:r>
              <a:rPr lang="en-AU" sz="1400" dirty="0" smtClean="0">
                <a:solidFill>
                  <a:srgbClr val="FF0000"/>
                </a:solidFill>
              </a:rPr>
              <a:t>" \n"</a:t>
            </a:r>
            <a:r>
              <a:rPr lang="en-AU" sz="1400" dirty="0" smtClean="0"/>
              <a:t>;</a:t>
            </a:r>
          </a:p>
          <a:p>
            <a:r>
              <a:rPr lang="en-AU" sz="1400" dirty="0" smtClean="0"/>
              <a:t>	</a:t>
            </a:r>
            <a:r>
              <a:rPr lang="en-AU" sz="1400" dirty="0" err="1" smtClean="0"/>
              <a:t>fin.close</a:t>
            </a:r>
            <a:r>
              <a:rPr lang="en-AU" sz="1400" dirty="0" smtClean="0"/>
              <a:t>();</a:t>
            </a:r>
          </a:p>
          <a:p>
            <a:r>
              <a:rPr lang="en-AU" sz="1400" dirty="0" smtClean="0"/>
              <a:t>	exit(</a:t>
            </a:r>
            <a:r>
              <a:rPr lang="en-AU" sz="1400" dirty="0" smtClean="0">
                <a:solidFill>
                  <a:schemeClr val="accent2">
                    <a:lumMod val="75000"/>
                  </a:schemeClr>
                </a:solidFill>
              </a:rPr>
              <a:t>1</a:t>
            </a:r>
            <a:r>
              <a:rPr lang="en-AU" sz="1400" dirty="0" smtClean="0"/>
              <a:t>); }</a:t>
            </a:r>
          </a:p>
          <a:p>
            <a:endParaRPr lang="en-AU" sz="1400" dirty="0" smtClean="0"/>
          </a:p>
          <a:p>
            <a:r>
              <a:rPr lang="en-AU" sz="1400" dirty="0" smtClean="0">
                <a:solidFill>
                  <a:srgbClr val="7030A0"/>
                </a:solidFill>
              </a:rPr>
              <a:t>while</a:t>
            </a:r>
            <a:r>
              <a:rPr lang="en-AU" sz="1400" dirty="0" smtClean="0"/>
              <a:t> (!fin.eof()) {</a:t>
            </a:r>
          </a:p>
          <a:p>
            <a:r>
              <a:rPr lang="en-AU" sz="1400" dirty="0" smtClean="0"/>
              <a:t>	</a:t>
            </a:r>
            <a:r>
              <a:rPr lang="en-AU" sz="1400" dirty="0" err="1" smtClean="0"/>
              <a:t>fin.get</a:t>
            </a:r>
            <a:r>
              <a:rPr lang="en-AU" sz="1400" dirty="0" smtClean="0"/>
              <a:t>(</a:t>
            </a:r>
            <a:r>
              <a:rPr lang="en-AU" sz="1400" dirty="0" err="1" smtClean="0"/>
              <a:t>ch</a:t>
            </a:r>
            <a:r>
              <a:rPr lang="en-AU" sz="1400" dirty="0" smtClean="0"/>
              <a:t>);</a:t>
            </a:r>
          </a:p>
          <a:p>
            <a:r>
              <a:rPr lang="en-AU" sz="1400" dirty="0" smtClean="0"/>
              <a:t>	</a:t>
            </a:r>
            <a:r>
              <a:rPr lang="en-AU" sz="1400" dirty="0" err="1" smtClean="0"/>
              <a:t>fout.put</a:t>
            </a:r>
            <a:r>
              <a:rPr lang="en-AU" sz="1400" dirty="0" smtClean="0"/>
              <a:t>(</a:t>
            </a:r>
            <a:r>
              <a:rPr lang="en-AU" sz="1400" dirty="0" err="1" smtClean="0"/>
              <a:t>ch</a:t>
            </a:r>
            <a:r>
              <a:rPr lang="en-AU" sz="1400" dirty="0" smtClean="0"/>
              <a:t>); }</a:t>
            </a:r>
          </a:p>
          <a:p>
            <a:endParaRPr lang="en-AU" sz="1400" dirty="0" smtClean="0"/>
          </a:p>
          <a:p>
            <a:r>
              <a:rPr lang="en-AU" sz="1400" dirty="0" err="1" smtClean="0"/>
              <a:t>fin.close</a:t>
            </a:r>
            <a:r>
              <a:rPr lang="en-AU" sz="1400" dirty="0" smtClean="0"/>
              <a:t>();</a:t>
            </a:r>
          </a:p>
          <a:p>
            <a:r>
              <a:rPr lang="en-AU" sz="1400" dirty="0" err="1" smtClean="0"/>
              <a:t>fout.close</a:t>
            </a:r>
            <a:r>
              <a:rPr lang="en-AU" sz="1400" dirty="0" smtClean="0"/>
              <a:t>(); }</a:t>
            </a:r>
            <a:endParaRPr lang="en-AU" sz="1400" dirty="0"/>
          </a:p>
        </p:txBody>
      </p:sp>
      <p:sp>
        <p:nvSpPr>
          <p:cNvPr id="15" name="TextBox 14"/>
          <p:cNvSpPr txBox="1"/>
          <p:nvPr/>
        </p:nvSpPr>
        <p:spPr>
          <a:xfrm>
            <a:off x="6781802" y="3810000"/>
            <a:ext cx="2121093" cy="369332"/>
          </a:xfrm>
          <a:prstGeom prst="rect">
            <a:avLst/>
          </a:prstGeom>
          <a:noFill/>
        </p:spPr>
        <p:txBody>
          <a:bodyPr wrap="none" rtlCol="0">
            <a:spAutoFit/>
          </a:bodyPr>
          <a:lstStyle/>
          <a:p>
            <a:r>
              <a:rPr lang="en-AU" dirty="0">
                <a:solidFill>
                  <a:schemeClr val="bg2">
                    <a:lumMod val="50000"/>
                  </a:schemeClr>
                </a:solidFill>
              </a:rPr>
              <a:t>while not end of file </a:t>
            </a:r>
          </a:p>
        </p:txBody>
      </p:sp>
      <p:sp>
        <p:nvSpPr>
          <p:cNvPr id="16" name="TextBox 15"/>
          <p:cNvSpPr txBox="1"/>
          <p:nvPr/>
        </p:nvSpPr>
        <p:spPr>
          <a:xfrm>
            <a:off x="5633808" y="6172200"/>
            <a:ext cx="3510192" cy="369332"/>
          </a:xfrm>
          <a:prstGeom prst="rect">
            <a:avLst/>
          </a:prstGeom>
          <a:noFill/>
        </p:spPr>
        <p:txBody>
          <a:bodyPr wrap="none" rtlCol="0">
            <a:spAutoFit/>
          </a:bodyPr>
          <a:lstStyle/>
          <a:p>
            <a:r>
              <a:rPr lang="en-AU" dirty="0" smtClean="0">
                <a:solidFill>
                  <a:srgbClr val="FF0000"/>
                </a:solidFill>
              </a:rPr>
              <a:t>!!! remember to close your streams</a:t>
            </a:r>
            <a:endParaRPr lang="en-AU" dirty="0">
              <a:solidFill>
                <a:schemeClr val="bg2">
                  <a:lumMod val="50000"/>
                </a:schemeClr>
              </a:solidFill>
            </a:endParaRPr>
          </a:p>
        </p:txBody>
      </p:sp>
      <p:cxnSp>
        <p:nvCxnSpPr>
          <p:cNvPr id="31" name="Straight Arrow Connector 30"/>
          <p:cNvCxnSpPr>
            <a:stCxn id="16" idx="1"/>
          </p:cNvCxnSpPr>
          <p:nvPr/>
        </p:nvCxnSpPr>
        <p:spPr>
          <a:xfrm rot="10800000">
            <a:off x="5105400" y="5486412"/>
            <a:ext cx="528408" cy="870455"/>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304800" y="0"/>
            <a:ext cx="6815840" cy="523220"/>
          </a:xfrm>
          <a:prstGeom prst="rect">
            <a:avLst/>
          </a:prstGeom>
          <a:noFill/>
        </p:spPr>
        <p:txBody>
          <a:bodyPr wrap="none" rtlCol="0">
            <a:spAutoFit/>
          </a:bodyPr>
          <a:lstStyle/>
          <a:p>
            <a:r>
              <a:rPr lang="en-AU" sz="2800" dirty="0" smtClean="0"/>
              <a:t>Program to copy text from one file to another</a:t>
            </a:r>
            <a:endParaRPr lang="en-AU" sz="2800" dirty="0"/>
          </a:p>
        </p:txBody>
      </p:sp>
      <p:sp>
        <p:nvSpPr>
          <p:cNvPr id="42" name="TextBox 41"/>
          <p:cNvSpPr txBox="1"/>
          <p:nvPr/>
        </p:nvSpPr>
        <p:spPr>
          <a:xfrm>
            <a:off x="381000" y="6019800"/>
            <a:ext cx="3657600" cy="369332"/>
          </a:xfrm>
          <a:prstGeom prst="rect">
            <a:avLst/>
          </a:prstGeom>
          <a:noFill/>
        </p:spPr>
        <p:txBody>
          <a:bodyPr wrap="square" rtlCol="0">
            <a:spAutoFit/>
          </a:bodyPr>
          <a:lstStyle/>
          <a:p>
            <a:r>
              <a:rPr lang="en-AU" dirty="0" smtClean="0">
                <a:solidFill>
                  <a:schemeClr val="bg2">
                    <a:lumMod val="50000"/>
                  </a:schemeClr>
                </a:solidFill>
              </a:rPr>
              <a:t>“const” in C++ is like “final” in Java </a:t>
            </a:r>
            <a:endParaRPr lang="en-AU" dirty="0">
              <a:solidFill>
                <a:schemeClr val="bg2">
                  <a:lumMod val="50000"/>
                </a:schemeClr>
              </a:solidFill>
            </a:endParaRPr>
          </a:p>
        </p:txBody>
      </p:sp>
      <p:cxnSp>
        <p:nvCxnSpPr>
          <p:cNvPr id="32" name="Straight Arrow Connector 31"/>
          <p:cNvCxnSpPr>
            <a:stCxn id="15" idx="1"/>
          </p:cNvCxnSpPr>
          <p:nvPr/>
        </p:nvCxnSpPr>
        <p:spPr>
          <a:xfrm rot="10800000" flipV="1">
            <a:off x="5791222" y="3994665"/>
            <a:ext cx="990580" cy="43935"/>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53205" y="177800"/>
            <a:ext cx="2336537" cy="369332"/>
          </a:xfrm>
          <a:prstGeom prst="rect">
            <a:avLst/>
          </a:prstGeom>
          <a:noFill/>
        </p:spPr>
        <p:txBody>
          <a:bodyPr wrap="none" rtlCol="0">
            <a:spAutoFit/>
          </a:bodyPr>
          <a:lstStyle/>
          <a:p>
            <a:r>
              <a:rPr lang="en-AU" dirty="0" smtClean="0"/>
              <a:t>Binary Search the code</a:t>
            </a:r>
            <a:endParaRPr lang="en-AU" dirty="0"/>
          </a:p>
        </p:txBody>
      </p:sp>
      <p:sp>
        <p:nvSpPr>
          <p:cNvPr id="5" name="TextBox 4"/>
          <p:cNvSpPr txBox="1"/>
          <p:nvPr/>
        </p:nvSpPr>
        <p:spPr>
          <a:xfrm>
            <a:off x="0" y="3"/>
            <a:ext cx="4148380" cy="5078313"/>
          </a:xfrm>
          <a:prstGeom prst="rect">
            <a:avLst/>
          </a:prstGeom>
          <a:noFill/>
        </p:spPr>
        <p:txBody>
          <a:bodyPr wrap="none" rtlCol="0">
            <a:spAutoFit/>
          </a:bodyPr>
          <a:lstStyle/>
          <a:p>
            <a:r>
              <a:rPr lang="en-AU" sz="1200" dirty="0" smtClean="0">
                <a:solidFill>
                  <a:schemeClr val="accent1">
                    <a:lumMod val="50000"/>
                  </a:schemeClr>
                </a:solidFill>
              </a:rPr>
              <a:t>#include &lt;</a:t>
            </a:r>
            <a:r>
              <a:rPr lang="en-AU" sz="1200" dirty="0" err="1" smtClean="0">
                <a:solidFill>
                  <a:schemeClr val="accent1">
                    <a:lumMod val="50000"/>
                  </a:schemeClr>
                </a:solidFill>
              </a:rPr>
              <a:t>iostream</a:t>
            </a:r>
            <a:r>
              <a:rPr lang="en-AU" sz="1200" dirty="0" smtClean="0">
                <a:solidFill>
                  <a:schemeClr val="accent1">
                    <a:lumMod val="50000"/>
                  </a:schemeClr>
                </a:solidFill>
              </a:rPr>
              <a:t>&gt; </a:t>
            </a:r>
          </a:p>
          <a:p>
            <a:r>
              <a:rPr lang="en-AU" sz="1200" dirty="0" smtClean="0">
                <a:solidFill>
                  <a:srgbClr val="7030A0"/>
                </a:solidFill>
              </a:rPr>
              <a:t>using</a:t>
            </a:r>
            <a:r>
              <a:rPr lang="en-AU" sz="1200" dirty="0" smtClean="0"/>
              <a:t> </a:t>
            </a:r>
            <a:r>
              <a:rPr lang="en-AU" sz="1200" dirty="0" smtClean="0">
                <a:solidFill>
                  <a:srgbClr val="7030A0"/>
                </a:solidFill>
              </a:rPr>
              <a:t>namespace</a:t>
            </a:r>
            <a:r>
              <a:rPr lang="en-AU" sz="1200" dirty="0" smtClean="0"/>
              <a:t> </a:t>
            </a:r>
            <a:r>
              <a:rPr lang="en-AU" sz="1200" dirty="0" smtClean="0">
                <a:solidFill>
                  <a:schemeClr val="accent6">
                    <a:lumMod val="75000"/>
                  </a:schemeClr>
                </a:solidFill>
              </a:rPr>
              <a:t>std</a:t>
            </a:r>
            <a:r>
              <a:rPr lang="en-AU" sz="1200" dirty="0" smtClean="0"/>
              <a:t>; </a:t>
            </a:r>
          </a:p>
          <a:p>
            <a:endParaRPr lang="en-AU" sz="1200" dirty="0" smtClean="0"/>
          </a:p>
          <a:p>
            <a:r>
              <a:rPr lang="en-AU" sz="1200" dirty="0" smtClean="0">
                <a:solidFill>
                  <a:srgbClr val="7030A0"/>
                </a:solidFill>
              </a:rPr>
              <a:t>template</a:t>
            </a:r>
            <a:r>
              <a:rPr lang="en-AU" sz="1200" dirty="0" smtClean="0"/>
              <a:t> &lt;</a:t>
            </a:r>
            <a:r>
              <a:rPr lang="en-AU" sz="1200" dirty="0" err="1" smtClean="0">
                <a:solidFill>
                  <a:srgbClr val="7030A0"/>
                </a:solidFill>
              </a:rPr>
              <a:t>typename</a:t>
            </a:r>
            <a:r>
              <a:rPr lang="en-AU" sz="1200" dirty="0" smtClean="0"/>
              <a:t> T&gt;</a:t>
            </a:r>
          </a:p>
          <a:p>
            <a:r>
              <a:rPr lang="en-AU" sz="1200" dirty="0" smtClean="0"/>
              <a:t>T </a:t>
            </a:r>
            <a:r>
              <a:rPr lang="en-AU" sz="1200" dirty="0" err="1" smtClean="0">
                <a:solidFill>
                  <a:schemeClr val="accent6">
                    <a:lumMod val="75000"/>
                  </a:schemeClr>
                </a:solidFill>
              </a:rPr>
              <a:t>linearbinarysearch</a:t>
            </a:r>
            <a:r>
              <a:rPr lang="en-AU" sz="1200" dirty="0" smtClean="0"/>
              <a:t>(T bin[], T left, T right, T find) {</a:t>
            </a:r>
          </a:p>
          <a:p>
            <a:r>
              <a:rPr lang="en-AU" sz="1200" dirty="0" smtClean="0"/>
              <a:t>    </a:t>
            </a:r>
            <a:r>
              <a:rPr lang="en-AU" sz="1200" dirty="0" smtClean="0">
                <a:solidFill>
                  <a:srgbClr val="7030A0"/>
                </a:solidFill>
              </a:rPr>
              <a:t>while</a:t>
            </a:r>
            <a:r>
              <a:rPr lang="en-AU" sz="1200" dirty="0" smtClean="0"/>
              <a:t> (left &lt;= right) { </a:t>
            </a:r>
          </a:p>
          <a:p>
            <a:r>
              <a:rPr lang="en-AU" sz="1200" dirty="0" smtClean="0"/>
              <a:t>        T mid = left + (right - left) / 2; </a:t>
            </a:r>
          </a:p>
          <a:p>
            <a:r>
              <a:rPr lang="en-AU" sz="1200" dirty="0" smtClean="0"/>
              <a:t>        </a:t>
            </a:r>
            <a:r>
              <a:rPr lang="en-AU" sz="1200" dirty="0" smtClean="0">
                <a:solidFill>
                  <a:srgbClr val="7030A0"/>
                </a:solidFill>
              </a:rPr>
              <a:t>if</a:t>
            </a:r>
            <a:r>
              <a:rPr lang="en-AU" sz="1200" dirty="0" smtClean="0"/>
              <a:t> (bin[mid] == find){</a:t>
            </a:r>
          </a:p>
          <a:p>
            <a:r>
              <a:rPr lang="en-AU" sz="1200" dirty="0" smtClean="0"/>
              <a:t>            </a:t>
            </a:r>
            <a:r>
              <a:rPr lang="en-AU" sz="1200" dirty="0" smtClean="0">
                <a:solidFill>
                  <a:srgbClr val="7030A0"/>
                </a:solidFill>
              </a:rPr>
              <a:t>return</a:t>
            </a:r>
            <a:r>
              <a:rPr lang="en-AU" sz="1200" dirty="0" smtClean="0"/>
              <a:t> mid;</a:t>
            </a:r>
          </a:p>
          <a:p>
            <a:r>
              <a:rPr lang="en-AU" sz="1200" dirty="0" smtClean="0"/>
              <a:t>        }</a:t>
            </a:r>
            <a:r>
              <a:rPr lang="en-AU" sz="1200" dirty="0" smtClean="0">
                <a:solidFill>
                  <a:srgbClr val="7030A0"/>
                </a:solidFill>
              </a:rPr>
              <a:t>else</a:t>
            </a:r>
            <a:r>
              <a:rPr lang="en-AU" sz="1200" dirty="0" smtClean="0"/>
              <a:t> </a:t>
            </a:r>
            <a:r>
              <a:rPr lang="en-AU" sz="1200" dirty="0" smtClean="0">
                <a:solidFill>
                  <a:srgbClr val="7030A0"/>
                </a:solidFill>
              </a:rPr>
              <a:t>if</a:t>
            </a:r>
            <a:r>
              <a:rPr lang="en-AU" sz="1200" dirty="0" smtClean="0"/>
              <a:t> (bin[mid] &lt; find){</a:t>
            </a:r>
          </a:p>
          <a:p>
            <a:r>
              <a:rPr lang="en-AU" sz="1200" dirty="0" smtClean="0"/>
              <a:t>            left = mid </a:t>
            </a:r>
            <a:r>
              <a:rPr lang="en-AU" sz="1200" dirty="0" smtClean="0">
                <a:solidFill>
                  <a:schemeClr val="accent2">
                    <a:lumMod val="75000"/>
                  </a:schemeClr>
                </a:solidFill>
              </a:rPr>
              <a:t>+ 1</a:t>
            </a:r>
            <a:r>
              <a:rPr lang="en-AU" sz="1200" dirty="0" smtClean="0"/>
              <a:t>;</a:t>
            </a:r>
          </a:p>
          <a:p>
            <a:r>
              <a:rPr lang="en-AU" sz="1200" dirty="0" smtClean="0"/>
              <a:t>        }</a:t>
            </a:r>
            <a:r>
              <a:rPr lang="en-AU" sz="1200" dirty="0" smtClean="0">
                <a:solidFill>
                  <a:srgbClr val="7030A0"/>
                </a:solidFill>
              </a:rPr>
              <a:t>else</a:t>
            </a:r>
            <a:r>
              <a:rPr lang="en-AU" sz="1200" dirty="0" smtClean="0"/>
              <a:t>  </a:t>
            </a:r>
          </a:p>
          <a:p>
            <a:r>
              <a:rPr lang="en-AU" sz="1200" dirty="0" smtClean="0"/>
              <a:t>            right = mid </a:t>
            </a:r>
            <a:r>
              <a:rPr lang="en-AU" sz="1200" dirty="0" smtClean="0">
                <a:solidFill>
                  <a:schemeClr val="accent2">
                    <a:lumMod val="75000"/>
                  </a:schemeClr>
                </a:solidFill>
              </a:rPr>
              <a:t>- 1</a:t>
            </a:r>
            <a:r>
              <a:rPr lang="en-AU" sz="1200" dirty="0" smtClean="0"/>
              <a:t>; } </a:t>
            </a:r>
          </a:p>
          <a:p>
            <a:r>
              <a:rPr lang="en-AU" sz="1200" dirty="0" smtClean="0"/>
              <a:t>    </a:t>
            </a:r>
            <a:r>
              <a:rPr lang="en-AU" sz="1200" dirty="0" smtClean="0">
                <a:solidFill>
                  <a:srgbClr val="7030A0"/>
                </a:solidFill>
              </a:rPr>
              <a:t>return</a:t>
            </a:r>
            <a:r>
              <a:rPr lang="en-AU" sz="1200" dirty="0" smtClean="0"/>
              <a:t> </a:t>
            </a:r>
            <a:r>
              <a:rPr lang="en-AU" sz="1200" dirty="0" smtClean="0">
                <a:solidFill>
                  <a:schemeClr val="accent2">
                    <a:lumMod val="75000"/>
                  </a:schemeClr>
                </a:solidFill>
              </a:rPr>
              <a:t>-1</a:t>
            </a:r>
            <a:r>
              <a:rPr lang="en-AU" sz="1200" dirty="0" smtClean="0"/>
              <a:t>; } </a:t>
            </a:r>
          </a:p>
          <a:p>
            <a:endParaRPr lang="en-AU" sz="1200" dirty="0" smtClean="0"/>
          </a:p>
          <a:p>
            <a:r>
              <a:rPr lang="en-AU" sz="1200" dirty="0" smtClean="0">
                <a:solidFill>
                  <a:srgbClr val="7030A0"/>
                </a:solidFill>
              </a:rPr>
              <a:t>template</a:t>
            </a:r>
            <a:r>
              <a:rPr lang="en-AU" sz="1200" dirty="0" smtClean="0"/>
              <a:t> &lt;</a:t>
            </a:r>
            <a:r>
              <a:rPr lang="en-AU" sz="1200" dirty="0" err="1" smtClean="0">
                <a:solidFill>
                  <a:srgbClr val="7030A0"/>
                </a:solidFill>
              </a:rPr>
              <a:t>typename</a:t>
            </a:r>
            <a:r>
              <a:rPr lang="en-AU" sz="1200" dirty="0" smtClean="0"/>
              <a:t> T&gt;</a:t>
            </a:r>
          </a:p>
          <a:p>
            <a:r>
              <a:rPr lang="en-AU" sz="1200" dirty="0" smtClean="0"/>
              <a:t>T </a:t>
            </a:r>
            <a:r>
              <a:rPr lang="en-AU" sz="1200" dirty="0" err="1" smtClean="0">
                <a:solidFill>
                  <a:schemeClr val="accent6">
                    <a:lumMod val="75000"/>
                  </a:schemeClr>
                </a:solidFill>
              </a:rPr>
              <a:t>recursivebinarysearch</a:t>
            </a:r>
            <a:r>
              <a:rPr lang="en-AU" sz="1200" dirty="0" smtClean="0"/>
              <a:t>(T bin[], T left, T right, T find) { </a:t>
            </a:r>
          </a:p>
          <a:p>
            <a:r>
              <a:rPr lang="en-AU" sz="1200" dirty="0" smtClean="0"/>
              <a:t>    </a:t>
            </a:r>
            <a:r>
              <a:rPr lang="en-AU" sz="1200" dirty="0" smtClean="0">
                <a:solidFill>
                  <a:srgbClr val="7030A0"/>
                </a:solidFill>
              </a:rPr>
              <a:t>if</a:t>
            </a:r>
            <a:r>
              <a:rPr lang="en-AU" sz="1200" dirty="0" smtClean="0"/>
              <a:t> (right &gt;= left) {</a:t>
            </a:r>
          </a:p>
          <a:p>
            <a:r>
              <a:rPr lang="en-AU" sz="1200" dirty="0" smtClean="0"/>
              <a:t>        T mid = left + (right - left) / 2;</a:t>
            </a:r>
          </a:p>
          <a:p>
            <a:r>
              <a:rPr lang="en-AU" sz="1200" dirty="0" smtClean="0"/>
              <a:t>        </a:t>
            </a:r>
            <a:r>
              <a:rPr lang="en-AU" sz="1200" dirty="0" smtClean="0">
                <a:solidFill>
                  <a:srgbClr val="7030A0"/>
                </a:solidFill>
              </a:rPr>
              <a:t>if</a:t>
            </a:r>
            <a:r>
              <a:rPr lang="en-AU" sz="1200" dirty="0" smtClean="0"/>
              <a:t> (bin[mid] == find){</a:t>
            </a:r>
          </a:p>
          <a:p>
            <a:r>
              <a:rPr lang="en-AU" sz="1200" dirty="0" smtClean="0"/>
              <a:t>            </a:t>
            </a:r>
            <a:r>
              <a:rPr lang="en-AU" sz="1200" dirty="0" smtClean="0">
                <a:solidFill>
                  <a:srgbClr val="7030A0"/>
                </a:solidFill>
              </a:rPr>
              <a:t>return</a:t>
            </a:r>
            <a:r>
              <a:rPr lang="en-AU" sz="1200" dirty="0" smtClean="0"/>
              <a:t> mid;            </a:t>
            </a:r>
          </a:p>
          <a:p>
            <a:r>
              <a:rPr lang="en-AU" sz="1200" dirty="0" smtClean="0"/>
              <a:t>        }</a:t>
            </a:r>
            <a:r>
              <a:rPr lang="en-AU" sz="1200" dirty="0" smtClean="0">
                <a:solidFill>
                  <a:srgbClr val="7030A0"/>
                </a:solidFill>
              </a:rPr>
              <a:t>else</a:t>
            </a:r>
            <a:r>
              <a:rPr lang="en-AU" sz="1200" dirty="0" smtClean="0"/>
              <a:t> </a:t>
            </a:r>
            <a:r>
              <a:rPr lang="en-AU" sz="1200" dirty="0" smtClean="0">
                <a:solidFill>
                  <a:srgbClr val="7030A0"/>
                </a:solidFill>
              </a:rPr>
              <a:t>if</a:t>
            </a:r>
            <a:r>
              <a:rPr lang="en-AU" sz="1200" dirty="0" smtClean="0"/>
              <a:t> (bin[mid] &gt; find){</a:t>
            </a:r>
          </a:p>
          <a:p>
            <a:r>
              <a:rPr lang="en-AU" sz="1200" dirty="0" smtClean="0">
                <a:solidFill>
                  <a:srgbClr val="7030A0"/>
                </a:solidFill>
              </a:rPr>
              <a:t>            return</a:t>
            </a:r>
            <a:r>
              <a:rPr lang="en-AU" sz="1200" dirty="0" smtClean="0"/>
              <a:t> </a:t>
            </a:r>
            <a:r>
              <a:rPr lang="en-AU" sz="1200" dirty="0" err="1" smtClean="0"/>
              <a:t>recursivebinarysearch</a:t>
            </a:r>
            <a:r>
              <a:rPr lang="en-AU" sz="1200" dirty="0" smtClean="0"/>
              <a:t>(bin, left, mid - 1, find);</a:t>
            </a:r>
          </a:p>
          <a:p>
            <a:r>
              <a:rPr lang="en-AU" sz="1200" dirty="0" smtClean="0"/>
              <a:t>        }</a:t>
            </a:r>
            <a:r>
              <a:rPr lang="en-AU" sz="1200" dirty="0" smtClean="0">
                <a:solidFill>
                  <a:srgbClr val="7030A0"/>
                </a:solidFill>
              </a:rPr>
              <a:t>else</a:t>
            </a:r>
            <a:r>
              <a:rPr lang="en-AU" sz="1200" dirty="0" smtClean="0"/>
              <a:t>{</a:t>
            </a:r>
          </a:p>
          <a:p>
            <a:r>
              <a:rPr lang="en-AU" sz="1200" dirty="0" smtClean="0"/>
              <a:t>            </a:t>
            </a:r>
            <a:r>
              <a:rPr lang="en-AU" sz="1200" dirty="0" smtClean="0">
                <a:solidFill>
                  <a:srgbClr val="7030A0"/>
                </a:solidFill>
              </a:rPr>
              <a:t>return</a:t>
            </a:r>
            <a:r>
              <a:rPr lang="en-AU" sz="1200" dirty="0" smtClean="0"/>
              <a:t> </a:t>
            </a:r>
            <a:r>
              <a:rPr lang="en-AU" sz="1200" dirty="0" err="1" smtClean="0"/>
              <a:t>recursivebinarysearch</a:t>
            </a:r>
            <a:r>
              <a:rPr lang="en-AU" sz="1200" dirty="0" smtClean="0"/>
              <a:t>(bin, mid + 1, right, find); } } </a:t>
            </a:r>
          </a:p>
          <a:p>
            <a:r>
              <a:rPr lang="en-AU" sz="1200" dirty="0" smtClean="0"/>
              <a:t>    </a:t>
            </a:r>
            <a:r>
              <a:rPr lang="en-AU" sz="1200" dirty="0" smtClean="0">
                <a:solidFill>
                  <a:srgbClr val="7030A0"/>
                </a:solidFill>
              </a:rPr>
              <a:t>return</a:t>
            </a:r>
            <a:r>
              <a:rPr lang="en-AU" sz="1200" dirty="0" smtClean="0"/>
              <a:t> </a:t>
            </a:r>
            <a:r>
              <a:rPr lang="en-AU" sz="1200" dirty="0" smtClean="0">
                <a:solidFill>
                  <a:schemeClr val="accent2">
                    <a:lumMod val="75000"/>
                  </a:schemeClr>
                </a:solidFill>
              </a:rPr>
              <a:t>-1</a:t>
            </a:r>
            <a:r>
              <a:rPr lang="en-AU" sz="1200" dirty="0" smtClean="0"/>
              <a:t>; } </a:t>
            </a:r>
          </a:p>
          <a:p>
            <a:endParaRPr lang="en-AU" sz="1200" dirty="0" smtClean="0"/>
          </a:p>
        </p:txBody>
      </p:sp>
      <p:sp>
        <p:nvSpPr>
          <p:cNvPr id="6" name="TextBox 5"/>
          <p:cNvSpPr txBox="1"/>
          <p:nvPr/>
        </p:nvSpPr>
        <p:spPr>
          <a:xfrm>
            <a:off x="3663146" y="1295400"/>
            <a:ext cx="5480859" cy="2862322"/>
          </a:xfrm>
          <a:prstGeom prst="rect">
            <a:avLst/>
          </a:prstGeom>
          <a:noFill/>
        </p:spPr>
        <p:txBody>
          <a:bodyPr wrap="none" rtlCol="0">
            <a:spAutoFit/>
          </a:bodyPr>
          <a:lstStyle/>
          <a:p>
            <a:r>
              <a:rPr lang="en-AU" sz="1200" dirty="0" err="1" smtClean="0">
                <a:solidFill>
                  <a:schemeClr val="accent1">
                    <a:lumMod val="50000"/>
                  </a:schemeClr>
                </a:solidFill>
              </a:rPr>
              <a:t>int</a:t>
            </a:r>
            <a:r>
              <a:rPr lang="en-AU" sz="1200" dirty="0" smtClean="0"/>
              <a:t> </a:t>
            </a:r>
            <a:r>
              <a:rPr lang="en-AU" sz="1200" dirty="0" smtClean="0">
                <a:solidFill>
                  <a:schemeClr val="accent6">
                    <a:lumMod val="75000"/>
                  </a:schemeClr>
                </a:solidFill>
              </a:rPr>
              <a:t>main</a:t>
            </a:r>
            <a:r>
              <a:rPr lang="en-AU" sz="1200" dirty="0" smtClean="0"/>
              <a:t>() { </a:t>
            </a:r>
          </a:p>
          <a:p>
            <a:r>
              <a:rPr lang="en-AU" sz="1200" dirty="0" smtClean="0"/>
              <a:t>    </a:t>
            </a:r>
            <a:r>
              <a:rPr lang="en-AU" sz="1200" dirty="0" smtClean="0">
                <a:solidFill>
                  <a:schemeClr val="accent1">
                    <a:lumMod val="50000"/>
                  </a:schemeClr>
                </a:solidFill>
              </a:rPr>
              <a:t>long</a:t>
            </a:r>
            <a:r>
              <a:rPr lang="en-AU" sz="1200" dirty="0" smtClean="0"/>
              <a:t> bin[] = {</a:t>
            </a:r>
            <a:r>
              <a:rPr lang="en-AU" sz="1200" dirty="0" smtClean="0">
                <a:solidFill>
                  <a:schemeClr val="accent2">
                    <a:lumMod val="75000"/>
                  </a:schemeClr>
                </a:solidFill>
              </a:rPr>
              <a:t>0,1,2, 4, 8,16,32,64,128,256</a:t>
            </a:r>
            <a:r>
              <a:rPr lang="en-AU" sz="1200" dirty="0" smtClean="0"/>
              <a:t>}; </a:t>
            </a:r>
          </a:p>
          <a:p>
            <a:r>
              <a:rPr lang="en-AU" sz="1200" dirty="0" smtClean="0"/>
              <a:t>    </a:t>
            </a:r>
            <a:r>
              <a:rPr lang="en-AU" sz="1200" dirty="0" smtClean="0">
                <a:solidFill>
                  <a:schemeClr val="accent1">
                    <a:lumMod val="50000"/>
                  </a:schemeClr>
                </a:solidFill>
              </a:rPr>
              <a:t>long</a:t>
            </a:r>
            <a:r>
              <a:rPr lang="en-AU" sz="1200" dirty="0" smtClean="0"/>
              <a:t> find = </a:t>
            </a:r>
            <a:r>
              <a:rPr lang="en-AU" sz="1200" dirty="0" smtClean="0">
                <a:solidFill>
                  <a:schemeClr val="accent2">
                    <a:lumMod val="75000"/>
                  </a:schemeClr>
                </a:solidFill>
              </a:rPr>
              <a:t>32</a:t>
            </a:r>
            <a:r>
              <a:rPr lang="en-AU" sz="1200" dirty="0" smtClean="0"/>
              <a:t>;</a:t>
            </a:r>
          </a:p>
          <a:p>
            <a:r>
              <a:rPr lang="en-AU" sz="1200" dirty="0" smtClean="0"/>
              <a:t>    </a:t>
            </a:r>
            <a:r>
              <a:rPr lang="en-AU" sz="1200" dirty="0" smtClean="0">
                <a:solidFill>
                  <a:schemeClr val="accent1">
                    <a:lumMod val="50000"/>
                  </a:schemeClr>
                </a:solidFill>
              </a:rPr>
              <a:t>long</a:t>
            </a:r>
            <a:r>
              <a:rPr lang="en-AU" sz="1200" dirty="0" smtClean="0"/>
              <a:t> length = </a:t>
            </a:r>
            <a:r>
              <a:rPr lang="en-AU" sz="1200" dirty="0" err="1" smtClean="0">
                <a:solidFill>
                  <a:srgbClr val="7030A0"/>
                </a:solidFill>
              </a:rPr>
              <a:t>sizeof</a:t>
            </a:r>
            <a:r>
              <a:rPr lang="en-AU" sz="1200" dirty="0" smtClean="0"/>
              <a:t>(bin) / </a:t>
            </a:r>
            <a:r>
              <a:rPr lang="en-AU" sz="1200" dirty="0" err="1" smtClean="0">
                <a:solidFill>
                  <a:srgbClr val="7030A0"/>
                </a:solidFill>
              </a:rPr>
              <a:t>sizeof</a:t>
            </a:r>
            <a:r>
              <a:rPr lang="en-AU" sz="1200" dirty="0" smtClean="0"/>
              <a:t>(*bin);</a:t>
            </a:r>
          </a:p>
          <a:p>
            <a:r>
              <a:rPr lang="en-AU" sz="1200" dirty="0" smtClean="0"/>
              <a:t>    </a:t>
            </a:r>
          </a:p>
          <a:p>
            <a:r>
              <a:rPr lang="en-AU" sz="1200" dirty="0" smtClean="0"/>
              <a:t>   </a:t>
            </a:r>
            <a:r>
              <a:rPr lang="en-AU" sz="1200" dirty="0" err="1" smtClean="0"/>
              <a:t>cout</a:t>
            </a:r>
            <a:r>
              <a:rPr lang="en-AU" sz="1200" dirty="0" smtClean="0"/>
              <a:t> &lt;&lt; find &lt;&lt; </a:t>
            </a:r>
            <a:r>
              <a:rPr lang="en-AU" sz="1200" dirty="0" smtClean="0">
                <a:solidFill>
                  <a:srgbClr val="FF0000"/>
                </a:solidFill>
              </a:rPr>
              <a:t>" is at " </a:t>
            </a:r>
            <a:r>
              <a:rPr lang="en-AU" sz="1200" dirty="0" smtClean="0"/>
              <a:t>&lt;&lt;</a:t>
            </a:r>
          </a:p>
          <a:p>
            <a:r>
              <a:rPr lang="en-AU" sz="1200" dirty="0" smtClean="0"/>
              <a:t>       </a:t>
            </a:r>
            <a:r>
              <a:rPr lang="en-AU" sz="1200" dirty="0" err="1" smtClean="0"/>
              <a:t>linearbinarysearch</a:t>
            </a:r>
            <a:r>
              <a:rPr lang="en-AU" sz="1200" dirty="0" smtClean="0"/>
              <a:t>&lt;</a:t>
            </a:r>
            <a:r>
              <a:rPr lang="en-AU" sz="1200" dirty="0" smtClean="0">
                <a:solidFill>
                  <a:schemeClr val="accent1">
                    <a:lumMod val="50000"/>
                  </a:schemeClr>
                </a:solidFill>
              </a:rPr>
              <a:t>long</a:t>
            </a:r>
            <a:r>
              <a:rPr lang="en-AU" sz="1200" dirty="0" smtClean="0"/>
              <a:t>&gt;(bin, </a:t>
            </a:r>
            <a:r>
              <a:rPr lang="en-AU" sz="1200" dirty="0" smtClean="0">
                <a:solidFill>
                  <a:schemeClr val="accent2">
                    <a:lumMod val="75000"/>
                  </a:schemeClr>
                </a:solidFill>
              </a:rPr>
              <a:t>0</a:t>
            </a:r>
            <a:r>
              <a:rPr lang="en-AU" sz="1200" dirty="0" smtClean="0"/>
              <a:t>, length-</a:t>
            </a:r>
            <a:r>
              <a:rPr lang="en-AU" sz="1200" dirty="0" smtClean="0">
                <a:solidFill>
                  <a:schemeClr val="accent2">
                    <a:lumMod val="75000"/>
                  </a:schemeClr>
                </a:solidFill>
              </a:rPr>
              <a:t>1</a:t>
            </a:r>
            <a:r>
              <a:rPr lang="en-AU" sz="1200" dirty="0" smtClean="0"/>
              <a:t>, find) &lt;&lt; </a:t>
            </a:r>
            <a:r>
              <a:rPr lang="en-AU" sz="1200" dirty="0" smtClean="0">
                <a:solidFill>
                  <a:srgbClr val="FF0000"/>
                </a:solidFill>
              </a:rPr>
              <a:t>" position of bin[]" </a:t>
            </a:r>
            <a:r>
              <a:rPr lang="en-AU" sz="1200" dirty="0" smtClean="0"/>
              <a:t>&lt;&lt; </a:t>
            </a:r>
            <a:r>
              <a:rPr lang="en-AU" sz="1200" dirty="0" err="1" smtClean="0"/>
              <a:t>endl</a:t>
            </a:r>
            <a:r>
              <a:rPr lang="en-AU" sz="1200" dirty="0" smtClean="0"/>
              <a:t>;</a:t>
            </a:r>
          </a:p>
          <a:p>
            <a:r>
              <a:rPr lang="en-AU" sz="1200" dirty="0" smtClean="0"/>
              <a:t>   </a:t>
            </a:r>
            <a:r>
              <a:rPr lang="en-AU" sz="1200" dirty="0" err="1" smtClean="0"/>
              <a:t>cout</a:t>
            </a:r>
            <a:r>
              <a:rPr lang="en-AU" sz="1200" dirty="0" smtClean="0"/>
              <a:t> &lt;&lt; find &lt;&lt; </a:t>
            </a:r>
            <a:r>
              <a:rPr lang="en-AU" sz="1200" dirty="0" smtClean="0">
                <a:solidFill>
                  <a:srgbClr val="FF0000"/>
                </a:solidFill>
              </a:rPr>
              <a:t>" is at " </a:t>
            </a:r>
            <a:r>
              <a:rPr lang="en-AU" sz="1200" dirty="0" smtClean="0"/>
              <a:t>&lt;&lt;</a:t>
            </a:r>
          </a:p>
          <a:p>
            <a:r>
              <a:rPr lang="en-AU" sz="1200" dirty="0" smtClean="0"/>
              <a:t>       </a:t>
            </a:r>
            <a:r>
              <a:rPr lang="en-AU" sz="1200" dirty="0" err="1" smtClean="0"/>
              <a:t>recursivebinarysearch</a:t>
            </a:r>
            <a:r>
              <a:rPr lang="en-AU" sz="1200" dirty="0" smtClean="0"/>
              <a:t>&lt;</a:t>
            </a:r>
            <a:r>
              <a:rPr lang="en-AU" sz="1200" dirty="0" smtClean="0">
                <a:solidFill>
                  <a:schemeClr val="accent1">
                    <a:lumMod val="50000"/>
                  </a:schemeClr>
                </a:solidFill>
              </a:rPr>
              <a:t>long</a:t>
            </a:r>
            <a:r>
              <a:rPr lang="en-AU" sz="1200" dirty="0" smtClean="0"/>
              <a:t>&gt;(bin, </a:t>
            </a:r>
            <a:r>
              <a:rPr lang="en-AU" sz="1200" dirty="0" smtClean="0">
                <a:solidFill>
                  <a:schemeClr val="accent2">
                    <a:lumMod val="75000"/>
                  </a:schemeClr>
                </a:solidFill>
              </a:rPr>
              <a:t>0</a:t>
            </a:r>
            <a:r>
              <a:rPr lang="en-AU" sz="1200" dirty="0" smtClean="0"/>
              <a:t>, length-</a:t>
            </a:r>
            <a:r>
              <a:rPr lang="en-AU" sz="1200" dirty="0" smtClean="0">
                <a:solidFill>
                  <a:schemeClr val="accent2">
                    <a:lumMod val="75000"/>
                  </a:schemeClr>
                </a:solidFill>
              </a:rPr>
              <a:t>1</a:t>
            </a:r>
            <a:r>
              <a:rPr lang="en-AU" sz="1200" dirty="0" smtClean="0"/>
              <a:t>, find) &lt;&lt; </a:t>
            </a:r>
            <a:r>
              <a:rPr lang="en-AU" sz="1200" dirty="0" smtClean="0">
                <a:solidFill>
                  <a:srgbClr val="FF0000"/>
                </a:solidFill>
              </a:rPr>
              <a:t>" position of bin[]" </a:t>
            </a:r>
            <a:r>
              <a:rPr lang="en-AU" sz="1200" dirty="0" smtClean="0"/>
              <a:t>&lt;&lt; </a:t>
            </a:r>
            <a:r>
              <a:rPr lang="en-AU" sz="1200" dirty="0" err="1" smtClean="0"/>
              <a:t>endl</a:t>
            </a:r>
            <a:r>
              <a:rPr lang="en-AU" sz="1200" dirty="0" smtClean="0"/>
              <a:t>;</a:t>
            </a:r>
          </a:p>
          <a:p>
            <a:endParaRPr lang="en-AU" sz="1200" dirty="0" smtClean="0"/>
          </a:p>
          <a:p>
            <a:r>
              <a:rPr lang="en-AU" sz="1200" dirty="0" smtClean="0"/>
              <a:t>   </a:t>
            </a:r>
            <a:r>
              <a:rPr lang="en-AU" sz="1200" dirty="0" err="1" smtClean="0"/>
              <a:t>cout</a:t>
            </a:r>
            <a:r>
              <a:rPr lang="en-AU" sz="1200" dirty="0" smtClean="0"/>
              <a:t> &lt;&lt; </a:t>
            </a:r>
            <a:r>
              <a:rPr lang="en-AU" sz="1200" dirty="0" smtClean="0">
                <a:solidFill>
                  <a:srgbClr val="FF0000"/>
                </a:solidFill>
              </a:rPr>
              <a:t>"The value at bin[" </a:t>
            </a:r>
            <a:r>
              <a:rPr lang="en-AU" sz="1200" dirty="0" smtClean="0"/>
              <a:t>&lt;&lt; </a:t>
            </a:r>
            <a:r>
              <a:rPr lang="en-AU" sz="1200" dirty="0" err="1" smtClean="0"/>
              <a:t>linearbinarysearch</a:t>
            </a:r>
            <a:r>
              <a:rPr lang="en-AU" sz="1200" dirty="0" smtClean="0"/>
              <a:t>&lt;long&gt;(bin, </a:t>
            </a:r>
            <a:r>
              <a:rPr lang="en-AU" sz="1200" dirty="0" smtClean="0">
                <a:solidFill>
                  <a:schemeClr val="accent2">
                    <a:lumMod val="75000"/>
                  </a:schemeClr>
                </a:solidFill>
              </a:rPr>
              <a:t>0</a:t>
            </a:r>
            <a:r>
              <a:rPr lang="en-AU" sz="1200" dirty="0" smtClean="0"/>
              <a:t>, length-</a:t>
            </a:r>
            <a:r>
              <a:rPr lang="en-AU" sz="1200" dirty="0" smtClean="0">
                <a:solidFill>
                  <a:schemeClr val="accent2">
                    <a:lumMod val="75000"/>
                  </a:schemeClr>
                </a:solidFill>
              </a:rPr>
              <a:t>1</a:t>
            </a:r>
            <a:r>
              <a:rPr lang="en-AU" sz="1200" dirty="0" smtClean="0"/>
              <a:t>, find)</a:t>
            </a:r>
          </a:p>
          <a:p>
            <a:r>
              <a:rPr lang="en-AU" sz="1200" dirty="0" smtClean="0"/>
              <a:t>       &lt;&lt; </a:t>
            </a:r>
            <a:r>
              <a:rPr lang="en-AU" sz="1200" dirty="0" smtClean="0">
                <a:solidFill>
                  <a:srgbClr val="FF0000"/>
                </a:solidFill>
              </a:rPr>
              <a:t>"] is "</a:t>
            </a:r>
            <a:r>
              <a:rPr lang="en-AU" sz="1200" dirty="0" smtClean="0"/>
              <a:t> &lt;&lt; bin[</a:t>
            </a:r>
            <a:r>
              <a:rPr lang="en-AU" sz="1200" dirty="0" err="1" smtClean="0"/>
              <a:t>linearbinarysearch</a:t>
            </a:r>
            <a:r>
              <a:rPr lang="en-AU" sz="1200" dirty="0" smtClean="0"/>
              <a:t>&lt;long&gt;(bin, </a:t>
            </a:r>
            <a:r>
              <a:rPr lang="en-AU" sz="1200" dirty="0" smtClean="0">
                <a:solidFill>
                  <a:schemeClr val="accent2">
                    <a:lumMod val="75000"/>
                  </a:schemeClr>
                </a:solidFill>
              </a:rPr>
              <a:t>0</a:t>
            </a:r>
            <a:r>
              <a:rPr lang="en-AU" sz="1200" dirty="0" smtClean="0"/>
              <a:t>, length-</a:t>
            </a:r>
            <a:r>
              <a:rPr lang="en-AU" sz="1200" dirty="0" smtClean="0">
                <a:solidFill>
                  <a:schemeClr val="accent2">
                    <a:lumMod val="75000"/>
                  </a:schemeClr>
                </a:solidFill>
              </a:rPr>
              <a:t>1</a:t>
            </a:r>
            <a:r>
              <a:rPr lang="en-AU" sz="1200" dirty="0" smtClean="0"/>
              <a:t>, find)] &lt;&lt; </a:t>
            </a:r>
            <a:r>
              <a:rPr lang="en-AU" sz="1200" dirty="0" err="1" smtClean="0"/>
              <a:t>endl</a:t>
            </a:r>
            <a:r>
              <a:rPr lang="en-AU" sz="1200" dirty="0" smtClean="0"/>
              <a:t>;</a:t>
            </a:r>
          </a:p>
          <a:p>
            <a:r>
              <a:rPr lang="en-AU" sz="1200" dirty="0" smtClean="0"/>
              <a:t>   </a:t>
            </a:r>
            <a:r>
              <a:rPr lang="en-AU" sz="1200" dirty="0" err="1" smtClean="0"/>
              <a:t>cout</a:t>
            </a:r>
            <a:r>
              <a:rPr lang="en-AU" sz="1200" dirty="0" smtClean="0"/>
              <a:t> &lt;&lt; </a:t>
            </a:r>
            <a:r>
              <a:rPr lang="en-AU" sz="1200" dirty="0" smtClean="0">
                <a:solidFill>
                  <a:srgbClr val="FF0000"/>
                </a:solidFill>
              </a:rPr>
              <a:t>"The value at bin[" </a:t>
            </a:r>
            <a:r>
              <a:rPr lang="en-AU" sz="1200" dirty="0" smtClean="0"/>
              <a:t>&lt;&lt; </a:t>
            </a:r>
            <a:r>
              <a:rPr lang="en-AU" sz="1200" dirty="0" err="1" smtClean="0"/>
              <a:t>recursivebinarysearch</a:t>
            </a:r>
            <a:r>
              <a:rPr lang="en-AU" sz="1200" dirty="0" smtClean="0"/>
              <a:t>&lt;long&gt;(bin, </a:t>
            </a:r>
            <a:r>
              <a:rPr lang="en-AU" sz="1200" dirty="0" smtClean="0">
                <a:solidFill>
                  <a:schemeClr val="accent2">
                    <a:lumMod val="75000"/>
                  </a:schemeClr>
                </a:solidFill>
              </a:rPr>
              <a:t>0</a:t>
            </a:r>
            <a:r>
              <a:rPr lang="en-AU" sz="1200" dirty="0" smtClean="0"/>
              <a:t>, length-</a:t>
            </a:r>
            <a:r>
              <a:rPr lang="en-AU" sz="1200" dirty="0" smtClean="0">
                <a:solidFill>
                  <a:schemeClr val="accent2">
                    <a:lumMod val="75000"/>
                  </a:schemeClr>
                </a:solidFill>
              </a:rPr>
              <a:t>1</a:t>
            </a:r>
            <a:r>
              <a:rPr lang="en-AU" sz="1200" dirty="0" smtClean="0"/>
              <a:t>, find)</a:t>
            </a:r>
          </a:p>
          <a:p>
            <a:r>
              <a:rPr lang="en-AU" sz="1200" dirty="0" smtClean="0"/>
              <a:t>       &lt;&lt; </a:t>
            </a:r>
            <a:r>
              <a:rPr lang="en-AU" sz="1200" dirty="0" smtClean="0">
                <a:solidFill>
                  <a:srgbClr val="FF0000"/>
                </a:solidFill>
              </a:rPr>
              <a:t>"] is " </a:t>
            </a:r>
            <a:r>
              <a:rPr lang="en-AU" sz="1200" dirty="0" smtClean="0"/>
              <a:t>&lt;&lt; bin[</a:t>
            </a:r>
            <a:r>
              <a:rPr lang="en-AU" sz="1200" dirty="0" err="1" smtClean="0"/>
              <a:t>recursivebinarysearch</a:t>
            </a:r>
            <a:r>
              <a:rPr lang="en-AU" sz="1200" dirty="0" smtClean="0"/>
              <a:t>&lt;long&gt;(bin, </a:t>
            </a:r>
            <a:r>
              <a:rPr lang="en-AU" sz="1200" dirty="0" smtClean="0">
                <a:solidFill>
                  <a:schemeClr val="accent2">
                    <a:lumMod val="75000"/>
                  </a:schemeClr>
                </a:solidFill>
              </a:rPr>
              <a:t>0</a:t>
            </a:r>
            <a:r>
              <a:rPr lang="en-AU" sz="1200" dirty="0" smtClean="0"/>
              <a:t>, length-</a:t>
            </a:r>
            <a:r>
              <a:rPr lang="en-AU" sz="1200" dirty="0" smtClean="0">
                <a:solidFill>
                  <a:schemeClr val="accent2">
                    <a:lumMod val="75000"/>
                  </a:schemeClr>
                </a:solidFill>
              </a:rPr>
              <a:t>1</a:t>
            </a:r>
            <a:r>
              <a:rPr lang="en-AU" sz="1200" dirty="0" smtClean="0"/>
              <a:t>, find)] &lt;&lt; </a:t>
            </a:r>
            <a:r>
              <a:rPr lang="en-AU" sz="1200" dirty="0" err="1" smtClean="0"/>
              <a:t>endl</a:t>
            </a:r>
            <a:r>
              <a:rPr lang="en-AU" sz="1200" dirty="0" smtClean="0"/>
              <a:t>;}</a:t>
            </a:r>
          </a:p>
          <a:p>
            <a:endParaRPr lang="en-AU" sz="1200" dirty="0"/>
          </a:p>
        </p:txBody>
      </p:sp>
      <p:sp>
        <p:nvSpPr>
          <p:cNvPr id="7" name="TextBox 6"/>
          <p:cNvSpPr txBox="1"/>
          <p:nvPr/>
        </p:nvSpPr>
        <p:spPr>
          <a:xfrm>
            <a:off x="4217964" y="5930424"/>
            <a:ext cx="4754763" cy="338554"/>
          </a:xfrm>
          <a:prstGeom prst="rect">
            <a:avLst/>
          </a:prstGeom>
          <a:noFill/>
        </p:spPr>
        <p:txBody>
          <a:bodyPr wrap="none" rtlCol="0">
            <a:spAutoFit/>
          </a:bodyPr>
          <a:lstStyle/>
          <a:p>
            <a:r>
              <a:rPr lang="en-AU" sz="1600" dirty="0" smtClean="0">
                <a:solidFill>
                  <a:schemeClr val="bg2">
                    <a:lumMod val="50000"/>
                  </a:schemeClr>
                </a:solidFill>
              </a:rPr>
              <a:t>Recursive is elegant but it can use up processing power</a:t>
            </a:r>
            <a:endParaRPr lang="en-AU" sz="1600" dirty="0">
              <a:solidFill>
                <a:schemeClr val="bg2">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6" y="1828805"/>
            <a:ext cx="2246545" cy="4524315"/>
          </a:xfrm>
          <a:prstGeom prst="rect">
            <a:avLst/>
          </a:prstGeom>
          <a:noFill/>
        </p:spPr>
        <p:txBody>
          <a:bodyPr wrap="square" rtlCol="0">
            <a:spAutoFit/>
          </a:bodyPr>
          <a:lstStyle/>
          <a:p>
            <a:r>
              <a:rPr lang="en-AU" dirty="0" smtClean="0">
                <a:solidFill>
                  <a:schemeClr val="accent1">
                    <a:lumMod val="50000"/>
                  </a:schemeClr>
                </a:solidFill>
              </a:rPr>
              <a:t>#include&lt;</a:t>
            </a:r>
            <a:r>
              <a:rPr lang="en-AU" dirty="0" err="1" smtClean="0">
                <a:solidFill>
                  <a:schemeClr val="accent1">
                    <a:lumMod val="50000"/>
                  </a:schemeClr>
                </a:solidFill>
              </a:rPr>
              <a:t>iostream</a:t>
            </a:r>
            <a:r>
              <a:rPr lang="en-AU" dirty="0" smtClean="0">
                <a:solidFill>
                  <a:schemeClr val="accent1">
                    <a:lumMod val="50000"/>
                  </a:schemeClr>
                </a:solidFill>
              </a:rPr>
              <a:t>&gt; </a:t>
            </a:r>
          </a:p>
          <a:p>
            <a:r>
              <a:rPr lang="en-AU" dirty="0" smtClean="0">
                <a:solidFill>
                  <a:srgbClr val="7030A0"/>
                </a:solidFill>
              </a:rPr>
              <a:t>using namespace </a:t>
            </a:r>
            <a:r>
              <a:rPr lang="en-AU" dirty="0" smtClean="0">
                <a:solidFill>
                  <a:schemeClr val="accent6">
                    <a:lumMod val="75000"/>
                  </a:schemeClr>
                </a:solidFill>
              </a:rPr>
              <a:t>std</a:t>
            </a:r>
            <a:r>
              <a:rPr lang="en-AU" dirty="0" smtClean="0"/>
              <a:t>;</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fib</a:t>
            </a:r>
            <a:r>
              <a:rPr lang="en-AU" dirty="0" smtClean="0"/>
              <a:t>(</a:t>
            </a:r>
            <a:r>
              <a:rPr lang="en-AU" dirty="0" err="1" smtClean="0">
                <a:solidFill>
                  <a:schemeClr val="accent1">
                    <a:lumMod val="50000"/>
                  </a:schemeClr>
                </a:solidFill>
              </a:rPr>
              <a:t>int</a:t>
            </a:r>
            <a:r>
              <a:rPr lang="en-AU" dirty="0" smtClean="0"/>
              <a:t> n) { </a:t>
            </a:r>
          </a:p>
          <a:p>
            <a:r>
              <a:rPr lang="en-AU" dirty="0" err="1" smtClean="0">
                <a:solidFill>
                  <a:schemeClr val="accent1">
                    <a:lumMod val="50000"/>
                  </a:schemeClr>
                </a:solidFill>
              </a:rPr>
              <a:t>int</a:t>
            </a:r>
            <a:r>
              <a:rPr lang="en-AU" dirty="0" smtClean="0"/>
              <a:t> a = </a:t>
            </a:r>
            <a:r>
              <a:rPr lang="en-AU" dirty="0" smtClean="0">
                <a:solidFill>
                  <a:schemeClr val="accent2">
                    <a:lumMod val="75000"/>
                  </a:schemeClr>
                </a:solidFill>
              </a:rPr>
              <a:t>0</a:t>
            </a:r>
            <a:r>
              <a:rPr lang="en-AU" dirty="0" smtClean="0"/>
              <a:t>, b = </a:t>
            </a:r>
            <a:r>
              <a:rPr lang="en-AU" dirty="0" smtClean="0">
                <a:solidFill>
                  <a:schemeClr val="accent2">
                    <a:lumMod val="75000"/>
                  </a:schemeClr>
                </a:solidFill>
              </a:rPr>
              <a:t>1</a:t>
            </a:r>
            <a:r>
              <a:rPr lang="en-AU" dirty="0" smtClean="0"/>
              <a:t>, c, </a:t>
            </a:r>
            <a:r>
              <a:rPr lang="en-AU" dirty="0" err="1" smtClean="0"/>
              <a:t>i</a:t>
            </a:r>
            <a:r>
              <a:rPr lang="en-AU" dirty="0" smtClean="0"/>
              <a:t>; </a:t>
            </a:r>
          </a:p>
          <a:p>
            <a:r>
              <a:rPr lang="en-AU" dirty="0" smtClean="0">
                <a:solidFill>
                  <a:srgbClr val="7030A0"/>
                </a:solidFill>
              </a:rPr>
              <a:t>if</a:t>
            </a:r>
            <a:r>
              <a:rPr lang="en-AU" dirty="0" smtClean="0"/>
              <a:t>( n == 0) </a:t>
            </a:r>
            <a:r>
              <a:rPr lang="en-AU" dirty="0" smtClean="0">
                <a:solidFill>
                  <a:srgbClr val="7030A0"/>
                </a:solidFill>
              </a:rPr>
              <a:t>return</a:t>
            </a:r>
            <a:r>
              <a:rPr lang="en-AU" dirty="0" smtClean="0"/>
              <a:t> a; </a:t>
            </a:r>
          </a:p>
          <a:p>
            <a:r>
              <a:rPr lang="en-AU" dirty="0" smtClean="0"/>
              <a:t>for (</a:t>
            </a:r>
            <a:r>
              <a:rPr lang="en-AU" dirty="0" err="1" smtClean="0"/>
              <a:t>i</a:t>
            </a:r>
            <a:r>
              <a:rPr lang="en-AU" dirty="0" smtClean="0"/>
              <a:t> = </a:t>
            </a:r>
            <a:r>
              <a:rPr lang="en-AU" dirty="0" smtClean="0">
                <a:solidFill>
                  <a:schemeClr val="accent2">
                    <a:lumMod val="75000"/>
                  </a:schemeClr>
                </a:solidFill>
              </a:rPr>
              <a:t>2</a:t>
            </a:r>
            <a:r>
              <a:rPr lang="en-AU" dirty="0" smtClean="0"/>
              <a:t>; </a:t>
            </a:r>
            <a:r>
              <a:rPr lang="en-AU" dirty="0" err="1" smtClean="0"/>
              <a:t>i</a:t>
            </a:r>
            <a:r>
              <a:rPr lang="en-AU" dirty="0" smtClean="0"/>
              <a:t> &lt;= n; </a:t>
            </a:r>
            <a:r>
              <a:rPr lang="en-AU" dirty="0" err="1" smtClean="0"/>
              <a:t>i</a:t>
            </a:r>
            <a:r>
              <a:rPr lang="en-AU" dirty="0" smtClean="0"/>
              <a:t>++) { </a:t>
            </a:r>
          </a:p>
          <a:p>
            <a:r>
              <a:rPr lang="en-AU" dirty="0" smtClean="0"/>
              <a:t>	c = a + b; </a:t>
            </a:r>
          </a:p>
          <a:p>
            <a:r>
              <a:rPr lang="en-AU" dirty="0" smtClean="0"/>
              <a:t>	a = b; </a:t>
            </a:r>
          </a:p>
          <a:p>
            <a:r>
              <a:rPr lang="en-AU" dirty="0" smtClean="0"/>
              <a:t>	b = c; } </a:t>
            </a:r>
          </a:p>
          <a:p>
            <a:r>
              <a:rPr lang="en-AU" dirty="0" smtClean="0">
                <a:solidFill>
                  <a:srgbClr val="7030A0"/>
                </a:solidFill>
              </a:rPr>
              <a:t>return</a:t>
            </a:r>
            <a:r>
              <a:rPr lang="en-AU" dirty="0" smtClean="0"/>
              <a:t> b; } </a:t>
            </a:r>
          </a:p>
          <a:p>
            <a:endParaRPr lang="en-AU" dirty="0" smtClean="0"/>
          </a:p>
          <a:p>
            <a:r>
              <a:rPr lang="en-AU" dirty="0" err="1">
                <a:solidFill>
                  <a:schemeClr val="accent1">
                    <a:lumMod val="50000"/>
                  </a:schemeClr>
                </a:solidFill>
              </a:rPr>
              <a:t>int</a:t>
            </a:r>
            <a:r>
              <a:rPr lang="en-AU" dirty="0" smtClean="0"/>
              <a:t> main () { </a:t>
            </a:r>
          </a:p>
          <a:p>
            <a:r>
              <a:rPr lang="en-AU" dirty="0" err="1">
                <a:solidFill>
                  <a:schemeClr val="accent1">
                    <a:lumMod val="50000"/>
                  </a:schemeClr>
                </a:solidFill>
              </a:rPr>
              <a:t>int</a:t>
            </a:r>
            <a:r>
              <a:rPr lang="en-AU" dirty="0" smtClean="0"/>
              <a:t> n = </a:t>
            </a:r>
            <a:r>
              <a:rPr lang="en-AU" dirty="0" smtClean="0">
                <a:solidFill>
                  <a:schemeClr val="accent2">
                    <a:lumMod val="75000"/>
                  </a:schemeClr>
                </a:solidFill>
              </a:rPr>
              <a:t>75</a:t>
            </a:r>
            <a:r>
              <a:rPr lang="en-AU" dirty="0" smtClean="0"/>
              <a:t>; </a:t>
            </a:r>
          </a:p>
          <a:p>
            <a:r>
              <a:rPr lang="en-AU" dirty="0" err="1" smtClean="0"/>
              <a:t>cout</a:t>
            </a:r>
            <a:r>
              <a:rPr lang="en-AU" dirty="0" smtClean="0"/>
              <a:t> &lt;&lt; fib(n);  </a:t>
            </a:r>
          </a:p>
          <a:p>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 </a:t>
            </a:r>
          </a:p>
        </p:txBody>
      </p:sp>
      <p:sp>
        <p:nvSpPr>
          <p:cNvPr id="5" name="TextBox 4"/>
          <p:cNvSpPr txBox="1"/>
          <p:nvPr/>
        </p:nvSpPr>
        <p:spPr>
          <a:xfrm>
            <a:off x="6624368" y="1871140"/>
            <a:ext cx="2682722" cy="3693319"/>
          </a:xfrm>
          <a:prstGeom prst="rect">
            <a:avLst/>
          </a:prstGeom>
          <a:noFill/>
        </p:spPr>
        <p:txBody>
          <a:bodyPr wrap="none" rtlCol="0">
            <a:spAutoFit/>
          </a:bodyPr>
          <a:lstStyle/>
          <a:p>
            <a:r>
              <a:rPr lang="en-AU" dirty="0" smtClean="0">
                <a:solidFill>
                  <a:schemeClr val="accent1">
                    <a:lumMod val="50000"/>
                  </a:schemeClr>
                </a:solidFill>
              </a:rPr>
              <a:t>#include&lt;</a:t>
            </a:r>
            <a:r>
              <a:rPr lang="en-AU" dirty="0" err="1" smtClean="0">
                <a:solidFill>
                  <a:schemeClr val="accent1">
                    <a:lumMod val="50000"/>
                  </a:schemeClr>
                </a:solidFill>
              </a:rPr>
              <a:t>iostream</a:t>
            </a:r>
            <a:r>
              <a:rPr lang="en-AU" dirty="0" smtClean="0">
                <a:solidFill>
                  <a:schemeClr val="accent1">
                    <a:lumMod val="50000"/>
                  </a:schemeClr>
                </a:solidFill>
              </a:rPr>
              <a:t>&gt; </a:t>
            </a:r>
          </a:p>
          <a:p>
            <a:r>
              <a:rPr lang="en-AU" dirty="0" smtClean="0">
                <a:solidFill>
                  <a:srgbClr val="7030A0"/>
                </a:solidFill>
              </a:rPr>
              <a:t>using namespace </a:t>
            </a:r>
            <a:r>
              <a:rPr lang="en-AU" dirty="0" smtClean="0">
                <a:solidFill>
                  <a:schemeClr val="accent6">
                    <a:lumMod val="75000"/>
                  </a:schemeClr>
                </a:solidFill>
              </a:rPr>
              <a:t>std</a:t>
            </a:r>
            <a:r>
              <a:rPr lang="en-AU" dirty="0" smtClean="0"/>
              <a:t>;</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fib</a:t>
            </a:r>
            <a:r>
              <a:rPr lang="en-AU" dirty="0" smtClean="0"/>
              <a:t>(</a:t>
            </a:r>
            <a:r>
              <a:rPr lang="en-AU" dirty="0" err="1" smtClean="0">
                <a:solidFill>
                  <a:schemeClr val="accent1">
                    <a:lumMod val="50000"/>
                  </a:schemeClr>
                </a:solidFill>
              </a:rPr>
              <a:t>int</a:t>
            </a:r>
            <a:r>
              <a:rPr lang="en-AU" dirty="0" smtClean="0"/>
              <a:t> n) { </a:t>
            </a:r>
          </a:p>
          <a:p>
            <a:r>
              <a:rPr lang="en-AU" dirty="0" smtClean="0"/>
              <a:t>if (n &lt;= </a:t>
            </a:r>
            <a:r>
              <a:rPr lang="en-AU" dirty="0" smtClean="0">
                <a:solidFill>
                  <a:schemeClr val="accent2">
                    <a:lumMod val="75000"/>
                  </a:schemeClr>
                </a:solidFill>
              </a:rPr>
              <a:t>1</a:t>
            </a:r>
            <a:r>
              <a:rPr lang="en-AU" dirty="0" smtClean="0"/>
              <a:t>) return n; </a:t>
            </a:r>
          </a:p>
          <a:p>
            <a:r>
              <a:rPr lang="en-AU" dirty="0" smtClean="0">
                <a:solidFill>
                  <a:srgbClr val="7030A0"/>
                </a:solidFill>
              </a:rPr>
              <a:t>return</a:t>
            </a:r>
            <a:r>
              <a:rPr lang="en-AU" dirty="0" smtClean="0"/>
              <a:t> fib(n-</a:t>
            </a:r>
            <a:r>
              <a:rPr lang="en-AU" dirty="0" smtClean="0">
                <a:solidFill>
                  <a:schemeClr val="accent2">
                    <a:lumMod val="75000"/>
                  </a:schemeClr>
                </a:solidFill>
              </a:rPr>
              <a:t>1</a:t>
            </a:r>
            <a:r>
              <a:rPr lang="en-AU" dirty="0" smtClean="0"/>
              <a:t>) + fib(n-</a:t>
            </a:r>
            <a:r>
              <a:rPr lang="en-AU" dirty="0" smtClean="0">
                <a:solidFill>
                  <a:schemeClr val="accent2">
                    <a:lumMod val="75000"/>
                  </a:schemeClr>
                </a:solidFill>
              </a:rPr>
              <a:t>2</a:t>
            </a:r>
            <a:r>
              <a:rPr lang="en-AU" dirty="0" smtClean="0"/>
              <a:t>); } </a:t>
            </a:r>
          </a:p>
          <a:p>
            <a:endParaRPr lang="en-AU" dirty="0" smtClean="0"/>
          </a:p>
          <a:p>
            <a:r>
              <a:rPr lang="en-AU" dirty="0" err="1" smtClean="0">
                <a:solidFill>
                  <a:schemeClr val="accent1">
                    <a:lumMod val="50000"/>
                  </a:schemeClr>
                </a:solidFill>
              </a:rPr>
              <a:t>int</a:t>
            </a:r>
            <a:r>
              <a:rPr lang="en-AU" dirty="0" smtClean="0"/>
              <a:t> main () { </a:t>
            </a:r>
          </a:p>
          <a:p>
            <a:r>
              <a:rPr lang="en-AU" dirty="0" err="1" smtClean="0">
                <a:solidFill>
                  <a:schemeClr val="accent1">
                    <a:lumMod val="50000"/>
                  </a:schemeClr>
                </a:solidFill>
              </a:rPr>
              <a:t>int</a:t>
            </a:r>
            <a:r>
              <a:rPr lang="en-AU" dirty="0" smtClean="0"/>
              <a:t> n = </a:t>
            </a:r>
            <a:r>
              <a:rPr lang="en-AU" dirty="0" smtClean="0">
                <a:solidFill>
                  <a:schemeClr val="accent2">
                    <a:lumMod val="75000"/>
                  </a:schemeClr>
                </a:solidFill>
              </a:rPr>
              <a:t>45</a:t>
            </a:r>
            <a:r>
              <a:rPr lang="en-AU" dirty="0" smtClean="0"/>
              <a:t>; </a:t>
            </a:r>
          </a:p>
          <a:p>
            <a:r>
              <a:rPr lang="en-AU" dirty="0" err="1" smtClean="0"/>
              <a:t>cout</a:t>
            </a:r>
            <a:r>
              <a:rPr lang="en-AU" dirty="0" smtClean="0"/>
              <a:t> &lt;&lt; fib(n);  </a:t>
            </a:r>
          </a:p>
          <a:p>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 </a:t>
            </a:r>
          </a:p>
          <a:p>
            <a:endParaRPr lang="en-AU" dirty="0" smtClean="0"/>
          </a:p>
          <a:p>
            <a:endParaRPr lang="en-AU" dirty="0"/>
          </a:p>
        </p:txBody>
      </p:sp>
      <p:sp>
        <p:nvSpPr>
          <p:cNvPr id="6" name="TextBox 5"/>
          <p:cNvSpPr txBox="1"/>
          <p:nvPr/>
        </p:nvSpPr>
        <p:spPr>
          <a:xfrm>
            <a:off x="2527072" y="143938"/>
            <a:ext cx="4576381" cy="461665"/>
          </a:xfrm>
          <a:prstGeom prst="rect">
            <a:avLst/>
          </a:prstGeom>
          <a:noFill/>
        </p:spPr>
        <p:txBody>
          <a:bodyPr wrap="none" rtlCol="0">
            <a:spAutoFit/>
          </a:bodyPr>
          <a:lstStyle/>
          <a:p>
            <a:r>
              <a:rPr lang="en-AU" sz="2400" dirty="0" smtClean="0"/>
              <a:t>Big O using the Fibonacci algorithm</a:t>
            </a:r>
            <a:endParaRPr lang="en-AU" sz="2400" dirty="0"/>
          </a:p>
        </p:txBody>
      </p:sp>
      <p:sp>
        <p:nvSpPr>
          <p:cNvPr id="7" name="TextBox 6"/>
          <p:cNvSpPr txBox="1"/>
          <p:nvPr/>
        </p:nvSpPr>
        <p:spPr>
          <a:xfrm>
            <a:off x="152406" y="838200"/>
            <a:ext cx="1569469" cy="923330"/>
          </a:xfrm>
          <a:prstGeom prst="rect">
            <a:avLst/>
          </a:prstGeom>
          <a:noFill/>
        </p:spPr>
        <p:txBody>
          <a:bodyPr wrap="none" rtlCol="0">
            <a:spAutoFit/>
          </a:bodyPr>
          <a:lstStyle/>
          <a:p>
            <a:r>
              <a:rPr lang="en-AU" dirty="0" smtClean="0">
                <a:solidFill>
                  <a:schemeClr val="bg2">
                    <a:lumMod val="50000"/>
                  </a:schemeClr>
                </a:solidFill>
              </a:rPr>
              <a:t>Linear</a:t>
            </a:r>
          </a:p>
          <a:p>
            <a:r>
              <a:rPr lang="en-AU" dirty="0" smtClean="0">
                <a:solidFill>
                  <a:schemeClr val="bg2">
                    <a:lumMod val="50000"/>
                  </a:schemeClr>
                </a:solidFill>
              </a:rPr>
              <a:t>uses 5 variable</a:t>
            </a:r>
          </a:p>
          <a:p>
            <a:r>
              <a:rPr lang="en-AU" dirty="0" smtClean="0">
                <a:solidFill>
                  <a:schemeClr val="bg2">
                    <a:lumMod val="50000"/>
                  </a:schemeClr>
                </a:solidFill>
              </a:rPr>
              <a:t>and 1 for loop </a:t>
            </a:r>
            <a:endParaRPr lang="en-AU" dirty="0">
              <a:solidFill>
                <a:schemeClr val="bg2">
                  <a:lumMod val="50000"/>
                </a:schemeClr>
              </a:solidFill>
            </a:endParaRPr>
          </a:p>
        </p:txBody>
      </p:sp>
      <p:sp>
        <p:nvSpPr>
          <p:cNvPr id="8" name="TextBox 7"/>
          <p:cNvSpPr txBox="1"/>
          <p:nvPr/>
        </p:nvSpPr>
        <p:spPr>
          <a:xfrm>
            <a:off x="6553206" y="1143005"/>
            <a:ext cx="1569469" cy="646331"/>
          </a:xfrm>
          <a:prstGeom prst="rect">
            <a:avLst/>
          </a:prstGeom>
          <a:noFill/>
        </p:spPr>
        <p:txBody>
          <a:bodyPr wrap="none" rtlCol="0">
            <a:spAutoFit/>
          </a:bodyPr>
          <a:lstStyle/>
          <a:p>
            <a:r>
              <a:rPr lang="en-AU" dirty="0" smtClean="0">
                <a:solidFill>
                  <a:schemeClr val="bg2">
                    <a:lumMod val="50000"/>
                  </a:schemeClr>
                </a:solidFill>
              </a:rPr>
              <a:t>Recursive</a:t>
            </a:r>
          </a:p>
          <a:p>
            <a:r>
              <a:rPr lang="en-AU" dirty="0">
                <a:solidFill>
                  <a:schemeClr val="bg2">
                    <a:lumMod val="50000"/>
                  </a:schemeClr>
                </a:solidFill>
              </a:rPr>
              <a:t>u</a:t>
            </a:r>
            <a:r>
              <a:rPr lang="en-AU" dirty="0" smtClean="0">
                <a:solidFill>
                  <a:schemeClr val="bg2">
                    <a:lumMod val="50000"/>
                  </a:schemeClr>
                </a:solidFill>
              </a:rPr>
              <a:t>ses 1 variable</a:t>
            </a:r>
          </a:p>
        </p:txBody>
      </p:sp>
      <p:sp>
        <p:nvSpPr>
          <p:cNvPr id="9" name="TextBox 8"/>
          <p:cNvSpPr txBox="1"/>
          <p:nvPr/>
        </p:nvSpPr>
        <p:spPr>
          <a:xfrm>
            <a:off x="3505206" y="914400"/>
            <a:ext cx="2103525" cy="369332"/>
          </a:xfrm>
          <a:prstGeom prst="rect">
            <a:avLst/>
          </a:prstGeom>
          <a:noFill/>
        </p:spPr>
        <p:txBody>
          <a:bodyPr wrap="none" rtlCol="0">
            <a:spAutoFit/>
          </a:bodyPr>
          <a:lstStyle/>
          <a:p>
            <a:r>
              <a:rPr lang="en-AU" dirty="0" smtClean="0"/>
              <a:t>Linear will run faster</a:t>
            </a:r>
            <a:endParaRPr lang="en-AU" dirty="0"/>
          </a:p>
        </p:txBody>
      </p:sp>
      <p:sp>
        <p:nvSpPr>
          <p:cNvPr id="10" name="TextBox 9"/>
          <p:cNvSpPr txBox="1"/>
          <p:nvPr/>
        </p:nvSpPr>
        <p:spPr>
          <a:xfrm>
            <a:off x="1676400" y="1219200"/>
            <a:ext cx="599844" cy="369332"/>
          </a:xfrm>
          <a:prstGeom prst="rect">
            <a:avLst/>
          </a:prstGeom>
          <a:noFill/>
        </p:spPr>
        <p:txBody>
          <a:bodyPr wrap="none" rtlCol="0">
            <a:spAutoFit/>
          </a:bodyPr>
          <a:lstStyle/>
          <a:p>
            <a:r>
              <a:rPr lang="en-AU" dirty="0" smtClean="0"/>
              <a:t>O(n)</a:t>
            </a:r>
            <a:endParaRPr lang="en-AU" dirty="0"/>
          </a:p>
        </p:txBody>
      </p:sp>
      <p:sp>
        <p:nvSpPr>
          <p:cNvPr id="11" name="TextBox 10"/>
          <p:cNvSpPr txBox="1"/>
          <p:nvPr/>
        </p:nvSpPr>
        <p:spPr>
          <a:xfrm>
            <a:off x="8077206" y="1295400"/>
            <a:ext cx="832279" cy="369332"/>
          </a:xfrm>
          <a:prstGeom prst="rect">
            <a:avLst/>
          </a:prstGeom>
          <a:noFill/>
        </p:spPr>
        <p:txBody>
          <a:bodyPr wrap="none" rtlCol="0">
            <a:spAutoFit/>
          </a:bodyPr>
          <a:lstStyle/>
          <a:p>
            <a:r>
              <a:rPr lang="en-AU" dirty="0" smtClean="0"/>
              <a:t>O(2^n)</a:t>
            </a:r>
            <a:endParaRPr lang="en-AU" dirty="0"/>
          </a:p>
        </p:txBody>
      </p:sp>
      <p:sp>
        <p:nvSpPr>
          <p:cNvPr id="3" name="TextBox 2"/>
          <p:cNvSpPr txBox="1"/>
          <p:nvPr/>
        </p:nvSpPr>
        <p:spPr>
          <a:xfrm>
            <a:off x="2895600" y="3200404"/>
            <a:ext cx="2895600" cy="646331"/>
          </a:xfrm>
          <a:prstGeom prst="rect">
            <a:avLst/>
          </a:prstGeom>
          <a:noFill/>
        </p:spPr>
        <p:txBody>
          <a:bodyPr wrap="square" rtlCol="0">
            <a:spAutoFit/>
          </a:bodyPr>
          <a:lstStyle/>
          <a:p>
            <a:r>
              <a:rPr lang="en-AU" dirty="0" smtClean="0">
                <a:solidFill>
                  <a:schemeClr val="bg2">
                    <a:lumMod val="50000"/>
                  </a:schemeClr>
                </a:solidFill>
              </a:rPr>
              <a:t>Remain efficient and effective with memory usage</a:t>
            </a:r>
            <a:endParaRPr lang="en-AU" dirty="0">
              <a:solidFill>
                <a:schemeClr val="bg2">
                  <a:lumMod val="50000"/>
                </a:schemeClr>
              </a:solidFill>
            </a:endParaRPr>
          </a:p>
        </p:txBody>
      </p:sp>
      <p:sp>
        <p:nvSpPr>
          <p:cNvPr id="13" name="Rectangle 12"/>
          <p:cNvSpPr/>
          <p:nvPr/>
        </p:nvSpPr>
        <p:spPr>
          <a:xfrm>
            <a:off x="3505200" y="5181605"/>
            <a:ext cx="4572000" cy="646331"/>
          </a:xfrm>
          <a:prstGeom prst="rect">
            <a:avLst/>
          </a:prstGeom>
        </p:spPr>
        <p:txBody>
          <a:bodyPr>
            <a:spAutoFit/>
          </a:bodyPr>
          <a:lstStyle/>
          <a:p>
            <a:r>
              <a:rPr lang="en-AU" dirty="0" smtClean="0">
                <a:solidFill>
                  <a:schemeClr val="bg2">
                    <a:lumMod val="50000"/>
                  </a:schemeClr>
                </a:solidFill>
              </a:rPr>
              <a:t>big O is meant to </a:t>
            </a:r>
            <a:r>
              <a:rPr lang="en-AU" b="1" dirty="0" smtClean="0">
                <a:solidFill>
                  <a:schemeClr val="bg2">
                    <a:lumMod val="50000"/>
                  </a:schemeClr>
                </a:solidFill>
              </a:rPr>
              <a:t>consider the worst case </a:t>
            </a:r>
            <a:r>
              <a:rPr lang="en-AU" dirty="0" smtClean="0">
                <a:solidFill>
                  <a:schemeClr val="bg2">
                    <a:lumMod val="50000"/>
                  </a:schemeClr>
                </a:solidFill>
              </a:rPr>
              <a:t>where the variable approaches infinity</a:t>
            </a:r>
            <a:endParaRPr lang="en-AU" dirty="0">
              <a:solidFill>
                <a:schemeClr val="bg2">
                  <a:lumMod val="50000"/>
                </a:schemeClr>
              </a:solidFill>
            </a:endParaRPr>
          </a:p>
        </p:txBody>
      </p:sp>
      <p:sp>
        <p:nvSpPr>
          <p:cNvPr id="14" name="TextBox 13"/>
          <p:cNvSpPr txBox="1"/>
          <p:nvPr/>
        </p:nvSpPr>
        <p:spPr>
          <a:xfrm>
            <a:off x="3810000" y="5867405"/>
            <a:ext cx="4892814" cy="646331"/>
          </a:xfrm>
          <a:prstGeom prst="rect">
            <a:avLst/>
          </a:prstGeom>
          <a:noFill/>
        </p:spPr>
        <p:txBody>
          <a:bodyPr wrap="none" rtlCol="0">
            <a:spAutoFit/>
          </a:bodyPr>
          <a:lstStyle/>
          <a:p>
            <a:r>
              <a:rPr lang="en-AU" dirty="0">
                <a:solidFill>
                  <a:schemeClr val="bg2">
                    <a:lumMod val="50000"/>
                  </a:schemeClr>
                </a:solidFill>
              </a:rPr>
              <a:t>The order of any expression can be determined by</a:t>
            </a:r>
          </a:p>
          <a:p>
            <a:r>
              <a:rPr lang="en-AU" dirty="0">
                <a:solidFill>
                  <a:schemeClr val="bg2">
                    <a:lumMod val="50000"/>
                  </a:schemeClr>
                </a:solidFill>
              </a:rPr>
              <a:t>keeping the dominant term within the expression.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5408985"/>
              </p:ext>
            </p:extLst>
          </p:nvPr>
        </p:nvGraphicFramePr>
        <p:xfrm>
          <a:off x="6" y="1"/>
          <a:ext cx="9144001" cy="6858006"/>
        </p:xfrm>
        <a:graphic>
          <a:graphicData uri="http://schemas.openxmlformats.org/drawingml/2006/table">
            <a:tbl>
              <a:tblPr/>
              <a:tblGrid>
                <a:gridCol w="579223">
                  <a:extLst>
                    <a:ext uri="{9D8B030D-6E8A-4147-A177-3AD203B41FA5}">
                      <a16:colId xmlns:a16="http://schemas.microsoft.com/office/drawing/2014/main" val="20000"/>
                    </a:ext>
                  </a:extLst>
                </a:gridCol>
                <a:gridCol w="671899">
                  <a:extLst>
                    <a:ext uri="{9D8B030D-6E8A-4147-A177-3AD203B41FA5}">
                      <a16:colId xmlns:a16="http://schemas.microsoft.com/office/drawing/2014/main" val="20001"/>
                    </a:ext>
                  </a:extLst>
                </a:gridCol>
                <a:gridCol w="7892879">
                  <a:extLst>
                    <a:ext uri="{9D8B030D-6E8A-4147-A177-3AD203B41FA5}">
                      <a16:colId xmlns:a16="http://schemas.microsoft.com/office/drawing/2014/main" val="20002"/>
                    </a:ext>
                  </a:extLst>
                </a:gridCol>
              </a:tblGrid>
              <a:tr h="917283">
                <a:tc>
                  <a:txBody>
                    <a:bodyPr/>
                    <a:lstStyle/>
                    <a:p>
                      <a:pPr>
                        <a:lnSpc>
                          <a:spcPct val="115000"/>
                        </a:lnSpc>
                        <a:spcAft>
                          <a:spcPts val="0"/>
                        </a:spcAft>
                      </a:pPr>
                      <a:r>
                        <a:rPr lang="en-AU" sz="1100" b="1" dirty="0" smtClean="0">
                          <a:latin typeface="Calibri"/>
                          <a:ea typeface="Calibri"/>
                          <a:cs typeface="Times New Roman"/>
                        </a:rPr>
                        <a:t>O()</a:t>
                      </a:r>
                      <a:endParaRPr lang="en-AU" sz="11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1100" b="1" dirty="0">
                          <a:latin typeface="Calibri"/>
                          <a:ea typeface="Calibri"/>
                          <a:cs typeface="Times New Roman"/>
                        </a:rPr>
                        <a:t>Name</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1100" b="1" dirty="0" smtClean="0">
                          <a:latin typeface="Calibri"/>
                          <a:ea typeface="Calibri"/>
                          <a:cs typeface="Times New Roman"/>
                        </a:rPr>
                        <a:t>Phone book</a:t>
                      </a:r>
                      <a:endParaRPr lang="en-AU" sz="11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42044">
                <a:tc>
                  <a:txBody>
                    <a:bodyPr/>
                    <a:lstStyle/>
                    <a:p>
                      <a:pPr>
                        <a:lnSpc>
                          <a:spcPct val="115000"/>
                        </a:lnSpc>
                        <a:spcAft>
                          <a:spcPts val="0"/>
                        </a:spcAft>
                      </a:pPr>
                      <a:r>
                        <a:rPr lang="en-AU" sz="1100" dirty="0">
                          <a:latin typeface="Calibri"/>
                          <a:ea typeface="Calibri"/>
                          <a:cs typeface="Times New Roman"/>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a:latin typeface="Calibri"/>
                          <a:ea typeface="Calibri"/>
                          <a:cs typeface="Times New Roman"/>
                        </a:rPr>
                        <a:t>Constant</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smtClean="0"/>
                        <a:t>Given the page that a business's name is on and the business name, find the phone number.</a:t>
                      </a:r>
                    </a:p>
                    <a:p>
                      <a:pPr>
                        <a:lnSpc>
                          <a:spcPct val="115000"/>
                        </a:lnSpc>
                        <a:spcAft>
                          <a:spcPts val="0"/>
                        </a:spcAft>
                      </a:pPr>
                      <a:endParaRPr lang="en-AU" sz="1100" dirty="0" smtClean="0"/>
                    </a:p>
                    <a:p>
                      <a:pPr>
                        <a:lnSpc>
                          <a:spcPct val="115000"/>
                        </a:lnSpc>
                        <a:spcAft>
                          <a:spcPts val="0"/>
                        </a:spcAft>
                      </a:pPr>
                      <a:r>
                        <a:rPr lang="en-AU" sz="1100" dirty="0" smtClean="0"/>
                        <a:t>Given the page that a person's name is on and their name, find the phone number.</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633091">
                <a:tc>
                  <a:txBody>
                    <a:bodyPr/>
                    <a:lstStyle/>
                    <a:p>
                      <a:pPr>
                        <a:lnSpc>
                          <a:spcPct val="115000"/>
                        </a:lnSpc>
                        <a:spcAft>
                          <a:spcPts val="0"/>
                        </a:spcAft>
                      </a:pPr>
                      <a:r>
                        <a:rPr lang="en-AU" sz="1100" dirty="0">
                          <a:latin typeface="Calibri"/>
                          <a:ea typeface="Calibri"/>
                          <a:cs typeface="Times New Roman"/>
                        </a:rPr>
                        <a:t>Log n</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a:latin typeface="Calibri"/>
                          <a:ea typeface="Calibri"/>
                          <a:cs typeface="Times New Roman"/>
                        </a:rPr>
                        <a:t>Logarithmic</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smtClean="0"/>
                        <a:t>Given a person's name, find the phone number by picking a random point about halfway through the part of the book you haven't searched yet, then checking to see whether the person's name is at that point. Then repeat the process about halfway through the part of the book where the person's name lies. (This is a binary search for a person's name.)</a:t>
                      </a:r>
                      <a:endParaRPr lang="en-AU" sz="1100" baseline="0" dirty="0" smtClean="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922643">
                <a:tc>
                  <a:txBody>
                    <a:bodyPr/>
                    <a:lstStyle/>
                    <a:p>
                      <a:pPr>
                        <a:lnSpc>
                          <a:spcPct val="115000"/>
                        </a:lnSpc>
                        <a:spcAft>
                          <a:spcPts val="0"/>
                        </a:spcAft>
                      </a:pPr>
                      <a:r>
                        <a:rPr lang="en-AU" sz="1100" dirty="0">
                          <a:latin typeface="Calibri"/>
                          <a:ea typeface="Calibri"/>
                          <a:cs typeface="Times New Roman"/>
                        </a:rPr>
                        <a:t>n</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15000"/>
                        </a:lnSpc>
                        <a:spcAft>
                          <a:spcPts val="0"/>
                        </a:spcAft>
                      </a:pPr>
                      <a:r>
                        <a:rPr lang="en-AU" sz="1100" dirty="0">
                          <a:latin typeface="Calibri"/>
                          <a:ea typeface="Calibri"/>
                          <a:cs typeface="Times New Roman"/>
                        </a:rPr>
                        <a:t>Linear</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15000"/>
                        </a:lnSpc>
                        <a:spcAft>
                          <a:spcPts val="0"/>
                        </a:spcAft>
                      </a:pPr>
                      <a:r>
                        <a:rPr lang="en-AU" sz="1100" dirty="0" smtClean="0"/>
                        <a:t>Find all people whose phone numbers contain the digit "5". </a:t>
                      </a:r>
                    </a:p>
                    <a:p>
                      <a:pPr>
                        <a:lnSpc>
                          <a:spcPct val="115000"/>
                        </a:lnSpc>
                        <a:spcAft>
                          <a:spcPts val="0"/>
                        </a:spcAft>
                      </a:pPr>
                      <a:endParaRPr lang="en-AU" sz="1100" dirty="0" smtClean="0"/>
                    </a:p>
                    <a:p>
                      <a:pPr>
                        <a:lnSpc>
                          <a:spcPct val="115000"/>
                        </a:lnSpc>
                        <a:spcAft>
                          <a:spcPts val="0"/>
                        </a:spcAft>
                      </a:pPr>
                      <a:r>
                        <a:rPr lang="en-AU" sz="1100" dirty="0" smtClean="0"/>
                        <a:t>Given a phone number, find the person or business with that number.</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1213500">
                <a:tc>
                  <a:txBody>
                    <a:bodyPr/>
                    <a:lstStyle/>
                    <a:p>
                      <a:pPr>
                        <a:lnSpc>
                          <a:spcPct val="115000"/>
                        </a:lnSpc>
                        <a:spcAft>
                          <a:spcPts val="0"/>
                        </a:spcAft>
                      </a:pPr>
                      <a:r>
                        <a:rPr lang="en-AU" sz="1100" dirty="0">
                          <a:latin typeface="Calibri"/>
                          <a:ea typeface="Calibri"/>
                          <a:cs typeface="Times New Roman"/>
                        </a:rPr>
                        <a:t>n log n</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spcAft>
                          <a:spcPts val="0"/>
                        </a:spcAft>
                      </a:pPr>
                      <a:r>
                        <a:rPr lang="en-AU" sz="1100" dirty="0">
                          <a:latin typeface="Calibri"/>
                          <a:ea typeface="Calibri"/>
                          <a:cs typeface="Times New Roman"/>
                        </a:rPr>
                        <a:t>Log Linear</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spcAft>
                          <a:spcPts val="0"/>
                        </a:spcAft>
                      </a:pPr>
                      <a:r>
                        <a:rPr lang="en-AU" sz="1100" dirty="0" smtClean="0"/>
                        <a:t>There was a mix-up at the printer's office, and our phone book had all its pages inserted in a random order. Fix the ordering so that it's correct by looking at the first name on each page and then putting that page in the appropriate spot in a new, empty phone book.</a:t>
                      </a:r>
                    </a:p>
                    <a:p>
                      <a:pPr>
                        <a:lnSpc>
                          <a:spcPct val="115000"/>
                        </a:lnSpc>
                        <a:spcAft>
                          <a:spcPts val="0"/>
                        </a:spcAft>
                      </a:pPr>
                      <a:endParaRPr lang="en-AU" sz="1100" dirty="0" smtClean="0">
                        <a:latin typeface="Calibri"/>
                        <a:ea typeface="Calibri"/>
                        <a:cs typeface="Times New Roman"/>
                      </a:endParaRPr>
                    </a:p>
                    <a:p>
                      <a:pPr>
                        <a:lnSpc>
                          <a:spcPct val="115000"/>
                        </a:lnSpc>
                        <a:spcAft>
                          <a:spcPts val="0"/>
                        </a:spcAft>
                      </a:pPr>
                      <a:r>
                        <a:rPr lang="en-AU" sz="1100" dirty="0" smtClean="0"/>
                        <a:t>We want to personalize the phone book, so we're going to find each person or business's name in their designated copy, then circle their name in the book and write a short thank-you note for their patronage.</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489519">
                <a:tc>
                  <a:txBody>
                    <a:bodyPr/>
                    <a:lstStyle/>
                    <a:p>
                      <a:pPr>
                        <a:lnSpc>
                          <a:spcPct val="115000"/>
                        </a:lnSpc>
                        <a:spcAft>
                          <a:spcPts val="0"/>
                        </a:spcAft>
                      </a:pPr>
                      <a:r>
                        <a:rPr lang="en-AU" sz="1100" dirty="0">
                          <a:latin typeface="Calibri"/>
                          <a:ea typeface="Calibri"/>
                          <a:cs typeface="Times New Roman"/>
                        </a:rPr>
                        <a:t>n</a:t>
                      </a:r>
                      <a:r>
                        <a:rPr lang="en-AU" sz="1100" baseline="30000" dirty="0">
                          <a:latin typeface="Calibri"/>
                          <a:ea typeface="Calibri"/>
                          <a:cs typeface="Times New Roman"/>
                        </a:rPr>
                        <a:t>2</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a:latin typeface="Calibri"/>
                          <a:ea typeface="Calibri"/>
                          <a:cs typeface="Times New Roman"/>
                        </a:rPr>
                        <a:t>Quadratic</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smtClean="0"/>
                        <a:t>A mistake occurred at the office, and every entry in each of the phone books has an extra "0" at the end of the phone number. Take some white-out and remove each zero.</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extLst>
                  <a:ext uri="{0D108BD9-81ED-4DB2-BD59-A6C34878D82A}">
                    <a16:rowId xmlns:a16="http://schemas.microsoft.com/office/drawing/2014/main" val="10005"/>
                  </a:ext>
                </a:extLst>
              </a:tr>
              <a:tr h="922643">
                <a:tc>
                  <a:txBody>
                    <a:bodyPr/>
                    <a:lstStyle/>
                    <a:p>
                      <a:pPr>
                        <a:lnSpc>
                          <a:spcPct val="115000"/>
                        </a:lnSpc>
                        <a:spcAft>
                          <a:spcPts val="0"/>
                        </a:spcAft>
                      </a:pPr>
                      <a:r>
                        <a:rPr lang="en-AU" sz="1100" dirty="0" smtClean="0">
                          <a:latin typeface="Calibri"/>
                          <a:ea typeface="Calibri"/>
                          <a:cs typeface="Times New Roman"/>
                        </a:rPr>
                        <a:t>2^n 2</a:t>
                      </a:r>
                      <a:r>
                        <a:rPr lang="en-AU" sz="1100" baseline="30000" dirty="0" smtClean="0">
                          <a:latin typeface="Calibri"/>
                          <a:ea typeface="Calibri"/>
                          <a:cs typeface="Times New Roman"/>
                        </a:rPr>
                        <a:t>n</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a:latin typeface="Calibri"/>
                          <a:ea typeface="Calibri"/>
                          <a:cs typeface="Times New Roman"/>
                        </a:rPr>
                        <a:t>Exponential</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smtClean="0">
                          <a:latin typeface="Calibri"/>
                          <a:ea typeface="Calibri"/>
                          <a:cs typeface="Times New Roman"/>
                        </a:rPr>
                        <a:t>We</a:t>
                      </a:r>
                      <a:r>
                        <a:rPr lang="en-AU" sz="1100" baseline="0" dirty="0" smtClean="0">
                          <a:latin typeface="Calibri"/>
                          <a:ea typeface="Calibri"/>
                          <a:cs typeface="Times New Roman"/>
                        </a:rPr>
                        <a:t> have been through the Fibonacci example</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extLst>
                  <a:ext uri="{0D108BD9-81ED-4DB2-BD59-A6C34878D82A}">
                    <a16:rowId xmlns:a16="http://schemas.microsoft.com/office/drawing/2014/main" val="10006"/>
                  </a:ext>
                </a:extLst>
              </a:tr>
              <a:tr h="917283">
                <a:tc>
                  <a:txBody>
                    <a:bodyPr/>
                    <a:lstStyle/>
                    <a:p>
                      <a:pPr>
                        <a:lnSpc>
                          <a:spcPct val="115000"/>
                        </a:lnSpc>
                        <a:spcAft>
                          <a:spcPts val="0"/>
                        </a:spcAft>
                      </a:pPr>
                      <a:r>
                        <a:rPr lang="en-AU" sz="1100" dirty="0">
                          <a:latin typeface="Calibri"/>
                          <a:ea typeface="Calibri"/>
                          <a:cs typeface="Times New Roman"/>
                        </a:rPr>
                        <a:t>n!</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a:latin typeface="Calibri"/>
                          <a:ea typeface="Calibri"/>
                          <a:cs typeface="Times New Roman"/>
                        </a:rPr>
                        <a:t>Factorial</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smtClean="0"/>
                        <a:t>We're ready to load the phonebooks onto the shipping dock. Unfortunately, the robot that was supposed to load the books has gone haywire: it's putting the books onto the truck in a random order! Even worse, it loads all the books onto the truck, then checks to see if they're in the right order, and if not, it unloads them and starts over.</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standing Big-O notation"/>
          <p:cNvPicPr>
            <a:picLocks noChangeAspect="1" noChangeArrowheads="1"/>
          </p:cNvPicPr>
          <p:nvPr/>
        </p:nvPicPr>
        <p:blipFill>
          <a:blip r:embed="rId2"/>
          <a:srcRect/>
          <a:stretch>
            <a:fillRect/>
          </a:stretch>
        </p:blipFill>
        <p:spPr bwMode="auto">
          <a:xfrm>
            <a:off x="972681" y="1"/>
            <a:ext cx="7198640" cy="6522851"/>
          </a:xfrm>
          <a:prstGeom prst="rect">
            <a:avLst/>
          </a:prstGeom>
          <a:noFill/>
        </p:spPr>
      </p:pic>
      <p:sp>
        <p:nvSpPr>
          <p:cNvPr id="5" name="TextBox 4"/>
          <p:cNvSpPr txBox="1"/>
          <p:nvPr/>
        </p:nvSpPr>
        <p:spPr>
          <a:xfrm>
            <a:off x="264503" y="6488668"/>
            <a:ext cx="3439660" cy="369332"/>
          </a:xfrm>
          <a:prstGeom prst="rect">
            <a:avLst/>
          </a:prstGeom>
          <a:noFill/>
        </p:spPr>
        <p:txBody>
          <a:bodyPr wrap="none" rtlCol="0">
            <a:spAutoFit/>
          </a:bodyPr>
          <a:lstStyle/>
          <a:p>
            <a:r>
              <a:rPr lang="en-AU" dirty="0" smtClean="0">
                <a:hlinkClick r:id="rId3"/>
              </a:rPr>
              <a:t>https://www.bigocheatsheet.com/</a:t>
            </a:r>
            <a:endParaRPr lang="en-AU" dirty="0"/>
          </a:p>
        </p:txBody>
      </p:sp>
      <p:cxnSp>
        <p:nvCxnSpPr>
          <p:cNvPr id="3" name="Straight Connector 2"/>
          <p:cNvCxnSpPr/>
          <p:nvPr/>
        </p:nvCxnSpPr>
        <p:spPr>
          <a:xfrm flipV="1">
            <a:off x="972680" y="55610"/>
            <a:ext cx="7590552" cy="6085703"/>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flipV="1">
            <a:off x="574590" y="4238371"/>
            <a:ext cx="8220332" cy="1797908"/>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4318686" y="1488989"/>
            <a:ext cx="1370888" cy="369332"/>
          </a:xfrm>
          <a:prstGeom prst="rect">
            <a:avLst/>
          </a:prstGeom>
          <a:noFill/>
        </p:spPr>
        <p:txBody>
          <a:bodyPr wrap="none" rtlCol="0">
            <a:spAutoFit/>
          </a:bodyPr>
          <a:lstStyle/>
          <a:p>
            <a:r>
              <a:rPr lang="en-AU" dirty="0" smtClean="0"/>
              <a:t>Notice these</a:t>
            </a:r>
            <a:endParaRPr lang="en-AU" dirty="0"/>
          </a:p>
        </p:txBody>
      </p:sp>
      <p:cxnSp>
        <p:nvCxnSpPr>
          <p:cNvPr id="11" name="Straight Arrow Connector 10"/>
          <p:cNvCxnSpPr>
            <a:stCxn id="9" idx="1"/>
          </p:cNvCxnSpPr>
          <p:nvPr/>
        </p:nvCxnSpPr>
        <p:spPr>
          <a:xfrm rot="10800000">
            <a:off x="3345592" y="852627"/>
            <a:ext cx="973094" cy="821028"/>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9" idx="2"/>
          </p:cNvCxnSpPr>
          <p:nvPr/>
        </p:nvCxnSpPr>
        <p:spPr>
          <a:xfrm rot="16200000" flipH="1">
            <a:off x="5317175" y="1545275"/>
            <a:ext cx="996090" cy="1622181"/>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2"/>
          </p:cNvCxnSpPr>
          <p:nvPr/>
        </p:nvCxnSpPr>
        <p:spPr>
          <a:xfrm rot="16200000" flipH="1">
            <a:off x="4723281" y="2139169"/>
            <a:ext cx="3207948" cy="2646251"/>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0"/>
            <a:ext cx="2133600" cy="475384"/>
          </a:xfrm>
        </p:spPr>
        <p:txBody>
          <a:bodyPr>
            <a:normAutofit/>
          </a:bodyPr>
          <a:lstStyle/>
          <a:p>
            <a:r>
              <a:rPr lang="en-AU" sz="2400" dirty="0" smtClean="0"/>
              <a:t>.</a:t>
            </a:r>
            <a:r>
              <a:rPr lang="en-AU" sz="2400" dirty="0" err="1" smtClean="0"/>
              <a:t>cpp</a:t>
            </a:r>
            <a:r>
              <a:rPr lang="en-AU" sz="2400" dirty="0" smtClean="0"/>
              <a:t> and .h files</a:t>
            </a:r>
            <a:endParaRPr lang="en-AU" sz="2400" dirty="0"/>
          </a:p>
        </p:txBody>
      </p:sp>
      <p:sp>
        <p:nvSpPr>
          <p:cNvPr id="6" name="Text Placeholder 5"/>
          <p:cNvSpPr>
            <a:spLocks noGrp="1"/>
          </p:cNvSpPr>
          <p:nvPr>
            <p:ph type="body" idx="1"/>
          </p:nvPr>
        </p:nvSpPr>
        <p:spPr>
          <a:xfrm>
            <a:off x="6" y="1524000"/>
            <a:ext cx="3265127" cy="387783"/>
          </a:xfrm>
        </p:spPr>
        <p:txBody>
          <a:bodyPr>
            <a:normAutofit/>
          </a:bodyPr>
          <a:lstStyle/>
          <a:p>
            <a:r>
              <a:rPr lang="en-AU" sz="1600" dirty="0" smtClean="0"/>
              <a:t>place the code in the .</a:t>
            </a:r>
            <a:r>
              <a:rPr lang="en-AU" sz="1600" dirty="0" err="1" smtClean="0"/>
              <a:t>cpp</a:t>
            </a:r>
            <a:r>
              <a:rPr lang="en-AU" sz="1600" dirty="0" smtClean="0"/>
              <a:t> file</a:t>
            </a:r>
            <a:endParaRPr lang="en-AU" sz="1600" dirty="0"/>
          </a:p>
        </p:txBody>
      </p:sp>
      <p:sp>
        <p:nvSpPr>
          <p:cNvPr id="7" name="Content Placeholder 6"/>
          <p:cNvSpPr>
            <a:spLocks noGrp="1"/>
          </p:cNvSpPr>
          <p:nvPr>
            <p:ph sz="half" idx="2"/>
          </p:nvPr>
        </p:nvSpPr>
        <p:spPr>
          <a:xfrm>
            <a:off x="6" y="1981200"/>
            <a:ext cx="4165673" cy="4876800"/>
          </a:xfrm>
        </p:spPr>
        <p:txBody>
          <a:bodyPr>
            <a:noAutofit/>
          </a:bodyPr>
          <a:lstStyle/>
          <a:p>
            <a:pPr marL="0" indent="0">
              <a:lnSpc>
                <a:spcPct val="100000"/>
              </a:lnSpc>
              <a:spcBef>
                <a:spcPts val="0"/>
              </a:spcBef>
              <a:buNone/>
            </a:pPr>
            <a:r>
              <a:rPr lang="en-AU" sz="1400" dirty="0">
                <a:solidFill>
                  <a:schemeClr val="accent1">
                    <a:lumMod val="50000"/>
                  </a:schemeClr>
                </a:solidFill>
              </a:rPr>
              <a:t>#include &lt;</a:t>
            </a:r>
            <a:r>
              <a:rPr lang="en-AU" sz="1400" dirty="0" err="1">
                <a:solidFill>
                  <a:schemeClr val="accent1">
                    <a:lumMod val="50000"/>
                  </a:schemeClr>
                </a:solidFill>
              </a:rPr>
              <a:t>iostream</a:t>
            </a:r>
            <a:r>
              <a:rPr lang="en-AU" sz="1400" dirty="0">
                <a:solidFill>
                  <a:schemeClr val="accent1">
                    <a:lumMod val="50000"/>
                  </a:schemeClr>
                </a:solidFill>
              </a:rPr>
              <a:t>&gt;</a:t>
            </a:r>
          </a:p>
          <a:p>
            <a:pPr marL="0" indent="0">
              <a:lnSpc>
                <a:spcPct val="100000"/>
              </a:lnSpc>
              <a:spcBef>
                <a:spcPts val="0"/>
              </a:spcBef>
              <a:buNone/>
            </a:pPr>
            <a:r>
              <a:rPr lang="en-AU" sz="1400" dirty="0">
                <a:solidFill>
                  <a:schemeClr val="accent1">
                    <a:lumMod val="50000"/>
                  </a:schemeClr>
                </a:solidFill>
              </a:rPr>
              <a:t>#include "</a:t>
            </a:r>
            <a:r>
              <a:rPr lang="en-AU" sz="1400" dirty="0" err="1">
                <a:solidFill>
                  <a:schemeClr val="accent1">
                    <a:lumMod val="50000"/>
                  </a:schemeClr>
                </a:solidFill>
              </a:rPr>
              <a:t>linkedList.h</a:t>
            </a:r>
            <a:r>
              <a:rPr lang="en-AU" sz="1400" dirty="0">
                <a:solidFill>
                  <a:schemeClr val="accent1">
                    <a:lumMod val="50000"/>
                  </a:schemeClr>
                </a:solidFill>
              </a:rPr>
              <a:t>"</a:t>
            </a:r>
          </a:p>
          <a:p>
            <a:pPr marL="0" indent="0">
              <a:lnSpc>
                <a:spcPct val="100000"/>
              </a:lnSpc>
              <a:spcBef>
                <a:spcPts val="0"/>
              </a:spcBef>
              <a:buNone/>
            </a:pPr>
            <a:r>
              <a:rPr lang="en-AU" sz="1400" dirty="0">
                <a:solidFill>
                  <a:srgbClr val="7030A0"/>
                </a:solidFill>
              </a:rPr>
              <a:t>using namespace </a:t>
            </a:r>
            <a:r>
              <a:rPr lang="en-AU" sz="1400" dirty="0" err="1">
                <a:solidFill>
                  <a:schemeClr val="accent6">
                    <a:lumMod val="75000"/>
                  </a:schemeClr>
                </a:solidFill>
              </a:rPr>
              <a:t>std</a:t>
            </a:r>
            <a:r>
              <a:rPr lang="en-AU" sz="1400" dirty="0"/>
              <a:t>;</a:t>
            </a:r>
          </a:p>
          <a:p>
            <a:pPr marL="0" indent="0">
              <a:lnSpc>
                <a:spcPct val="100000"/>
              </a:lnSpc>
              <a:spcBef>
                <a:spcPts val="0"/>
              </a:spcBef>
              <a:buNone/>
            </a:pPr>
            <a:endParaRPr lang="en-AU" sz="1400" dirty="0"/>
          </a:p>
          <a:p>
            <a:pPr marL="0" indent="0">
              <a:lnSpc>
                <a:spcPct val="100000"/>
              </a:lnSpc>
              <a:spcBef>
                <a:spcPts val="0"/>
              </a:spcBef>
              <a:buNone/>
            </a:pPr>
            <a:r>
              <a:rPr lang="en-AU" sz="1400" dirty="0" err="1">
                <a:solidFill>
                  <a:schemeClr val="accent6">
                    <a:lumMod val="75000"/>
                  </a:schemeClr>
                </a:solidFill>
              </a:rPr>
              <a:t>LinkedList</a:t>
            </a:r>
            <a:r>
              <a:rPr lang="en-AU" sz="1400" dirty="0">
                <a:solidFill>
                  <a:schemeClr val="accent6">
                    <a:lumMod val="75000"/>
                  </a:schemeClr>
                </a:solidFill>
              </a:rPr>
              <a:t>::Node::Node</a:t>
            </a:r>
            <a:r>
              <a:rPr lang="en-AU" sz="1400" dirty="0"/>
              <a:t>(</a:t>
            </a:r>
            <a:r>
              <a:rPr lang="en-AU" sz="1400" dirty="0" err="1"/>
              <a:t>int</a:t>
            </a:r>
            <a:r>
              <a:rPr lang="en-AU" sz="1400" dirty="0"/>
              <a:t> data, Node * next){</a:t>
            </a:r>
          </a:p>
          <a:p>
            <a:pPr marL="0" indent="0">
              <a:lnSpc>
                <a:spcPct val="100000"/>
              </a:lnSpc>
              <a:spcBef>
                <a:spcPts val="0"/>
              </a:spcBef>
              <a:buNone/>
            </a:pPr>
            <a:r>
              <a:rPr lang="en-AU" sz="1400" dirty="0"/>
              <a:t>  </a:t>
            </a:r>
            <a:r>
              <a:rPr lang="en-AU" sz="1400" dirty="0">
                <a:solidFill>
                  <a:srgbClr val="7030A0"/>
                </a:solidFill>
              </a:rPr>
              <a:t>this-</a:t>
            </a:r>
            <a:r>
              <a:rPr lang="en-AU" sz="1400" dirty="0"/>
              <a:t>&gt;data = data;</a:t>
            </a:r>
          </a:p>
          <a:p>
            <a:pPr marL="0" indent="0">
              <a:lnSpc>
                <a:spcPct val="100000"/>
              </a:lnSpc>
              <a:spcBef>
                <a:spcPts val="0"/>
              </a:spcBef>
              <a:buNone/>
            </a:pPr>
            <a:r>
              <a:rPr lang="en-AU" sz="1400" dirty="0"/>
              <a:t>  </a:t>
            </a:r>
            <a:r>
              <a:rPr lang="en-AU" sz="1400" dirty="0">
                <a:solidFill>
                  <a:srgbClr val="7030A0"/>
                </a:solidFill>
              </a:rPr>
              <a:t>this-</a:t>
            </a:r>
            <a:r>
              <a:rPr lang="en-AU" sz="1400" dirty="0"/>
              <a:t>&gt;next = next;</a:t>
            </a:r>
          </a:p>
          <a:p>
            <a:pPr marL="0" indent="0">
              <a:lnSpc>
                <a:spcPct val="100000"/>
              </a:lnSpc>
              <a:spcBef>
                <a:spcPts val="0"/>
              </a:spcBef>
              <a:buNone/>
            </a:pPr>
            <a:r>
              <a:rPr lang="en-AU" sz="1400" dirty="0"/>
              <a:t>}</a:t>
            </a:r>
          </a:p>
          <a:p>
            <a:pPr marL="0" indent="0">
              <a:lnSpc>
                <a:spcPct val="100000"/>
              </a:lnSpc>
              <a:spcBef>
                <a:spcPts val="0"/>
              </a:spcBef>
              <a:buNone/>
            </a:pPr>
            <a:endParaRPr lang="en-AU" sz="1400" dirty="0" smtClean="0"/>
          </a:p>
          <a:p>
            <a:pPr marL="0" indent="0">
              <a:lnSpc>
                <a:spcPct val="100000"/>
              </a:lnSpc>
              <a:spcBef>
                <a:spcPts val="0"/>
              </a:spcBef>
              <a:buNone/>
            </a:pPr>
            <a:r>
              <a:rPr lang="en-AU" sz="1400" dirty="0" err="1" smtClean="0">
                <a:solidFill>
                  <a:schemeClr val="accent6">
                    <a:lumMod val="75000"/>
                  </a:schemeClr>
                </a:solidFill>
              </a:rPr>
              <a:t>LinkedList</a:t>
            </a:r>
            <a:r>
              <a:rPr lang="en-AU" sz="1400" dirty="0" smtClean="0">
                <a:solidFill>
                  <a:schemeClr val="accent6">
                    <a:lumMod val="75000"/>
                  </a:schemeClr>
                </a:solidFill>
              </a:rPr>
              <a:t>::Node::~Node</a:t>
            </a:r>
            <a:r>
              <a:rPr lang="en-AU" sz="1400" dirty="0" smtClean="0"/>
              <a:t>() {</a:t>
            </a:r>
          </a:p>
          <a:p>
            <a:pPr marL="0" indent="0">
              <a:lnSpc>
                <a:spcPct val="100000"/>
              </a:lnSpc>
              <a:spcBef>
                <a:spcPts val="0"/>
              </a:spcBef>
              <a:buNone/>
            </a:pPr>
            <a:r>
              <a:rPr lang="en-AU" sz="1400" dirty="0" smtClean="0"/>
              <a:t>}</a:t>
            </a:r>
          </a:p>
          <a:p>
            <a:pPr marL="0" indent="0">
              <a:lnSpc>
                <a:spcPct val="100000"/>
              </a:lnSpc>
              <a:spcBef>
                <a:spcPts val="0"/>
              </a:spcBef>
              <a:buNone/>
            </a:pPr>
            <a:endParaRPr lang="en-AU" sz="1400" dirty="0"/>
          </a:p>
          <a:p>
            <a:pPr marL="0" indent="0">
              <a:lnSpc>
                <a:spcPct val="100000"/>
              </a:lnSpc>
              <a:spcBef>
                <a:spcPts val="0"/>
              </a:spcBef>
              <a:buNone/>
            </a:pPr>
            <a:r>
              <a:rPr lang="en-AU" sz="1400" dirty="0" err="1">
                <a:solidFill>
                  <a:schemeClr val="accent6">
                    <a:lumMod val="75000"/>
                  </a:schemeClr>
                </a:solidFill>
              </a:rPr>
              <a:t>LinkedList</a:t>
            </a:r>
            <a:r>
              <a:rPr lang="en-AU" sz="1400" dirty="0">
                <a:solidFill>
                  <a:schemeClr val="accent6">
                    <a:lumMod val="75000"/>
                  </a:schemeClr>
                </a:solidFill>
              </a:rPr>
              <a:t>::</a:t>
            </a:r>
            <a:r>
              <a:rPr lang="en-AU" sz="1400" dirty="0" err="1">
                <a:solidFill>
                  <a:schemeClr val="accent6">
                    <a:lumMod val="75000"/>
                  </a:schemeClr>
                </a:solidFill>
              </a:rPr>
              <a:t>LinkedList</a:t>
            </a:r>
            <a:r>
              <a:rPr lang="en-AU" sz="1400" dirty="0"/>
              <a:t>(){</a:t>
            </a:r>
          </a:p>
          <a:p>
            <a:pPr marL="0" indent="0">
              <a:lnSpc>
                <a:spcPct val="100000"/>
              </a:lnSpc>
              <a:spcBef>
                <a:spcPts val="0"/>
              </a:spcBef>
              <a:buNone/>
            </a:pPr>
            <a:r>
              <a:rPr lang="en-AU" sz="1400" dirty="0"/>
              <a:t>  </a:t>
            </a:r>
            <a:r>
              <a:rPr lang="en-AU" sz="1400" dirty="0">
                <a:solidFill>
                  <a:srgbClr val="7030A0"/>
                </a:solidFill>
              </a:rPr>
              <a:t>this-</a:t>
            </a:r>
            <a:r>
              <a:rPr lang="en-AU" sz="1400" dirty="0"/>
              <a:t>&gt;head = </a:t>
            </a:r>
            <a:r>
              <a:rPr lang="en-AU" sz="1400" dirty="0" err="1">
                <a:solidFill>
                  <a:schemeClr val="accent2">
                    <a:lumMod val="75000"/>
                  </a:schemeClr>
                </a:solidFill>
              </a:rPr>
              <a:t>nullptr</a:t>
            </a:r>
            <a:r>
              <a:rPr lang="en-AU" sz="1400" dirty="0"/>
              <a:t>;</a:t>
            </a:r>
          </a:p>
          <a:p>
            <a:pPr marL="0" indent="0">
              <a:lnSpc>
                <a:spcPct val="100000"/>
              </a:lnSpc>
              <a:spcBef>
                <a:spcPts val="0"/>
              </a:spcBef>
              <a:buNone/>
            </a:pPr>
            <a:r>
              <a:rPr lang="en-AU" sz="1400" dirty="0"/>
              <a:t>}</a:t>
            </a:r>
          </a:p>
          <a:p>
            <a:pPr marL="0" indent="0">
              <a:lnSpc>
                <a:spcPct val="100000"/>
              </a:lnSpc>
              <a:spcBef>
                <a:spcPts val="0"/>
              </a:spcBef>
              <a:buNone/>
            </a:pPr>
            <a:endParaRPr lang="en-AU" sz="1400" dirty="0" smtClean="0"/>
          </a:p>
          <a:p>
            <a:pPr marL="0" indent="0">
              <a:lnSpc>
                <a:spcPct val="100000"/>
              </a:lnSpc>
              <a:spcBef>
                <a:spcPts val="0"/>
              </a:spcBef>
              <a:buNone/>
            </a:pPr>
            <a:r>
              <a:rPr lang="en-AU" sz="1400" dirty="0" smtClean="0"/>
              <a:t>…</a:t>
            </a:r>
            <a:endParaRPr lang="en-AU" sz="1400" dirty="0"/>
          </a:p>
        </p:txBody>
      </p:sp>
      <p:sp>
        <p:nvSpPr>
          <p:cNvPr id="8" name="Text Placeholder 7"/>
          <p:cNvSpPr>
            <a:spLocks noGrp="1"/>
          </p:cNvSpPr>
          <p:nvPr>
            <p:ph type="body" sz="quarter" idx="3"/>
          </p:nvPr>
        </p:nvSpPr>
        <p:spPr>
          <a:xfrm>
            <a:off x="4648200" y="1371603"/>
            <a:ext cx="3887391" cy="545076"/>
          </a:xfrm>
        </p:spPr>
        <p:txBody>
          <a:bodyPr>
            <a:normAutofit fontScale="92500" lnSpcReduction="20000"/>
          </a:bodyPr>
          <a:lstStyle/>
          <a:p>
            <a:r>
              <a:rPr lang="en-AU" sz="1600" dirty="0" smtClean="0"/>
              <a:t>Place the declarations in the .h file</a:t>
            </a:r>
          </a:p>
          <a:p>
            <a:r>
              <a:rPr lang="en-AU" sz="1600" dirty="0" smtClean="0"/>
              <a:t> in between </a:t>
            </a:r>
            <a:r>
              <a:rPr lang="en-AU" sz="1600" dirty="0" smtClean="0">
                <a:solidFill>
                  <a:schemeClr val="accent4">
                    <a:lumMod val="75000"/>
                  </a:schemeClr>
                </a:solidFill>
              </a:rPr>
              <a:t>#</a:t>
            </a:r>
            <a:r>
              <a:rPr lang="en-AU" sz="1600" dirty="0" err="1" smtClean="0">
                <a:solidFill>
                  <a:schemeClr val="accent4">
                    <a:lumMod val="75000"/>
                  </a:schemeClr>
                </a:solidFill>
              </a:rPr>
              <a:t>ifndef</a:t>
            </a:r>
            <a:r>
              <a:rPr lang="en-AU" sz="1600" dirty="0" smtClean="0">
                <a:solidFill>
                  <a:schemeClr val="accent4">
                    <a:lumMod val="75000"/>
                  </a:schemeClr>
                </a:solidFill>
              </a:rPr>
              <a:t> #define </a:t>
            </a:r>
            <a:r>
              <a:rPr lang="en-AU" sz="1600" dirty="0" smtClean="0"/>
              <a:t>and </a:t>
            </a:r>
            <a:r>
              <a:rPr lang="en-AU" sz="1600" dirty="0" smtClean="0">
                <a:solidFill>
                  <a:schemeClr val="accent4">
                    <a:lumMod val="75000"/>
                  </a:schemeClr>
                </a:solidFill>
              </a:rPr>
              <a:t>#</a:t>
            </a:r>
            <a:r>
              <a:rPr lang="en-AU" sz="1600" dirty="0" err="1" smtClean="0">
                <a:solidFill>
                  <a:schemeClr val="accent4">
                    <a:lumMod val="75000"/>
                  </a:schemeClr>
                </a:solidFill>
              </a:rPr>
              <a:t>endif</a:t>
            </a:r>
            <a:endParaRPr lang="en-AU" sz="1600" dirty="0">
              <a:solidFill>
                <a:schemeClr val="accent4">
                  <a:lumMod val="75000"/>
                </a:schemeClr>
              </a:solidFill>
            </a:endParaRPr>
          </a:p>
        </p:txBody>
      </p:sp>
      <p:sp>
        <p:nvSpPr>
          <p:cNvPr id="9" name="Content Placeholder 8"/>
          <p:cNvSpPr>
            <a:spLocks noGrp="1"/>
          </p:cNvSpPr>
          <p:nvPr>
            <p:ph sz="quarter" idx="4"/>
          </p:nvPr>
        </p:nvSpPr>
        <p:spPr>
          <a:xfrm>
            <a:off x="4735028" y="1983965"/>
            <a:ext cx="4408972" cy="4874035"/>
          </a:xfrm>
        </p:spPr>
        <p:txBody>
          <a:bodyPr>
            <a:noAutofit/>
          </a:bodyPr>
          <a:lstStyle/>
          <a:p>
            <a:pPr marL="0" indent="0">
              <a:lnSpc>
                <a:spcPct val="100000"/>
              </a:lnSpc>
              <a:spcBef>
                <a:spcPts val="0"/>
              </a:spcBef>
              <a:buNone/>
            </a:pPr>
            <a:r>
              <a:rPr lang="en-AU" sz="1400" dirty="0">
                <a:solidFill>
                  <a:schemeClr val="accent4">
                    <a:lumMod val="75000"/>
                  </a:schemeClr>
                </a:solidFill>
              </a:rPr>
              <a:t>#</a:t>
            </a:r>
            <a:r>
              <a:rPr lang="en-AU" sz="1400" dirty="0" err="1">
                <a:solidFill>
                  <a:schemeClr val="accent4">
                    <a:lumMod val="75000"/>
                  </a:schemeClr>
                </a:solidFill>
              </a:rPr>
              <a:t>ifndef</a:t>
            </a:r>
            <a:r>
              <a:rPr lang="en-AU" sz="1400" dirty="0">
                <a:solidFill>
                  <a:schemeClr val="accent4">
                    <a:lumMod val="75000"/>
                  </a:schemeClr>
                </a:solidFill>
              </a:rPr>
              <a:t> LINKEDLIST_H_</a:t>
            </a:r>
          </a:p>
          <a:p>
            <a:pPr marL="0" indent="0">
              <a:lnSpc>
                <a:spcPct val="100000"/>
              </a:lnSpc>
              <a:spcBef>
                <a:spcPts val="0"/>
              </a:spcBef>
              <a:buNone/>
            </a:pPr>
            <a:r>
              <a:rPr lang="en-AU" sz="1400" dirty="0">
                <a:solidFill>
                  <a:schemeClr val="accent4">
                    <a:lumMod val="75000"/>
                  </a:schemeClr>
                </a:solidFill>
              </a:rPr>
              <a:t>#define LINKEDLIST_H</a:t>
            </a:r>
            <a:r>
              <a:rPr lang="en-AU" sz="1400" dirty="0" smtClean="0">
                <a:solidFill>
                  <a:schemeClr val="accent4">
                    <a:lumMod val="75000"/>
                  </a:schemeClr>
                </a:solidFill>
              </a:rPr>
              <a:t>_</a:t>
            </a:r>
          </a:p>
          <a:p>
            <a:pPr marL="0" indent="0">
              <a:lnSpc>
                <a:spcPct val="100000"/>
              </a:lnSpc>
              <a:spcBef>
                <a:spcPts val="0"/>
              </a:spcBef>
              <a:buNone/>
            </a:pPr>
            <a:endParaRPr lang="en-AU" sz="1400" dirty="0"/>
          </a:p>
          <a:p>
            <a:pPr marL="0" indent="0">
              <a:lnSpc>
                <a:spcPct val="100000"/>
              </a:lnSpc>
              <a:spcBef>
                <a:spcPts val="0"/>
              </a:spcBef>
              <a:buNone/>
            </a:pPr>
            <a:r>
              <a:rPr lang="en-AU" sz="1400" dirty="0">
                <a:solidFill>
                  <a:srgbClr val="7030A0"/>
                </a:solidFill>
              </a:rPr>
              <a:t>class</a:t>
            </a:r>
            <a:r>
              <a:rPr lang="en-AU" sz="1400" dirty="0"/>
              <a:t> </a:t>
            </a:r>
            <a:r>
              <a:rPr lang="en-AU" sz="1400" dirty="0" err="1">
                <a:solidFill>
                  <a:schemeClr val="accent6">
                    <a:lumMod val="75000"/>
                  </a:schemeClr>
                </a:solidFill>
              </a:rPr>
              <a:t>LinkedList</a:t>
            </a:r>
            <a:r>
              <a:rPr lang="en-AU" sz="1400" dirty="0"/>
              <a:t> : </a:t>
            </a:r>
            <a:r>
              <a:rPr lang="en-AU" sz="1400" dirty="0">
                <a:solidFill>
                  <a:srgbClr val="7030A0"/>
                </a:solidFill>
              </a:rPr>
              <a:t>public</a:t>
            </a:r>
            <a:r>
              <a:rPr lang="en-AU" sz="1400" dirty="0"/>
              <a:t> </a:t>
            </a:r>
            <a:r>
              <a:rPr lang="en-AU" sz="1400" dirty="0" err="1" smtClean="0">
                <a:solidFill>
                  <a:schemeClr val="accent6">
                    <a:lumMod val="75000"/>
                  </a:schemeClr>
                </a:solidFill>
              </a:rPr>
              <a:t>BaseList</a:t>
            </a:r>
            <a:r>
              <a:rPr lang="en-AU" sz="1400" dirty="0" smtClean="0">
                <a:solidFill>
                  <a:schemeClr val="accent6">
                    <a:lumMod val="75000"/>
                  </a:schemeClr>
                </a:solidFill>
              </a:rPr>
              <a:t> </a:t>
            </a:r>
            <a:r>
              <a:rPr lang="en-AU" sz="1400" dirty="0" smtClean="0"/>
              <a:t>{</a:t>
            </a:r>
            <a:endParaRPr lang="en-AU" sz="1400" dirty="0"/>
          </a:p>
          <a:p>
            <a:pPr marL="0" indent="0">
              <a:lnSpc>
                <a:spcPct val="100000"/>
              </a:lnSpc>
              <a:spcBef>
                <a:spcPts val="0"/>
              </a:spcBef>
              <a:buNone/>
            </a:pPr>
            <a:r>
              <a:rPr lang="en-AU" sz="1400" dirty="0"/>
              <a:t>  </a:t>
            </a:r>
            <a:r>
              <a:rPr lang="en-AU" sz="1400" dirty="0">
                <a:solidFill>
                  <a:srgbClr val="7030A0"/>
                </a:solidFill>
              </a:rPr>
              <a:t>private</a:t>
            </a:r>
            <a:r>
              <a:rPr lang="en-AU" sz="1400" dirty="0" smtClean="0"/>
              <a:t>:</a:t>
            </a:r>
            <a:endParaRPr lang="en-AU" sz="1400" dirty="0"/>
          </a:p>
          <a:p>
            <a:pPr marL="0" indent="0">
              <a:lnSpc>
                <a:spcPct val="100000"/>
              </a:lnSpc>
              <a:spcBef>
                <a:spcPts val="0"/>
              </a:spcBef>
              <a:buNone/>
            </a:pPr>
            <a:r>
              <a:rPr lang="en-AU" sz="1400" dirty="0"/>
              <a:t>    </a:t>
            </a:r>
            <a:r>
              <a:rPr lang="en-AU" sz="1400" dirty="0">
                <a:solidFill>
                  <a:srgbClr val="7030A0"/>
                </a:solidFill>
              </a:rPr>
              <a:t>class</a:t>
            </a:r>
            <a:r>
              <a:rPr lang="en-AU" sz="1400" dirty="0"/>
              <a:t> </a:t>
            </a:r>
            <a:r>
              <a:rPr lang="en-AU" sz="1400" dirty="0" smtClean="0">
                <a:solidFill>
                  <a:schemeClr val="accent6">
                    <a:lumMod val="75000"/>
                  </a:schemeClr>
                </a:solidFill>
              </a:rPr>
              <a:t>Node </a:t>
            </a:r>
            <a:r>
              <a:rPr lang="en-AU" sz="1400" dirty="0" smtClean="0"/>
              <a:t>{</a:t>
            </a:r>
            <a:endParaRPr lang="en-AU" sz="1400" dirty="0"/>
          </a:p>
          <a:p>
            <a:pPr marL="0" indent="0">
              <a:lnSpc>
                <a:spcPct val="100000"/>
              </a:lnSpc>
              <a:spcBef>
                <a:spcPts val="0"/>
              </a:spcBef>
              <a:buNone/>
            </a:pPr>
            <a:r>
              <a:rPr lang="en-AU" sz="1400" dirty="0"/>
              <a:t>      </a:t>
            </a:r>
            <a:r>
              <a:rPr lang="en-AU" sz="1400" dirty="0">
                <a:solidFill>
                  <a:srgbClr val="7030A0"/>
                </a:solidFill>
              </a:rPr>
              <a:t>public</a:t>
            </a:r>
            <a:r>
              <a:rPr lang="en-AU" sz="1400" dirty="0"/>
              <a:t>:</a:t>
            </a:r>
          </a:p>
          <a:p>
            <a:pPr marL="0" indent="0">
              <a:lnSpc>
                <a:spcPct val="100000"/>
              </a:lnSpc>
              <a:spcBef>
                <a:spcPts val="0"/>
              </a:spcBef>
              <a:buNone/>
            </a:pPr>
            <a:r>
              <a:rPr lang="en-AU" sz="1400" dirty="0"/>
              <a:t>        </a:t>
            </a:r>
            <a:r>
              <a:rPr lang="en-AU" sz="1400" dirty="0" err="1">
                <a:solidFill>
                  <a:schemeClr val="accent1">
                    <a:lumMod val="50000"/>
                  </a:schemeClr>
                </a:solidFill>
              </a:rPr>
              <a:t>int</a:t>
            </a:r>
            <a:r>
              <a:rPr lang="en-AU" sz="1400" dirty="0"/>
              <a:t> data</a:t>
            </a:r>
            <a:r>
              <a:rPr lang="en-AU" sz="1400" dirty="0" smtClean="0"/>
              <a:t>; </a:t>
            </a:r>
            <a:r>
              <a:rPr lang="en-AU" sz="1400" dirty="0">
                <a:solidFill>
                  <a:schemeClr val="accent1">
                    <a:lumMod val="50000"/>
                  </a:schemeClr>
                </a:solidFill>
              </a:rPr>
              <a:t>Node</a:t>
            </a:r>
            <a:r>
              <a:rPr lang="en-AU" sz="1400" dirty="0"/>
              <a:t> * next;</a:t>
            </a:r>
          </a:p>
          <a:p>
            <a:pPr marL="0" indent="0">
              <a:lnSpc>
                <a:spcPct val="100000"/>
              </a:lnSpc>
              <a:spcBef>
                <a:spcPts val="0"/>
              </a:spcBef>
              <a:buNone/>
            </a:pPr>
            <a:r>
              <a:rPr lang="en-AU" sz="1400" dirty="0"/>
              <a:t>        </a:t>
            </a:r>
          </a:p>
          <a:p>
            <a:pPr marL="0" indent="0">
              <a:lnSpc>
                <a:spcPct val="100000"/>
              </a:lnSpc>
              <a:spcBef>
                <a:spcPts val="0"/>
              </a:spcBef>
              <a:buNone/>
            </a:pPr>
            <a:r>
              <a:rPr lang="en-AU" sz="1400" dirty="0"/>
              <a:t>        </a:t>
            </a:r>
            <a:r>
              <a:rPr lang="en-AU" sz="1400" dirty="0">
                <a:solidFill>
                  <a:schemeClr val="accent6">
                    <a:lumMod val="75000"/>
                  </a:schemeClr>
                </a:solidFill>
              </a:rPr>
              <a:t>Node</a:t>
            </a:r>
            <a:r>
              <a:rPr lang="en-AU" sz="1400" dirty="0"/>
              <a:t>(</a:t>
            </a:r>
            <a:r>
              <a:rPr lang="en-AU" sz="1400" dirty="0" err="1">
                <a:solidFill>
                  <a:schemeClr val="accent1">
                    <a:lumMod val="50000"/>
                  </a:schemeClr>
                </a:solidFill>
              </a:rPr>
              <a:t>int</a:t>
            </a:r>
            <a:r>
              <a:rPr lang="en-AU" sz="1400" dirty="0"/>
              <a:t> data, </a:t>
            </a:r>
            <a:r>
              <a:rPr lang="en-AU" sz="1400" dirty="0">
                <a:solidFill>
                  <a:schemeClr val="accent1">
                    <a:lumMod val="50000"/>
                  </a:schemeClr>
                </a:solidFill>
              </a:rPr>
              <a:t>Node</a:t>
            </a:r>
            <a:r>
              <a:rPr lang="en-AU" sz="1400" dirty="0"/>
              <a:t> * next);</a:t>
            </a:r>
          </a:p>
          <a:p>
            <a:pPr marL="0" indent="0">
              <a:lnSpc>
                <a:spcPct val="100000"/>
              </a:lnSpc>
              <a:spcBef>
                <a:spcPts val="0"/>
              </a:spcBef>
              <a:buNone/>
            </a:pPr>
            <a:r>
              <a:rPr lang="en-AU" sz="1400" dirty="0"/>
              <a:t>        </a:t>
            </a:r>
            <a:r>
              <a:rPr lang="en-AU" sz="1400" dirty="0">
                <a:solidFill>
                  <a:schemeClr val="accent6">
                    <a:lumMod val="75000"/>
                  </a:schemeClr>
                </a:solidFill>
              </a:rPr>
              <a:t>~Node</a:t>
            </a:r>
            <a:r>
              <a:rPr lang="en-AU" sz="1400" dirty="0" smtClean="0"/>
              <a:t>(); };</a:t>
            </a:r>
            <a:endParaRPr lang="en-AU" sz="1400" dirty="0"/>
          </a:p>
          <a:p>
            <a:pPr marL="0" indent="0">
              <a:lnSpc>
                <a:spcPct val="100000"/>
              </a:lnSpc>
              <a:spcBef>
                <a:spcPts val="0"/>
              </a:spcBef>
              <a:buNone/>
            </a:pPr>
            <a:endParaRPr lang="en-AU" sz="1400" dirty="0"/>
          </a:p>
          <a:p>
            <a:pPr marL="0" indent="0">
              <a:lnSpc>
                <a:spcPct val="100000"/>
              </a:lnSpc>
              <a:spcBef>
                <a:spcPts val="0"/>
              </a:spcBef>
              <a:buNone/>
            </a:pPr>
            <a:r>
              <a:rPr lang="en-AU" sz="1400" dirty="0"/>
              <a:t>    </a:t>
            </a:r>
            <a:r>
              <a:rPr lang="en-AU" sz="1400" dirty="0">
                <a:solidFill>
                  <a:schemeClr val="accent1">
                    <a:lumMod val="50000"/>
                  </a:schemeClr>
                </a:solidFill>
              </a:rPr>
              <a:t>Node</a:t>
            </a:r>
            <a:r>
              <a:rPr lang="en-AU" sz="1400" dirty="0"/>
              <a:t> * head;</a:t>
            </a:r>
          </a:p>
          <a:p>
            <a:pPr marL="0" indent="0">
              <a:lnSpc>
                <a:spcPct val="100000"/>
              </a:lnSpc>
              <a:spcBef>
                <a:spcPts val="0"/>
              </a:spcBef>
              <a:buNone/>
            </a:pPr>
            <a:endParaRPr lang="en-AU" sz="1400" dirty="0"/>
          </a:p>
          <a:p>
            <a:pPr marL="0" indent="0">
              <a:lnSpc>
                <a:spcPct val="100000"/>
              </a:lnSpc>
              <a:spcBef>
                <a:spcPts val="0"/>
              </a:spcBef>
              <a:buNone/>
            </a:pPr>
            <a:r>
              <a:rPr lang="en-AU" sz="1400" dirty="0"/>
              <a:t>  </a:t>
            </a:r>
            <a:r>
              <a:rPr lang="en-AU" sz="1400" dirty="0">
                <a:solidFill>
                  <a:srgbClr val="7030A0"/>
                </a:solidFill>
              </a:rPr>
              <a:t>public</a:t>
            </a:r>
            <a:r>
              <a:rPr lang="en-AU" sz="1400" dirty="0"/>
              <a:t>:</a:t>
            </a:r>
          </a:p>
          <a:p>
            <a:pPr marL="0" indent="0">
              <a:lnSpc>
                <a:spcPct val="100000"/>
              </a:lnSpc>
              <a:spcBef>
                <a:spcPts val="0"/>
              </a:spcBef>
              <a:buNone/>
            </a:pPr>
            <a:r>
              <a:rPr lang="en-AU" sz="1400" dirty="0"/>
              <a:t>    </a:t>
            </a:r>
            <a:r>
              <a:rPr lang="en-AU" sz="1400" dirty="0" err="1">
                <a:solidFill>
                  <a:schemeClr val="accent6">
                    <a:lumMod val="75000"/>
                  </a:schemeClr>
                </a:solidFill>
              </a:rPr>
              <a:t>LinkedList</a:t>
            </a:r>
            <a:r>
              <a:rPr lang="en-AU" sz="1400" dirty="0"/>
              <a:t>();</a:t>
            </a:r>
          </a:p>
          <a:p>
            <a:pPr marL="0" indent="0">
              <a:lnSpc>
                <a:spcPct val="100000"/>
              </a:lnSpc>
              <a:spcBef>
                <a:spcPts val="0"/>
              </a:spcBef>
              <a:buNone/>
            </a:pPr>
            <a:r>
              <a:rPr lang="en-AU" sz="1400" dirty="0"/>
              <a:t>    ~</a:t>
            </a:r>
            <a:r>
              <a:rPr lang="en-AU" sz="1400" dirty="0" err="1">
                <a:solidFill>
                  <a:schemeClr val="accent6">
                    <a:lumMod val="75000"/>
                  </a:schemeClr>
                </a:solidFill>
              </a:rPr>
              <a:t>LinkedList</a:t>
            </a:r>
            <a:r>
              <a:rPr lang="en-AU" sz="1400" dirty="0"/>
              <a:t>();</a:t>
            </a:r>
          </a:p>
          <a:p>
            <a:pPr marL="0" indent="0">
              <a:lnSpc>
                <a:spcPct val="100000"/>
              </a:lnSpc>
              <a:spcBef>
                <a:spcPts val="0"/>
              </a:spcBef>
              <a:buNone/>
            </a:pPr>
            <a:r>
              <a:rPr lang="en-AU" sz="1400" dirty="0"/>
              <a:t>  </a:t>
            </a:r>
          </a:p>
          <a:p>
            <a:pPr marL="0" indent="0">
              <a:lnSpc>
                <a:spcPct val="100000"/>
              </a:lnSpc>
              <a:spcBef>
                <a:spcPts val="0"/>
              </a:spcBef>
              <a:buNone/>
            </a:pPr>
            <a:r>
              <a:rPr lang="en-AU" sz="1400" dirty="0"/>
              <a:t>    </a:t>
            </a:r>
            <a:r>
              <a:rPr lang="en-AU" sz="1400" dirty="0">
                <a:solidFill>
                  <a:schemeClr val="accent1">
                    <a:lumMod val="50000"/>
                  </a:schemeClr>
                </a:solidFill>
              </a:rPr>
              <a:t>void</a:t>
            </a:r>
            <a:r>
              <a:rPr lang="en-AU" sz="1400" dirty="0"/>
              <a:t> prepend(</a:t>
            </a:r>
            <a:r>
              <a:rPr lang="en-AU" sz="1400" dirty="0" err="1"/>
              <a:t>int</a:t>
            </a:r>
            <a:r>
              <a:rPr lang="en-AU" sz="1400" dirty="0"/>
              <a:t> data);</a:t>
            </a:r>
          </a:p>
          <a:p>
            <a:pPr marL="0" indent="0">
              <a:lnSpc>
                <a:spcPct val="100000"/>
              </a:lnSpc>
              <a:spcBef>
                <a:spcPts val="0"/>
              </a:spcBef>
              <a:buNone/>
            </a:pPr>
            <a:r>
              <a:rPr lang="en-AU" sz="1400" dirty="0"/>
              <a:t>    </a:t>
            </a:r>
            <a:r>
              <a:rPr lang="en-AU" sz="1400" dirty="0">
                <a:solidFill>
                  <a:schemeClr val="accent1">
                    <a:lumMod val="50000"/>
                  </a:schemeClr>
                </a:solidFill>
              </a:rPr>
              <a:t>void</a:t>
            </a:r>
            <a:r>
              <a:rPr lang="en-AU" sz="1400" dirty="0"/>
              <a:t> append(</a:t>
            </a:r>
            <a:r>
              <a:rPr lang="en-AU" sz="1400" dirty="0" err="1"/>
              <a:t>int</a:t>
            </a:r>
            <a:r>
              <a:rPr lang="en-AU" sz="1400" dirty="0"/>
              <a:t> data);</a:t>
            </a:r>
          </a:p>
          <a:p>
            <a:pPr marL="0" indent="0">
              <a:lnSpc>
                <a:spcPct val="100000"/>
              </a:lnSpc>
              <a:spcBef>
                <a:spcPts val="0"/>
              </a:spcBef>
              <a:buNone/>
            </a:pPr>
            <a:r>
              <a:rPr lang="en-AU" sz="1400" dirty="0"/>
              <a:t>    </a:t>
            </a:r>
            <a:r>
              <a:rPr lang="en-AU" sz="1400" dirty="0">
                <a:solidFill>
                  <a:schemeClr val="accent1">
                    <a:lumMod val="50000"/>
                  </a:schemeClr>
                </a:solidFill>
              </a:rPr>
              <a:t>void</a:t>
            </a:r>
            <a:r>
              <a:rPr lang="en-AU" sz="1400" dirty="0"/>
              <a:t> display</a:t>
            </a:r>
            <a:r>
              <a:rPr lang="en-AU" sz="1400" dirty="0" smtClean="0"/>
              <a:t>(); };</a:t>
            </a:r>
            <a:endParaRPr lang="en-AU" sz="1400" dirty="0"/>
          </a:p>
          <a:p>
            <a:pPr marL="0" indent="0">
              <a:lnSpc>
                <a:spcPct val="100000"/>
              </a:lnSpc>
              <a:spcBef>
                <a:spcPts val="0"/>
              </a:spcBef>
              <a:buNone/>
            </a:pPr>
            <a:r>
              <a:rPr lang="en-AU" sz="1400" dirty="0">
                <a:solidFill>
                  <a:schemeClr val="accent4">
                    <a:lumMod val="75000"/>
                  </a:schemeClr>
                </a:solidFill>
              </a:rPr>
              <a:t>#</a:t>
            </a:r>
            <a:r>
              <a:rPr lang="en-AU" sz="1400" dirty="0" err="1">
                <a:solidFill>
                  <a:schemeClr val="accent4">
                    <a:lumMod val="75000"/>
                  </a:schemeClr>
                </a:solidFill>
              </a:rPr>
              <a:t>endif</a:t>
            </a:r>
            <a:endParaRPr lang="en-AU" sz="1400" dirty="0">
              <a:solidFill>
                <a:schemeClr val="accent4">
                  <a:lumMod val="75000"/>
                </a:schemeClr>
              </a:solidFill>
            </a:endParaRPr>
          </a:p>
        </p:txBody>
      </p:sp>
      <p:sp>
        <p:nvSpPr>
          <p:cNvPr id="11" name="TextBox 10"/>
          <p:cNvSpPr txBox="1"/>
          <p:nvPr/>
        </p:nvSpPr>
        <p:spPr>
          <a:xfrm>
            <a:off x="2362200" y="228600"/>
            <a:ext cx="5562600" cy="738664"/>
          </a:xfrm>
          <a:prstGeom prst="rect">
            <a:avLst/>
          </a:prstGeom>
          <a:noFill/>
        </p:spPr>
        <p:txBody>
          <a:bodyPr wrap="square" rtlCol="0">
            <a:spAutoFit/>
          </a:bodyPr>
          <a:lstStyle/>
          <a:p>
            <a:r>
              <a:rPr lang="en-AU" sz="1400" dirty="0" smtClean="0">
                <a:solidFill>
                  <a:schemeClr val="accent1">
                    <a:lumMod val="50000"/>
                  </a:schemeClr>
                </a:solidFill>
              </a:rPr>
              <a:t>Abstract</a:t>
            </a:r>
            <a:r>
              <a:rPr lang="en-AU" sz="1400" dirty="0" smtClean="0"/>
              <a:t> method methods </a:t>
            </a:r>
            <a:r>
              <a:rPr lang="en-AU" sz="1400" b="1" dirty="0" smtClean="0"/>
              <a:t>MUST</a:t>
            </a:r>
            <a:r>
              <a:rPr lang="en-AU" sz="1400" dirty="0" smtClean="0"/>
              <a:t> </a:t>
            </a:r>
            <a:r>
              <a:rPr lang="en-AU" sz="1400" b="1" dirty="0" smtClean="0"/>
              <a:t>BE</a:t>
            </a:r>
            <a:r>
              <a:rPr lang="en-AU" sz="1400" dirty="0" smtClean="0"/>
              <a:t> overridden</a:t>
            </a:r>
          </a:p>
          <a:p>
            <a:r>
              <a:rPr lang="en-AU" sz="1400" dirty="0" smtClean="0">
                <a:solidFill>
                  <a:schemeClr val="accent1">
                    <a:lumMod val="50000"/>
                  </a:schemeClr>
                </a:solidFill>
              </a:rPr>
              <a:t>Virtual</a:t>
            </a:r>
            <a:r>
              <a:rPr lang="en-AU" sz="1400" dirty="0" smtClean="0"/>
              <a:t> methods </a:t>
            </a:r>
            <a:r>
              <a:rPr lang="en-AU" sz="1400" b="1" dirty="0" smtClean="0"/>
              <a:t>can</a:t>
            </a:r>
            <a:r>
              <a:rPr lang="en-AU" sz="1400" dirty="0" smtClean="0"/>
              <a:t> </a:t>
            </a:r>
            <a:r>
              <a:rPr lang="en-AU" sz="1400" b="1" dirty="0" smtClean="0"/>
              <a:t>be</a:t>
            </a:r>
            <a:r>
              <a:rPr lang="en-AU" sz="1400" dirty="0" smtClean="0"/>
              <a:t> overridden</a:t>
            </a:r>
          </a:p>
          <a:p>
            <a:r>
              <a:rPr lang="en-AU" sz="1400" dirty="0" smtClean="0">
                <a:solidFill>
                  <a:schemeClr val="accent1">
                    <a:lumMod val="50000"/>
                  </a:schemeClr>
                </a:solidFill>
              </a:rPr>
              <a:t>“virtual void </a:t>
            </a:r>
            <a:r>
              <a:rPr lang="en-AU" sz="1400" dirty="0" smtClean="0"/>
              <a:t>method() = 0;” means that it has nothing  (it is purely </a:t>
            </a:r>
            <a:r>
              <a:rPr lang="en-AU" sz="1400" dirty="0" smtClean="0">
                <a:solidFill>
                  <a:schemeClr val="accent1">
                    <a:lumMod val="50000"/>
                  </a:schemeClr>
                </a:solidFill>
              </a:rPr>
              <a:t>virtual</a:t>
            </a:r>
            <a:r>
              <a:rPr lang="en-AU" sz="1400" dirty="0" smtClean="0"/>
              <a:t>)</a:t>
            </a:r>
            <a:endParaRPr lang="en-AU" sz="1400" dirty="0"/>
          </a:p>
        </p:txBody>
      </p:sp>
    </p:spTree>
    <p:extLst>
      <p:ext uri="{BB962C8B-B14F-4D97-AF65-F5344CB8AC3E}">
        <p14:creationId xmlns:p14="http://schemas.microsoft.com/office/powerpoint/2010/main" val="3706526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 resources</a:t>
            </a:r>
            <a:endParaRPr lang="en-AU" dirty="0"/>
          </a:p>
        </p:txBody>
      </p:sp>
      <p:sp>
        <p:nvSpPr>
          <p:cNvPr id="3" name="Text Placeholder 2"/>
          <p:cNvSpPr>
            <a:spLocks noGrp="1"/>
          </p:cNvSpPr>
          <p:nvPr>
            <p:ph type="body" idx="12"/>
          </p:nvPr>
        </p:nvSpPr>
        <p:spPr>
          <a:xfrm>
            <a:off x="470890" y="2037940"/>
            <a:ext cx="8218196" cy="2457865"/>
          </a:xfrm>
        </p:spPr>
        <p:txBody>
          <a:bodyPr>
            <a:normAutofit/>
          </a:bodyPr>
          <a:lstStyle/>
          <a:p>
            <a:r>
              <a:rPr lang="en-AU" dirty="0">
                <a:hlinkClick r:id="rId2"/>
              </a:rPr>
              <a:t>http://www.cplusplus.com/reference</a:t>
            </a:r>
            <a:r>
              <a:rPr lang="en-AU" dirty="0" smtClean="0">
                <a:hlinkClick r:id="rId2"/>
              </a:rPr>
              <a:t>/</a:t>
            </a:r>
            <a:endParaRPr lang="en-AU" dirty="0" smtClean="0"/>
          </a:p>
          <a:p>
            <a:r>
              <a:rPr lang="en-AU" dirty="0">
                <a:hlinkClick r:id="rId3"/>
              </a:rPr>
              <a:t>https://stackoverflow.com</a:t>
            </a:r>
            <a:r>
              <a:rPr lang="en-AU" dirty="0" smtClean="0">
                <a:hlinkClick r:id="rId3"/>
              </a:rPr>
              <a:t>/</a:t>
            </a:r>
            <a:endParaRPr lang="en-AU" dirty="0" smtClean="0"/>
          </a:p>
          <a:p>
            <a:r>
              <a:rPr lang="en-AU" dirty="0">
                <a:hlinkClick r:id="rId4"/>
              </a:rPr>
              <a:t>https://www.geeksforgeeks.org</a:t>
            </a:r>
            <a:r>
              <a:rPr lang="en-AU" dirty="0" smtClean="0">
                <a:hlinkClick r:id="rId4"/>
              </a:rPr>
              <a:t>/</a:t>
            </a:r>
            <a:endParaRPr lang="en-AU" dirty="0"/>
          </a:p>
          <a:p>
            <a:r>
              <a:rPr lang="en-AU" dirty="0" smtClean="0"/>
              <a:t>…</a:t>
            </a:r>
          </a:p>
          <a:p>
            <a:endParaRPr lang="en-AU" dirty="0"/>
          </a:p>
        </p:txBody>
      </p:sp>
      <p:sp>
        <p:nvSpPr>
          <p:cNvPr id="4" name="TextBox 3"/>
          <p:cNvSpPr txBox="1"/>
          <p:nvPr/>
        </p:nvSpPr>
        <p:spPr>
          <a:xfrm>
            <a:off x="2514600" y="4495805"/>
            <a:ext cx="3658374" cy="584775"/>
          </a:xfrm>
          <a:prstGeom prst="rect">
            <a:avLst/>
          </a:prstGeom>
          <a:noFill/>
        </p:spPr>
        <p:txBody>
          <a:bodyPr wrap="none" rtlCol="0">
            <a:spAutoFit/>
          </a:bodyPr>
          <a:lstStyle/>
          <a:p>
            <a:r>
              <a:rPr lang="en-AU" sz="3200" dirty="0" smtClean="0"/>
              <a:t>Google is your friend</a:t>
            </a:r>
            <a:endParaRPr lang="en-AU" sz="3200" dirty="0"/>
          </a:p>
        </p:txBody>
      </p:sp>
    </p:spTree>
    <p:extLst>
      <p:ext uri="{BB962C8B-B14F-4D97-AF65-F5344CB8AC3E}">
        <p14:creationId xmlns:p14="http://schemas.microsoft.com/office/powerpoint/2010/main" val="392507925"/>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4" y="304802"/>
            <a:ext cx="1643399" cy="461665"/>
          </a:xfrm>
          <a:prstGeom prst="rect">
            <a:avLst/>
          </a:prstGeom>
          <a:noFill/>
        </p:spPr>
        <p:txBody>
          <a:bodyPr wrap="none" rtlCol="0">
            <a:spAutoFit/>
          </a:bodyPr>
          <a:lstStyle/>
          <a:p>
            <a:r>
              <a:rPr lang="en-AU" sz="2400" dirty="0" smtClean="0"/>
              <a:t>Namespace</a:t>
            </a:r>
            <a:endParaRPr lang="en-AU" sz="2400" dirty="0"/>
          </a:p>
        </p:txBody>
      </p:sp>
      <p:sp>
        <p:nvSpPr>
          <p:cNvPr id="5" name="TextBox 4"/>
          <p:cNvSpPr txBox="1"/>
          <p:nvPr/>
        </p:nvSpPr>
        <p:spPr>
          <a:xfrm>
            <a:off x="76200" y="1092202"/>
            <a:ext cx="4572000" cy="2031325"/>
          </a:xfrm>
          <a:prstGeom prst="rect">
            <a:avLst/>
          </a:prstGeom>
          <a:noFill/>
        </p:spPr>
        <p:txBody>
          <a:bodyPr wrap="square" rtlCol="0">
            <a:spAutoFit/>
          </a:bodyPr>
          <a:lstStyle/>
          <a:p>
            <a:r>
              <a:rPr lang="en-AU" sz="1400" dirty="0" smtClean="0">
                <a:solidFill>
                  <a:schemeClr val="bg1">
                    <a:lumMod val="50000"/>
                  </a:schemeClr>
                </a:solidFill>
              </a:rPr>
              <a:t>The methods in the </a:t>
            </a:r>
            <a:r>
              <a:rPr lang="en-AU" sz="1400" dirty="0" smtClean="0">
                <a:solidFill>
                  <a:schemeClr val="accent1">
                    <a:lumMod val="50000"/>
                  </a:schemeClr>
                </a:solidFill>
              </a:rPr>
              <a:t>&lt;</a:t>
            </a:r>
            <a:r>
              <a:rPr lang="en-AU" sz="1400" dirty="0" err="1" smtClean="0">
                <a:solidFill>
                  <a:schemeClr val="accent1">
                    <a:lumMod val="50000"/>
                  </a:schemeClr>
                </a:solidFill>
              </a:rPr>
              <a:t>iostream</a:t>
            </a:r>
            <a:r>
              <a:rPr lang="en-AU" sz="1400" dirty="0" smtClean="0">
                <a:solidFill>
                  <a:schemeClr val="accent1">
                    <a:lumMod val="50000"/>
                  </a:schemeClr>
                </a:solidFill>
              </a:rPr>
              <a:t>&gt; </a:t>
            </a:r>
            <a:r>
              <a:rPr lang="en-AU" sz="1400" dirty="0" smtClean="0">
                <a:solidFill>
                  <a:schemeClr val="bg1">
                    <a:lumMod val="50000"/>
                  </a:schemeClr>
                </a:solidFill>
              </a:rPr>
              <a:t>library</a:t>
            </a:r>
          </a:p>
          <a:p>
            <a:r>
              <a:rPr lang="en-AU" sz="1400" dirty="0">
                <a:solidFill>
                  <a:schemeClr val="bg1">
                    <a:lumMod val="50000"/>
                  </a:schemeClr>
                </a:solidFill>
              </a:rPr>
              <a:t> </a:t>
            </a:r>
            <a:r>
              <a:rPr lang="en-AU" sz="1400" dirty="0" smtClean="0">
                <a:solidFill>
                  <a:schemeClr val="bg1">
                    <a:lumMod val="50000"/>
                  </a:schemeClr>
                </a:solidFill>
              </a:rPr>
              <a:t>  are in the </a:t>
            </a:r>
            <a:r>
              <a:rPr lang="en-AU" sz="1400" dirty="0" smtClean="0">
                <a:solidFill>
                  <a:schemeClr val="accent3">
                    <a:lumMod val="50000"/>
                  </a:schemeClr>
                </a:solidFill>
              </a:rPr>
              <a:t>std</a:t>
            </a:r>
            <a:r>
              <a:rPr lang="en-AU" sz="1400" dirty="0" smtClean="0">
                <a:solidFill>
                  <a:schemeClr val="bg1">
                    <a:lumMod val="50000"/>
                  </a:schemeClr>
                </a:solidFill>
              </a:rPr>
              <a:t> </a:t>
            </a:r>
            <a:r>
              <a:rPr lang="en-AU" sz="1400" dirty="0" smtClean="0">
                <a:solidFill>
                  <a:srgbClr val="7030A0"/>
                </a:solidFill>
              </a:rPr>
              <a:t>namespace</a:t>
            </a:r>
            <a:r>
              <a:rPr lang="en-AU" sz="1400" dirty="0" smtClean="0">
                <a:solidFill>
                  <a:schemeClr val="bg1">
                    <a:lumMod val="50000"/>
                  </a:schemeClr>
                </a:solidFill>
              </a:rPr>
              <a:t>.</a:t>
            </a:r>
          </a:p>
          <a:p>
            <a:r>
              <a:rPr lang="en-AU" sz="1400" dirty="0" smtClean="0">
                <a:solidFill>
                  <a:schemeClr val="bg1">
                    <a:lumMod val="50000"/>
                  </a:schemeClr>
                </a:solidFill>
              </a:rPr>
              <a:t>      Normally you would use</a:t>
            </a:r>
          </a:p>
          <a:p>
            <a:r>
              <a:rPr lang="en-AU" sz="1400" dirty="0" smtClean="0">
                <a:solidFill>
                  <a:schemeClr val="accent3">
                    <a:lumMod val="75000"/>
                  </a:schemeClr>
                </a:solidFill>
              </a:rPr>
              <a:t>         </a:t>
            </a:r>
            <a:r>
              <a:rPr lang="en-AU" sz="1400" dirty="0" err="1" smtClean="0">
                <a:solidFill>
                  <a:schemeClr val="accent3">
                    <a:lumMod val="75000"/>
                  </a:schemeClr>
                </a:solidFill>
              </a:rPr>
              <a:t>std</a:t>
            </a:r>
            <a:r>
              <a:rPr lang="en-AU" sz="1400" dirty="0" smtClean="0"/>
              <a:t>::</a:t>
            </a:r>
            <a:r>
              <a:rPr lang="en-AU" sz="1400" dirty="0" err="1" smtClean="0"/>
              <a:t>cout</a:t>
            </a:r>
            <a:r>
              <a:rPr lang="en-AU" sz="1400" dirty="0" smtClean="0"/>
              <a:t> &lt;&lt; </a:t>
            </a:r>
            <a:r>
              <a:rPr lang="en-AU" sz="1400" dirty="0" smtClean="0">
                <a:solidFill>
                  <a:srgbClr val="FF0000"/>
                </a:solidFill>
              </a:rPr>
              <a:t>"not using namespace\n"</a:t>
            </a:r>
            <a:r>
              <a:rPr lang="en-AU" sz="1400" dirty="0" smtClean="0"/>
              <a:t>;</a:t>
            </a:r>
          </a:p>
          <a:p>
            <a:endParaRPr lang="en-AU" sz="1400" dirty="0" smtClean="0">
              <a:solidFill>
                <a:schemeClr val="bg1">
                  <a:lumMod val="50000"/>
                </a:schemeClr>
              </a:solidFill>
            </a:endParaRPr>
          </a:p>
          <a:p>
            <a:endParaRPr lang="en-AU" sz="1400" dirty="0" smtClean="0">
              <a:solidFill>
                <a:schemeClr val="bg1">
                  <a:lumMod val="50000"/>
                </a:schemeClr>
              </a:solidFill>
            </a:endParaRPr>
          </a:p>
          <a:p>
            <a:r>
              <a:rPr lang="en-AU" sz="1400" dirty="0" smtClean="0">
                <a:solidFill>
                  <a:schemeClr val="bg1">
                    <a:lumMod val="50000"/>
                  </a:schemeClr>
                </a:solidFill>
              </a:rPr>
              <a:t>The line</a:t>
            </a:r>
          </a:p>
          <a:p>
            <a:r>
              <a:rPr lang="en-AU" sz="1400" dirty="0" smtClean="0">
                <a:solidFill>
                  <a:srgbClr val="7030A0"/>
                </a:solidFill>
              </a:rPr>
              <a:t>   using namespace </a:t>
            </a:r>
            <a:r>
              <a:rPr lang="en-AU" sz="1400" dirty="0" smtClean="0">
                <a:solidFill>
                  <a:schemeClr val="accent6">
                    <a:lumMod val="75000"/>
                  </a:schemeClr>
                </a:solidFill>
              </a:rPr>
              <a:t>std</a:t>
            </a:r>
            <a:r>
              <a:rPr lang="en-AU" sz="1400" dirty="0" smtClean="0"/>
              <a:t>;</a:t>
            </a:r>
          </a:p>
          <a:p>
            <a:r>
              <a:rPr lang="en-AU" sz="1400" dirty="0" smtClean="0">
                <a:solidFill>
                  <a:schemeClr val="bg1">
                    <a:lumMod val="50000"/>
                  </a:schemeClr>
                </a:solidFill>
              </a:rPr>
              <a:t>      means we don’t have to add the </a:t>
            </a:r>
            <a:r>
              <a:rPr lang="en-AU" sz="1400" dirty="0" smtClean="0">
                <a:solidFill>
                  <a:schemeClr val="accent3">
                    <a:lumMod val="75000"/>
                  </a:schemeClr>
                </a:solidFill>
              </a:rPr>
              <a:t>std</a:t>
            </a:r>
            <a:r>
              <a:rPr lang="en-AU" sz="1400" dirty="0" smtClean="0"/>
              <a:t> </a:t>
            </a:r>
            <a:r>
              <a:rPr lang="en-AU" sz="1400" dirty="0" smtClean="0">
                <a:solidFill>
                  <a:schemeClr val="bg1">
                    <a:lumMod val="50000"/>
                  </a:schemeClr>
                </a:solidFill>
              </a:rPr>
              <a:t>to the method call</a:t>
            </a:r>
            <a:r>
              <a:rPr lang="en-AU" sz="1400" dirty="0" smtClean="0"/>
              <a:t>;</a:t>
            </a:r>
            <a:endParaRPr lang="en-AU" sz="1400" dirty="0"/>
          </a:p>
        </p:txBody>
      </p:sp>
      <p:sp>
        <p:nvSpPr>
          <p:cNvPr id="6" name="TextBox 5"/>
          <p:cNvSpPr txBox="1"/>
          <p:nvPr/>
        </p:nvSpPr>
        <p:spPr>
          <a:xfrm>
            <a:off x="4800600" y="2514602"/>
            <a:ext cx="4114800" cy="2246769"/>
          </a:xfrm>
          <a:prstGeom prst="rect">
            <a:avLst/>
          </a:prstGeom>
          <a:noFill/>
        </p:spPr>
        <p:txBody>
          <a:bodyPr wrap="square" rtlCol="0">
            <a:spAutoFit/>
          </a:bodyPr>
          <a:lstStyle/>
          <a:p>
            <a:r>
              <a:rPr lang="en-AU" sz="1400" dirty="0" smtClean="0">
                <a:solidFill>
                  <a:schemeClr val="bg1">
                    <a:lumMod val="50000"/>
                  </a:schemeClr>
                </a:solidFill>
              </a:rPr>
              <a:t>The scope operator is used to resolve which class a</a:t>
            </a:r>
          </a:p>
          <a:p>
            <a:r>
              <a:rPr lang="en-AU" sz="1400" dirty="0" smtClean="0">
                <a:solidFill>
                  <a:schemeClr val="bg1">
                    <a:lumMod val="50000"/>
                  </a:schemeClr>
                </a:solidFill>
              </a:rPr>
              <a:t>particular member method belongs to. For example</a:t>
            </a:r>
          </a:p>
          <a:p>
            <a:r>
              <a:rPr lang="en-AU" sz="1400" dirty="0" smtClean="0">
                <a:solidFill>
                  <a:schemeClr val="accent1">
                    <a:lumMod val="50000"/>
                  </a:schemeClr>
                </a:solidFill>
              </a:rPr>
              <a:t>   void</a:t>
            </a:r>
            <a:r>
              <a:rPr lang="en-AU" sz="1400" dirty="0" smtClean="0"/>
              <a:t> </a:t>
            </a:r>
            <a:r>
              <a:rPr lang="en-AU" sz="1400" dirty="0" err="1" smtClean="0">
                <a:solidFill>
                  <a:schemeClr val="accent3">
                    <a:lumMod val="75000"/>
                  </a:schemeClr>
                </a:solidFill>
              </a:rPr>
              <a:t>aclass</a:t>
            </a:r>
            <a:r>
              <a:rPr lang="en-AU" sz="1400" dirty="0" smtClean="0"/>
              <a:t>::</a:t>
            </a:r>
            <a:r>
              <a:rPr lang="en-AU" sz="1400" dirty="0" err="1" smtClean="0">
                <a:solidFill>
                  <a:schemeClr val="accent3">
                    <a:lumMod val="75000"/>
                  </a:schemeClr>
                </a:solidFill>
              </a:rPr>
              <a:t>foo</a:t>
            </a:r>
            <a:r>
              <a:rPr lang="en-AU" sz="1400" dirty="0" smtClean="0"/>
              <a:t>(arguments) {</a:t>
            </a:r>
          </a:p>
          <a:p>
            <a:r>
              <a:rPr lang="en-AU" sz="1400" dirty="0" smtClean="0">
                <a:solidFill>
                  <a:schemeClr val="bg1">
                    <a:lumMod val="50000"/>
                  </a:schemeClr>
                </a:solidFill>
              </a:rPr>
              <a:t>   // code </a:t>
            </a:r>
            <a:r>
              <a:rPr lang="en-AU" sz="1400" dirty="0" smtClean="0"/>
              <a:t>}</a:t>
            </a:r>
          </a:p>
          <a:p>
            <a:endParaRPr lang="en-AU" sz="1400" dirty="0" smtClean="0"/>
          </a:p>
          <a:p>
            <a:r>
              <a:rPr lang="en-AU" sz="1400" dirty="0" smtClean="0">
                <a:solidFill>
                  <a:schemeClr val="bg1">
                    <a:lumMod val="50000"/>
                  </a:schemeClr>
                </a:solidFill>
              </a:rPr>
              <a:t>Without the</a:t>
            </a:r>
            <a:r>
              <a:rPr lang="en-AU" sz="1400" dirty="0" smtClean="0"/>
              <a:t> </a:t>
            </a:r>
            <a:r>
              <a:rPr lang="en-AU" sz="1400" dirty="0" err="1" smtClean="0">
                <a:solidFill>
                  <a:schemeClr val="accent3">
                    <a:lumMod val="75000"/>
                  </a:schemeClr>
                </a:solidFill>
              </a:rPr>
              <a:t>aclass</a:t>
            </a:r>
            <a:r>
              <a:rPr lang="en-AU" sz="1400" dirty="0" smtClean="0"/>
              <a:t>:: </a:t>
            </a:r>
            <a:r>
              <a:rPr lang="en-AU" sz="1400" dirty="0" smtClean="0">
                <a:solidFill>
                  <a:schemeClr val="bg1">
                    <a:lumMod val="50000"/>
                  </a:schemeClr>
                </a:solidFill>
              </a:rPr>
              <a:t>the compiler wouldn’t know which class</a:t>
            </a:r>
            <a:r>
              <a:rPr lang="en-AU" sz="1400" dirty="0" smtClean="0"/>
              <a:t> </a:t>
            </a:r>
            <a:r>
              <a:rPr lang="en-AU" sz="1400" dirty="0" err="1" smtClean="0">
                <a:solidFill>
                  <a:schemeClr val="accent3">
                    <a:lumMod val="75000"/>
                  </a:schemeClr>
                </a:solidFill>
              </a:rPr>
              <a:t>foo</a:t>
            </a:r>
            <a:r>
              <a:rPr lang="en-AU" sz="1400" dirty="0" smtClean="0"/>
              <a:t> </a:t>
            </a:r>
            <a:r>
              <a:rPr lang="en-AU" sz="1400" dirty="0" smtClean="0">
                <a:solidFill>
                  <a:schemeClr val="bg1">
                    <a:lumMod val="50000"/>
                  </a:schemeClr>
                </a:solidFill>
              </a:rPr>
              <a:t>was associated with</a:t>
            </a:r>
          </a:p>
          <a:p>
            <a:endParaRPr lang="en-AU" sz="1400" dirty="0" smtClean="0">
              <a:solidFill>
                <a:schemeClr val="bg1">
                  <a:lumMod val="50000"/>
                </a:schemeClr>
              </a:solidFill>
            </a:endParaRPr>
          </a:p>
          <a:p>
            <a:r>
              <a:rPr lang="en-AU" sz="1400" dirty="0" smtClean="0">
                <a:solidFill>
                  <a:schemeClr val="bg1">
                    <a:lumMod val="50000"/>
                  </a:schemeClr>
                </a:solidFill>
              </a:rPr>
              <a:t>The scope operator is also used to determine which </a:t>
            </a:r>
            <a:r>
              <a:rPr lang="en-AU" sz="1400" dirty="0" smtClean="0">
                <a:solidFill>
                  <a:srgbClr val="7030A0"/>
                </a:solidFill>
              </a:rPr>
              <a:t>namespace</a:t>
            </a:r>
            <a:r>
              <a:rPr lang="en-AU" sz="1400" dirty="0" smtClean="0">
                <a:solidFill>
                  <a:schemeClr val="bg1">
                    <a:lumMod val="50000"/>
                  </a:schemeClr>
                </a:solidFill>
              </a:rPr>
              <a:t> an object is associated with.</a:t>
            </a:r>
            <a:endParaRPr lang="en-AU" sz="1400" dirty="0">
              <a:solidFill>
                <a:schemeClr val="bg1">
                  <a:lumMod val="50000"/>
                </a:schemeClr>
              </a:solidFill>
            </a:endParaRPr>
          </a:p>
        </p:txBody>
      </p:sp>
      <p:cxnSp>
        <p:nvCxnSpPr>
          <p:cNvPr id="8" name="Straight Arrow Connector 7"/>
          <p:cNvCxnSpPr/>
          <p:nvPr/>
        </p:nvCxnSpPr>
        <p:spPr>
          <a:xfrm rot="10800000">
            <a:off x="1066800" y="2514602"/>
            <a:ext cx="3657600" cy="406401"/>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4800603" y="1905000"/>
            <a:ext cx="3697231" cy="400110"/>
          </a:xfrm>
          <a:prstGeom prst="rect">
            <a:avLst/>
          </a:prstGeom>
          <a:noFill/>
        </p:spPr>
        <p:txBody>
          <a:bodyPr wrap="none" rtlCol="0">
            <a:spAutoFit/>
          </a:bodyPr>
          <a:lstStyle/>
          <a:p>
            <a:r>
              <a:rPr lang="en-AU" sz="2000" dirty="0" smtClean="0"/>
              <a:t>:: </a:t>
            </a:r>
            <a:r>
              <a:rPr lang="en-AU" sz="2000" dirty="0" smtClean="0">
                <a:solidFill>
                  <a:schemeClr val="bg1">
                    <a:lumMod val="50000"/>
                  </a:schemeClr>
                </a:solidFill>
              </a:rPr>
              <a:t>is the scope resolution operator</a:t>
            </a:r>
          </a:p>
        </p:txBody>
      </p:sp>
      <p:cxnSp>
        <p:nvCxnSpPr>
          <p:cNvPr id="13" name="Straight Arrow Connector 12"/>
          <p:cNvCxnSpPr>
            <a:endCxn id="5" idx="2"/>
          </p:cNvCxnSpPr>
          <p:nvPr/>
        </p:nvCxnSpPr>
        <p:spPr>
          <a:xfrm flipH="1" flipV="1">
            <a:off x="2362200" y="3123527"/>
            <a:ext cx="2362200" cy="1313585"/>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648200" y="381000"/>
            <a:ext cx="4343400" cy="5909310"/>
          </a:xfrm>
          <a:prstGeom prst="rect">
            <a:avLst/>
          </a:prstGeom>
          <a:noFill/>
        </p:spPr>
        <p:txBody>
          <a:bodyPr wrap="square" rtlCol="0">
            <a:spAutoFit/>
          </a:bodyPr>
          <a:lstStyle/>
          <a:p>
            <a:r>
              <a:rPr lang="en-AU" sz="1400" dirty="0" smtClean="0">
                <a:solidFill>
                  <a:schemeClr val="accent1">
                    <a:lumMod val="50000"/>
                  </a:schemeClr>
                </a:solidFill>
              </a:rPr>
              <a:t>#include &lt;</a:t>
            </a:r>
            <a:r>
              <a:rPr lang="en-AU" sz="1400" dirty="0" err="1" smtClean="0">
                <a:solidFill>
                  <a:schemeClr val="accent1">
                    <a:lumMod val="50000"/>
                  </a:schemeClr>
                </a:solidFill>
              </a:rPr>
              <a:t>iostream</a:t>
            </a:r>
            <a:r>
              <a:rPr lang="en-AU" sz="1400" dirty="0" smtClean="0">
                <a:solidFill>
                  <a:schemeClr val="accent1">
                    <a:lumMod val="50000"/>
                  </a:schemeClr>
                </a:solidFill>
              </a:rPr>
              <a:t>&gt; </a:t>
            </a:r>
          </a:p>
          <a:p>
            <a:r>
              <a:rPr lang="en-AU" sz="1400" dirty="0" smtClean="0">
                <a:solidFill>
                  <a:srgbClr val="7030A0"/>
                </a:solidFill>
              </a:rPr>
              <a:t>using namespace </a:t>
            </a:r>
            <a:r>
              <a:rPr lang="en-AU" sz="1400" dirty="0" smtClean="0">
                <a:solidFill>
                  <a:schemeClr val="accent6">
                    <a:lumMod val="75000"/>
                  </a:schemeClr>
                </a:solidFill>
              </a:rPr>
              <a:t>std</a:t>
            </a:r>
            <a:r>
              <a:rPr lang="en-AU" sz="1400" dirty="0" smtClean="0"/>
              <a:t>; </a:t>
            </a:r>
          </a:p>
          <a:p>
            <a:endParaRPr lang="en-AU" sz="1400" dirty="0" smtClean="0"/>
          </a:p>
          <a:p>
            <a:r>
              <a:rPr lang="en-AU" sz="1400" dirty="0" err="1" smtClean="0">
                <a:solidFill>
                  <a:schemeClr val="accent1">
                    <a:lumMod val="50000"/>
                  </a:schemeClr>
                </a:solidFill>
              </a:rPr>
              <a:t>int</a:t>
            </a:r>
            <a:r>
              <a:rPr lang="en-AU" sz="1400" dirty="0" smtClean="0"/>
              <a:t> </a:t>
            </a:r>
            <a:r>
              <a:rPr lang="en-AU" sz="1400" dirty="0" smtClean="0">
                <a:solidFill>
                  <a:schemeClr val="accent6">
                    <a:lumMod val="75000"/>
                  </a:schemeClr>
                </a:solidFill>
              </a:rPr>
              <a:t>main</a:t>
            </a:r>
            <a:r>
              <a:rPr lang="en-AU" sz="1400" dirty="0" smtClean="0"/>
              <a:t>() { </a:t>
            </a:r>
          </a:p>
          <a:p>
            <a:r>
              <a:rPr lang="en-AU" sz="1400" dirty="0" smtClean="0"/>
              <a:t>    </a:t>
            </a:r>
            <a:r>
              <a:rPr lang="en-AU" sz="1400" dirty="0" err="1" smtClean="0">
                <a:solidFill>
                  <a:schemeClr val="accent1">
                    <a:lumMod val="50000"/>
                  </a:schemeClr>
                </a:solidFill>
              </a:rPr>
              <a:t>int</a:t>
            </a:r>
            <a:r>
              <a:rPr lang="en-AU" sz="1400" dirty="0" smtClean="0"/>
              <a:t>* </a:t>
            </a:r>
            <a:r>
              <a:rPr lang="en-AU" sz="1400" dirty="0" err="1" smtClean="0"/>
              <a:t>ptra</a:t>
            </a:r>
            <a:r>
              <a:rPr lang="en-AU" sz="1400" dirty="0" smtClean="0"/>
              <a:t> = </a:t>
            </a:r>
            <a:r>
              <a:rPr lang="en-AU" sz="1400" dirty="0" smtClean="0">
                <a:solidFill>
                  <a:srgbClr val="7030A0"/>
                </a:solidFill>
              </a:rPr>
              <a:t>new</a:t>
            </a:r>
            <a:r>
              <a:rPr lang="en-AU" sz="1400" dirty="0" smtClean="0"/>
              <a:t> </a:t>
            </a:r>
            <a:r>
              <a:rPr lang="en-AU" sz="1400" dirty="0" err="1" smtClean="0">
                <a:solidFill>
                  <a:schemeClr val="accent1">
                    <a:lumMod val="50000"/>
                  </a:schemeClr>
                </a:solidFill>
              </a:rPr>
              <a:t>int</a:t>
            </a:r>
            <a:r>
              <a:rPr lang="en-AU" sz="1400" dirty="0" smtClean="0"/>
              <a:t>;  </a:t>
            </a:r>
          </a:p>
          <a:p>
            <a:r>
              <a:rPr lang="en-AU" sz="1400" dirty="0" smtClean="0"/>
              <a:t>    </a:t>
            </a:r>
            <a:r>
              <a:rPr lang="en-AU" sz="1400" dirty="0" err="1" smtClean="0">
                <a:solidFill>
                  <a:schemeClr val="accent1">
                    <a:lumMod val="50000"/>
                  </a:schemeClr>
                </a:solidFill>
              </a:rPr>
              <a:t>int</a:t>
            </a:r>
            <a:r>
              <a:rPr lang="en-AU" sz="1400" dirty="0" smtClean="0"/>
              <a:t>* </a:t>
            </a:r>
            <a:r>
              <a:rPr lang="en-AU" sz="1400" dirty="0" err="1" smtClean="0"/>
              <a:t>ptrb</a:t>
            </a:r>
            <a:r>
              <a:rPr lang="en-AU" sz="1400" dirty="0" smtClean="0"/>
              <a:t> = </a:t>
            </a:r>
            <a:r>
              <a:rPr lang="en-AU" sz="1400" dirty="0" smtClean="0">
                <a:solidFill>
                  <a:srgbClr val="7030A0"/>
                </a:solidFill>
              </a:rPr>
              <a:t>new</a:t>
            </a:r>
            <a:r>
              <a:rPr lang="en-AU" sz="1400" dirty="0" smtClean="0"/>
              <a:t> </a:t>
            </a:r>
            <a:r>
              <a:rPr lang="en-AU" sz="1400" dirty="0" err="1" smtClean="0">
                <a:solidFill>
                  <a:schemeClr val="accent1">
                    <a:lumMod val="50000"/>
                  </a:schemeClr>
                </a:solidFill>
              </a:rPr>
              <a:t>int</a:t>
            </a:r>
            <a:r>
              <a:rPr lang="en-AU" sz="1400" dirty="0" smtClean="0"/>
              <a:t>(</a:t>
            </a:r>
            <a:r>
              <a:rPr lang="en-AU" sz="1400" dirty="0" smtClean="0">
                <a:solidFill>
                  <a:schemeClr val="accent2">
                    <a:lumMod val="75000"/>
                  </a:schemeClr>
                </a:solidFill>
              </a:rPr>
              <a:t>42</a:t>
            </a:r>
            <a:r>
              <a:rPr lang="en-AU" sz="1400" dirty="0" smtClean="0"/>
              <a:t>); </a:t>
            </a:r>
          </a:p>
          <a:p>
            <a:r>
              <a:rPr lang="en-AU" sz="1400" dirty="0" smtClean="0"/>
              <a:t> </a:t>
            </a:r>
          </a:p>
          <a:p>
            <a:r>
              <a:rPr lang="en-AU" sz="1400" dirty="0" smtClean="0"/>
              <a:t>    </a:t>
            </a:r>
            <a:r>
              <a:rPr lang="en-AU" sz="1400" dirty="0" err="1" smtClean="0"/>
              <a:t>cout</a:t>
            </a:r>
            <a:r>
              <a:rPr lang="en-AU" sz="1400" dirty="0" smtClean="0"/>
              <a:t> &lt;&lt; </a:t>
            </a:r>
            <a:r>
              <a:rPr lang="en-AU" sz="1400" dirty="0" smtClean="0">
                <a:solidFill>
                  <a:srgbClr val="FF0000"/>
                </a:solidFill>
              </a:rPr>
              <a:t>"*</a:t>
            </a:r>
            <a:r>
              <a:rPr lang="en-AU" sz="1400" dirty="0" err="1" smtClean="0">
                <a:solidFill>
                  <a:srgbClr val="FF0000"/>
                </a:solidFill>
              </a:rPr>
              <a:t>ptra</a:t>
            </a:r>
            <a:r>
              <a:rPr lang="en-AU" sz="1400" dirty="0" smtClean="0">
                <a:solidFill>
                  <a:srgbClr val="FF0000"/>
                </a:solidFill>
              </a:rPr>
              <a:t> : " </a:t>
            </a:r>
            <a:r>
              <a:rPr lang="en-AU" sz="1400" dirty="0" smtClean="0"/>
              <a:t>&lt;&lt; *</a:t>
            </a:r>
            <a:r>
              <a:rPr lang="en-AU" sz="1400" dirty="0" err="1" smtClean="0"/>
              <a:t>ptra</a:t>
            </a:r>
            <a:r>
              <a:rPr lang="en-AU" sz="1400" dirty="0" smtClean="0"/>
              <a:t> &lt;&lt; </a:t>
            </a:r>
            <a:r>
              <a:rPr lang="en-AU" sz="1400" dirty="0" err="1" smtClean="0"/>
              <a:t>endl</a:t>
            </a:r>
            <a:r>
              <a:rPr lang="en-AU" sz="1400" dirty="0" smtClean="0"/>
              <a:t>; </a:t>
            </a:r>
          </a:p>
          <a:p>
            <a:r>
              <a:rPr lang="en-AU" sz="1400" dirty="0" smtClean="0"/>
              <a:t>    </a:t>
            </a:r>
            <a:r>
              <a:rPr lang="en-AU" sz="1400" dirty="0" err="1" smtClean="0"/>
              <a:t>cout</a:t>
            </a:r>
            <a:r>
              <a:rPr lang="en-AU" sz="1400" dirty="0" smtClean="0"/>
              <a:t> &lt;&lt; </a:t>
            </a:r>
            <a:r>
              <a:rPr lang="en-AU" sz="1400" dirty="0" smtClean="0">
                <a:solidFill>
                  <a:srgbClr val="FF0000"/>
                </a:solidFill>
              </a:rPr>
              <a:t>"*</a:t>
            </a:r>
            <a:r>
              <a:rPr lang="en-AU" sz="1400" dirty="0" err="1" smtClean="0">
                <a:solidFill>
                  <a:srgbClr val="FF0000"/>
                </a:solidFill>
              </a:rPr>
              <a:t>ptrb</a:t>
            </a:r>
            <a:r>
              <a:rPr lang="en-AU" sz="1400" dirty="0" smtClean="0">
                <a:solidFill>
                  <a:srgbClr val="FF0000"/>
                </a:solidFill>
              </a:rPr>
              <a:t> : " </a:t>
            </a:r>
            <a:r>
              <a:rPr lang="en-AU" sz="1400" dirty="0" smtClean="0"/>
              <a:t>&lt;&lt; *</a:t>
            </a:r>
            <a:r>
              <a:rPr lang="en-AU" sz="1400" dirty="0" err="1" smtClean="0"/>
              <a:t>ptrb</a:t>
            </a:r>
            <a:r>
              <a:rPr lang="en-AU" sz="1400" dirty="0" smtClean="0"/>
              <a:t> &lt;&lt; </a:t>
            </a:r>
            <a:r>
              <a:rPr lang="en-AU" sz="1400" dirty="0" err="1" smtClean="0"/>
              <a:t>endl</a:t>
            </a:r>
            <a:r>
              <a:rPr lang="en-AU" sz="1400" dirty="0" smtClean="0"/>
              <a:t>; </a:t>
            </a:r>
          </a:p>
          <a:p>
            <a:r>
              <a:rPr lang="en-AU" sz="1400" dirty="0" smtClean="0"/>
              <a:t>    </a:t>
            </a:r>
          </a:p>
          <a:p>
            <a:r>
              <a:rPr lang="en-AU" sz="1400" dirty="0" smtClean="0"/>
              <a:t>    </a:t>
            </a:r>
            <a:r>
              <a:rPr lang="en-AU" sz="1400" dirty="0" smtClean="0">
                <a:solidFill>
                  <a:srgbClr val="7030A0"/>
                </a:solidFill>
              </a:rPr>
              <a:t>delete</a:t>
            </a:r>
            <a:r>
              <a:rPr lang="en-AU" sz="1400" dirty="0" smtClean="0"/>
              <a:t> </a:t>
            </a:r>
            <a:r>
              <a:rPr lang="en-AU" sz="1400" dirty="0" err="1" smtClean="0"/>
              <a:t>ptra</a:t>
            </a:r>
            <a:r>
              <a:rPr lang="en-AU" sz="1400" dirty="0" smtClean="0"/>
              <a:t>; </a:t>
            </a:r>
          </a:p>
          <a:p>
            <a:r>
              <a:rPr lang="en-AU" sz="1400" dirty="0" smtClean="0"/>
              <a:t>    </a:t>
            </a:r>
            <a:r>
              <a:rPr lang="en-AU" sz="1400" dirty="0" smtClean="0">
                <a:solidFill>
                  <a:srgbClr val="7030A0"/>
                </a:solidFill>
              </a:rPr>
              <a:t>delete</a:t>
            </a:r>
            <a:r>
              <a:rPr lang="en-AU" sz="1400" dirty="0" smtClean="0"/>
              <a:t> </a:t>
            </a:r>
            <a:r>
              <a:rPr lang="en-AU" sz="1400" dirty="0" err="1" smtClean="0"/>
              <a:t>ptrb</a:t>
            </a:r>
            <a:r>
              <a:rPr lang="en-AU" sz="1400" dirty="0" smtClean="0"/>
              <a:t>;  </a:t>
            </a:r>
          </a:p>
          <a:p>
            <a:endParaRPr lang="en-AU" sz="1400" dirty="0" smtClean="0"/>
          </a:p>
          <a:p>
            <a:r>
              <a:rPr lang="en-AU" sz="1400" dirty="0" smtClean="0"/>
              <a:t>    </a:t>
            </a:r>
            <a:r>
              <a:rPr lang="en-AU" sz="1400" dirty="0" err="1" smtClean="0"/>
              <a:t>cout</a:t>
            </a:r>
            <a:r>
              <a:rPr lang="en-AU" sz="1400" dirty="0" smtClean="0"/>
              <a:t> &lt;&lt; </a:t>
            </a:r>
            <a:r>
              <a:rPr lang="en-AU" sz="1400" dirty="0" smtClean="0">
                <a:solidFill>
                  <a:srgbClr val="FF0000"/>
                </a:solidFill>
              </a:rPr>
              <a:t>"*</a:t>
            </a:r>
            <a:r>
              <a:rPr lang="en-AU" sz="1400" dirty="0" err="1" smtClean="0">
                <a:solidFill>
                  <a:srgbClr val="FF0000"/>
                </a:solidFill>
              </a:rPr>
              <a:t>ptra</a:t>
            </a:r>
            <a:r>
              <a:rPr lang="en-AU" sz="1400" dirty="0" smtClean="0">
                <a:solidFill>
                  <a:srgbClr val="FF0000"/>
                </a:solidFill>
              </a:rPr>
              <a:t> : " </a:t>
            </a:r>
            <a:r>
              <a:rPr lang="en-AU" sz="1400" dirty="0" smtClean="0"/>
              <a:t>&lt;&lt; *</a:t>
            </a:r>
            <a:r>
              <a:rPr lang="en-AU" sz="1400" dirty="0" err="1" smtClean="0"/>
              <a:t>ptra</a:t>
            </a:r>
            <a:r>
              <a:rPr lang="en-AU" sz="1400" dirty="0" smtClean="0"/>
              <a:t> &lt;&lt; </a:t>
            </a:r>
            <a:r>
              <a:rPr lang="en-AU" sz="1400" dirty="0" err="1" smtClean="0"/>
              <a:t>endl</a:t>
            </a:r>
            <a:r>
              <a:rPr lang="en-AU" sz="1400" dirty="0" smtClean="0"/>
              <a:t>; </a:t>
            </a:r>
          </a:p>
          <a:p>
            <a:r>
              <a:rPr lang="en-AU" sz="1400" dirty="0" smtClean="0"/>
              <a:t>    </a:t>
            </a:r>
            <a:r>
              <a:rPr lang="en-AU" sz="1400" dirty="0" err="1" smtClean="0"/>
              <a:t>cout</a:t>
            </a:r>
            <a:r>
              <a:rPr lang="en-AU" sz="1400" dirty="0" smtClean="0"/>
              <a:t> &lt;&lt; </a:t>
            </a:r>
            <a:r>
              <a:rPr lang="en-AU" sz="1400" dirty="0" smtClean="0">
                <a:solidFill>
                  <a:srgbClr val="FF0000"/>
                </a:solidFill>
              </a:rPr>
              <a:t>"*</a:t>
            </a:r>
            <a:r>
              <a:rPr lang="en-AU" sz="1400" dirty="0" err="1" smtClean="0">
                <a:solidFill>
                  <a:srgbClr val="FF0000"/>
                </a:solidFill>
              </a:rPr>
              <a:t>ptrb</a:t>
            </a:r>
            <a:r>
              <a:rPr lang="en-AU" sz="1400" dirty="0" smtClean="0">
                <a:solidFill>
                  <a:srgbClr val="FF0000"/>
                </a:solidFill>
              </a:rPr>
              <a:t> : " </a:t>
            </a:r>
            <a:r>
              <a:rPr lang="en-AU" sz="1400" dirty="0" smtClean="0"/>
              <a:t>&lt;&lt; *</a:t>
            </a:r>
            <a:r>
              <a:rPr lang="en-AU" sz="1400" dirty="0" err="1" smtClean="0"/>
              <a:t>ptrb</a:t>
            </a:r>
            <a:r>
              <a:rPr lang="en-AU" sz="1400" dirty="0" smtClean="0"/>
              <a:t> &lt;&lt; </a:t>
            </a:r>
            <a:r>
              <a:rPr lang="en-AU" sz="1400" dirty="0" err="1" smtClean="0"/>
              <a:t>endl</a:t>
            </a:r>
            <a:r>
              <a:rPr lang="en-AU" sz="1400" dirty="0" smtClean="0"/>
              <a:t>;</a:t>
            </a:r>
          </a:p>
          <a:p>
            <a:r>
              <a:rPr lang="en-AU" sz="1400" dirty="0" smtClean="0"/>
              <a:t>    </a:t>
            </a:r>
          </a:p>
          <a:p>
            <a:r>
              <a:rPr lang="en-AU" sz="1400" dirty="0" smtClean="0"/>
              <a:t>    </a:t>
            </a:r>
            <a:r>
              <a:rPr lang="en-AU" sz="1400" dirty="0" err="1" smtClean="0"/>
              <a:t>ptra</a:t>
            </a:r>
            <a:r>
              <a:rPr lang="en-AU" sz="1400" dirty="0" smtClean="0"/>
              <a:t> = </a:t>
            </a:r>
            <a:r>
              <a:rPr lang="en-AU" sz="1400" dirty="0" err="1" smtClean="0">
                <a:solidFill>
                  <a:schemeClr val="accent2">
                    <a:lumMod val="75000"/>
                  </a:schemeClr>
                </a:solidFill>
              </a:rPr>
              <a:t>nullptr</a:t>
            </a:r>
            <a:r>
              <a:rPr lang="en-AU" sz="1400" dirty="0" smtClean="0"/>
              <a:t>;</a:t>
            </a:r>
          </a:p>
          <a:p>
            <a:r>
              <a:rPr lang="en-AU" sz="1400" dirty="0" smtClean="0"/>
              <a:t>    </a:t>
            </a:r>
            <a:r>
              <a:rPr lang="en-AU" sz="1400" dirty="0" err="1" smtClean="0"/>
              <a:t>ptrb</a:t>
            </a:r>
            <a:r>
              <a:rPr lang="en-AU" sz="1400" dirty="0" smtClean="0"/>
              <a:t> = </a:t>
            </a:r>
            <a:r>
              <a:rPr lang="en-AU" sz="1400" dirty="0" err="1" smtClean="0">
                <a:solidFill>
                  <a:schemeClr val="accent2">
                    <a:lumMod val="75000"/>
                  </a:schemeClr>
                </a:solidFill>
              </a:rPr>
              <a:t>nullptr</a:t>
            </a:r>
            <a:r>
              <a:rPr lang="en-AU" sz="1400" dirty="0" smtClean="0"/>
              <a:t>;</a:t>
            </a:r>
          </a:p>
          <a:p>
            <a:endParaRPr lang="en-AU" sz="1400" dirty="0" smtClean="0"/>
          </a:p>
          <a:p>
            <a:r>
              <a:rPr lang="en-AU" sz="1400" dirty="0" smtClean="0">
                <a:solidFill>
                  <a:schemeClr val="bg2">
                    <a:lumMod val="50000"/>
                  </a:schemeClr>
                </a:solidFill>
              </a:rPr>
              <a:t>//if(</a:t>
            </a:r>
            <a:r>
              <a:rPr lang="en-AU" sz="1400" dirty="0" err="1" smtClean="0">
                <a:solidFill>
                  <a:schemeClr val="bg2">
                    <a:lumMod val="50000"/>
                  </a:schemeClr>
                </a:solidFill>
              </a:rPr>
              <a:t>ptra</a:t>
            </a:r>
            <a:r>
              <a:rPr lang="en-AU" sz="1400" dirty="0" smtClean="0">
                <a:solidFill>
                  <a:schemeClr val="bg2">
                    <a:lumMod val="50000"/>
                  </a:schemeClr>
                </a:solidFill>
              </a:rPr>
              <a:t> </a:t>
            </a:r>
            <a:r>
              <a:rPr lang="en-AU" sz="1400" dirty="0">
                <a:solidFill>
                  <a:schemeClr val="bg2">
                    <a:lumMod val="50000"/>
                  </a:schemeClr>
                </a:solidFill>
              </a:rPr>
              <a:t>== </a:t>
            </a:r>
            <a:r>
              <a:rPr lang="en-AU" sz="1400" dirty="0" err="1" smtClean="0">
                <a:solidFill>
                  <a:schemeClr val="bg2">
                    <a:lumMod val="50000"/>
                  </a:schemeClr>
                </a:solidFill>
              </a:rPr>
              <a:t>nullptr</a:t>
            </a:r>
            <a:r>
              <a:rPr lang="en-AU" sz="1400" dirty="0" smtClean="0">
                <a:solidFill>
                  <a:schemeClr val="bg2">
                    <a:lumMod val="50000"/>
                  </a:schemeClr>
                </a:solidFill>
              </a:rPr>
              <a:t>) </a:t>
            </a:r>
          </a:p>
          <a:p>
            <a:r>
              <a:rPr lang="en-AU" sz="1400" dirty="0" smtClean="0">
                <a:solidFill>
                  <a:schemeClr val="bg2">
                    <a:lumMod val="50000"/>
                  </a:schemeClr>
                </a:solidFill>
              </a:rPr>
              <a:t>//</a:t>
            </a:r>
            <a:r>
              <a:rPr lang="en-AU" sz="1400" dirty="0">
                <a:solidFill>
                  <a:schemeClr val="bg2">
                    <a:lumMod val="50000"/>
                  </a:schemeClr>
                </a:solidFill>
              </a:rPr>
              <a:t>	</a:t>
            </a:r>
            <a:r>
              <a:rPr lang="en-AU" sz="1400" dirty="0" err="1" smtClean="0">
                <a:solidFill>
                  <a:schemeClr val="bg2">
                    <a:lumMod val="50000"/>
                  </a:schemeClr>
                </a:solidFill>
              </a:rPr>
              <a:t>cout</a:t>
            </a:r>
            <a:r>
              <a:rPr lang="en-AU" sz="1400" dirty="0" smtClean="0">
                <a:solidFill>
                  <a:schemeClr val="bg2">
                    <a:lumMod val="50000"/>
                  </a:schemeClr>
                </a:solidFill>
              </a:rPr>
              <a:t> </a:t>
            </a:r>
            <a:r>
              <a:rPr lang="en-AU" sz="1400" dirty="0">
                <a:solidFill>
                  <a:schemeClr val="bg2">
                    <a:lumMod val="50000"/>
                  </a:schemeClr>
                </a:solidFill>
              </a:rPr>
              <a:t>&lt;&lt; "*</a:t>
            </a:r>
            <a:r>
              <a:rPr lang="en-AU" sz="1400" dirty="0" err="1">
                <a:solidFill>
                  <a:schemeClr val="bg2">
                    <a:lumMod val="50000"/>
                  </a:schemeClr>
                </a:solidFill>
              </a:rPr>
              <a:t>ptra</a:t>
            </a:r>
            <a:r>
              <a:rPr lang="en-AU" sz="1400" dirty="0">
                <a:solidFill>
                  <a:schemeClr val="bg2">
                    <a:lumMod val="50000"/>
                  </a:schemeClr>
                </a:solidFill>
              </a:rPr>
              <a:t> : </a:t>
            </a:r>
            <a:r>
              <a:rPr lang="en-AU" sz="1400" dirty="0" err="1">
                <a:solidFill>
                  <a:schemeClr val="bg2">
                    <a:lumMod val="50000"/>
                  </a:schemeClr>
                </a:solidFill>
              </a:rPr>
              <a:t>nullptr</a:t>
            </a:r>
            <a:r>
              <a:rPr lang="en-AU" sz="1400" dirty="0">
                <a:solidFill>
                  <a:schemeClr val="bg2">
                    <a:lumMod val="50000"/>
                  </a:schemeClr>
                </a:solidFill>
              </a:rPr>
              <a:t>" &lt;&lt; </a:t>
            </a:r>
            <a:r>
              <a:rPr lang="en-AU" sz="1400" dirty="0" err="1" smtClean="0">
                <a:solidFill>
                  <a:schemeClr val="bg2">
                    <a:lumMod val="50000"/>
                  </a:schemeClr>
                </a:solidFill>
              </a:rPr>
              <a:t>endl</a:t>
            </a:r>
            <a:r>
              <a:rPr lang="en-AU" sz="1400" dirty="0" smtClean="0">
                <a:solidFill>
                  <a:schemeClr val="bg2">
                    <a:lumMod val="50000"/>
                  </a:schemeClr>
                </a:solidFill>
              </a:rPr>
              <a:t>; else </a:t>
            </a:r>
            <a:r>
              <a:rPr lang="en-AU" sz="1400" dirty="0"/>
              <a:t>	</a:t>
            </a:r>
            <a:r>
              <a:rPr lang="en-AU" sz="1400" dirty="0" smtClean="0"/>
              <a:t>	</a:t>
            </a:r>
          </a:p>
          <a:p>
            <a:r>
              <a:rPr lang="en-AU" sz="1400" dirty="0" smtClean="0"/>
              <a:t>	</a:t>
            </a:r>
            <a:r>
              <a:rPr lang="en-AU" sz="1400" dirty="0" err="1" smtClean="0"/>
              <a:t>cout</a:t>
            </a:r>
            <a:r>
              <a:rPr lang="en-AU" sz="1400" dirty="0" smtClean="0"/>
              <a:t> </a:t>
            </a:r>
            <a:r>
              <a:rPr lang="en-AU" sz="1400" dirty="0"/>
              <a:t>&lt;&lt; </a:t>
            </a:r>
            <a:r>
              <a:rPr lang="en-AU" sz="1400" dirty="0">
                <a:solidFill>
                  <a:srgbClr val="FF0000"/>
                </a:solidFill>
              </a:rPr>
              <a:t>"*</a:t>
            </a:r>
            <a:r>
              <a:rPr lang="en-AU" sz="1400" dirty="0" err="1">
                <a:solidFill>
                  <a:srgbClr val="FF0000"/>
                </a:solidFill>
              </a:rPr>
              <a:t>ptra</a:t>
            </a:r>
            <a:r>
              <a:rPr lang="en-AU" sz="1400" dirty="0">
                <a:solidFill>
                  <a:srgbClr val="FF0000"/>
                </a:solidFill>
              </a:rPr>
              <a:t> : " </a:t>
            </a:r>
            <a:r>
              <a:rPr lang="en-AU" sz="1400" dirty="0"/>
              <a:t>&lt;&lt; *</a:t>
            </a:r>
            <a:r>
              <a:rPr lang="en-AU" sz="1400" dirty="0" err="1" smtClean="0"/>
              <a:t>ptra</a:t>
            </a:r>
            <a:r>
              <a:rPr lang="en-AU" sz="1400" dirty="0" smtClean="0"/>
              <a:t> </a:t>
            </a:r>
            <a:r>
              <a:rPr lang="en-AU" sz="1400" dirty="0"/>
              <a:t>&lt;&lt; </a:t>
            </a:r>
            <a:r>
              <a:rPr lang="en-AU" sz="1400" dirty="0" err="1"/>
              <a:t>endl</a:t>
            </a:r>
            <a:r>
              <a:rPr lang="en-AU" sz="1400" dirty="0" smtClean="0"/>
              <a:t>; </a:t>
            </a:r>
            <a:endParaRPr lang="en-AU" sz="1400" dirty="0"/>
          </a:p>
          <a:p>
            <a:r>
              <a:rPr lang="en-AU" sz="1400" dirty="0" smtClean="0">
                <a:solidFill>
                  <a:schemeClr val="bg2">
                    <a:lumMod val="50000"/>
                  </a:schemeClr>
                </a:solidFill>
              </a:rPr>
              <a:t>//if(</a:t>
            </a:r>
            <a:r>
              <a:rPr lang="en-AU" sz="1400" dirty="0" err="1" smtClean="0">
                <a:solidFill>
                  <a:schemeClr val="bg2">
                    <a:lumMod val="50000"/>
                  </a:schemeClr>
                </a:solidFill>
              </a:rPr>
              <a:t>ptrb</a:t>
            </a:r>
            <a:r>
              <a:rPr lang="en-AU" sz="1400" dirty="0" smtClean="0">
                <a:solidFill>
                  <a:schemeClr val="bg2">
                    <a:lumMod val="50000"/>
                  </a:schemeClr>
                </a:solidFill>
              </a:rPr>
              <a:t> </a:t>
            </a:r>
            <a:r>
              <a:rPr lang="en-AU" sz="1400" dirty="0">
                <a:solidFill>
                  <a:schemeClr val="bg2">
                    <a:lumMod val="50000"/>
                  </a:schemeClr>
                </a:solidFill>
              </a:rPr>
              <a:t>== </a:t>
            </a:r>
            <a:r>
              <a:rPr lang="en-AU" sz="1400" dirty="0" err="1">
                <a:solidFill>
                  <a:schemeClr val="bg2">
                    <a:lumMod val="50000"/>
                  </a:schemeClr>
                </a:solidFill>
              </a:rPr>
              <a:t>nullptr</a:t>
            </a:r>
            <a:r>
              <a:rPr lang="en-AU" sz="1400" dirty="0" smtClean="0">
                <a:solidFill>
                  <a:schemeClr val="bg2">
                    <a:lumMod val="50000"/>
                  </a:schemeClr>
                </a:solidFill>
              </a:rPr>
              <a:t>)</a:t>
            </a:r>
          </a:p>
          <a:p>
            <a:r>
              <a:rPr lang="en-AU" sz="1400" dirty="0" smtClean="0">
                <a:solidFill>
                  <a:schemeClr val="bg2">
                    <a:lumMod val="50000"/>
                  </a:schemeClr>
                </a:solidFill>
              </a:rPr>
              <a:t>//	 </a:t>
            </a:r>
            <a:r>
              <a:rPr lang="en-AU" sz="1400" dirty="0" err="1" smtClean="0">
                <a:solidFill>
                  <a:schemeClr val="bg2">
                    <a:lumMod val="50000"/>
                  </a:schemeClr>
                </a:solidFill>
              </a:rPr>
              <a:t>cout</a:t>
            </a:r>
            <a:r>
              <a:rPr lang="en-AU" sz="1400" dirty="0" smtClean="0">
                <a:solidFill>
                  <a:schemeClr val="bg2">
                    <a:lumMod val="50000"/>
                  </a:schemeClr>
                </a:solidFill>
              </a:rPr>
              <a:t> &lt;&lt; </a:t>
            </a:r>
            <a:r>
              <a:rPr lang="en-AU" sz="1400" dirty="0">
                <a:solidFill>
                  <a:schemeClr val="bg2">
                    <a:lumMod val="50000"/>
                  </a:schemeClr>
                </a:solidFill>
              </a:rPr>
              <a:t>"*</a:t>
            </a:r>
            <a:r>
              <a:rPr lang="en-AU" sz="1400" dirty="0" err="1">
                <a:solidFill>
                  <a:schemeClr val="bg2">
                    <a:lumMod val="50000"/>
                  </a:schemeClr>
                </a:solidFill>
              </a:rPr>
              <a:t>ptrb</a:t>
            </a:r>
            <a:r>
              <a:rPr lang="en-AU" sz="1400" dirty="0">
                <a:solidFill>
                  <a:schemeClr val="bg2">
                    <a:lumMod val="50000"/>
                  </a:schemeClr>
                </a:solidFill>
              </a:rPr>
              <a:t> : </a:t>
            </a:r>
            <a:r>
              <a:rPr lang="en-AU" sz="1400" dirty="0" err="1">
                <a:solidFill>
                  <a:schemeClr val="bg2">
                    <a:lumMod val="50000"/>
                  </a:schemeClr>
                </a:solidFill>
              </a:rPr>
              <a:t>nullptr</a:t>
            </a:r>
            <a:r>
              <a:rPr lang="en-AU" sz="1400" dirty="0">
                <a:solidFill>
                  <a:schemeClr val="bg2">
                    <a:lumMod val="50000"/>
                  </a:schemeClr>
                </a:solidFill>
              </a:rPr>
              <a:t>" &lt;&lt; </a:t>
            </a:r>
            <a:r>
              <a:rPr lang="en-AU" sz="1400" dirty="0" err="1" smtClean="0">
                <a:solidFill>
                  <a:schemeClr val="bg2">
                    <a:lumMod val="50000"/>
                  </a:schemeClr>
                </a:solidFill>
              </a:rPr>
              <a:t>endl</a:t>
            </a:r>
            <a:r>
              <a:rPr lang="en-AU" sz="1400" dirty="0" smtClean="0">
                <a:solidFill>
                  <a:schemeClr val="bg2">
                    <a:lumMod val="50000"/>
                  </a:schemeClr>
                </a:solidFill>
              </a:rPr>
              <a:t>; else</a:t>
            </a:r>
            <a:r>
              <a:rPr lang="en-AU" sz="1400" dirty="0" smtClean="0">
                <a:solidFill>
                  <a:srgbClr val="7030A0"/>
                </a:solidFill>
              </a:rPr>
              <a:t>	</a:t>
            </a:r>
          </a:p>
          <a:p>
            <a:r>
              <a:rPr lang="en-AU" sz="1400" dirty="0" smtClean="0"/>
              <a:t>	</a:t>
            </a:r>
            <a:r>
              <a:rPr lang="en-AU" sz="1400" dirty="0" err="1" smtClean="0"/>
              <a:t>cout</a:t>
            </a:r>
            <a:r>
              <a:rPr lang="en-AU" sz="1400" dirty="0" smtClean="0">
                <a:solidFill>
                  <a:srgbClr val="7030A0"/>
                </a:solidFill>
              </a:rPr>
              <a:t> </a:t>
            </a:r>
            <a:r>
              <a:rPr lang="en-AU" sz="1400" dirty="0" smtClean="0"/>
              <a:t>&lt;&lt; </a:t>
            </a:r>
            <a:r>
              <a:rPr lang="en-AU" sz="1400" dirty="0" smtClean="0">
                <a:solidFill>
                  <a:srgbClr val="FF0000"/>
                </a:solidFill>
              </a:rPr>
              <a:t>"*</a:t>
            </a:r>
            <a:r>
              <a:rPr lang="en-AU" sz="1400" dirty="0" err="1" smtClean="0">
                <a:solidFill>
                  <a:srgbClr val="FF0000"/>
                </a:solidFill>
              </a:rPr>
              <a:t>ptrb</a:t>
            </a:r>
            <a:r>
              <a:rPr lang="en-AU" sz="1400" dirty="0" smtClean="0">
                <a:solidFill>
                  <a:srgbClr val="FF0000"/>
                </a:solidFill>
              </a:rPr>
              <a:t> : " </a:t>
            </a:r>
            <a:r>
              <a:rPr lang="en-AU" sz="1400" dirty="0" smtClean="0"/>
              <a:t>&lt;&lt; *</a:t>
            </a:r>
            <a:r>
              <a:rPr lang="en-AU" sz="1400" dirty="0" err="1" smtClean="0"/>
              <a:t>ptrb</a:t>
            </a:r>
            <a:r>
              <a:rPr lang="en-AU" sz="1400" dirty="0" smtClean="0"/>
              <a:t> &lt;&lt; </a:t>
            </a:r>
            <a:r>
              <a:rPr lang="en-AU" sz="1400" dirty="0" err="1" smtClean="0"/>
              <a:t>endl</a:t>
            </a:r>
            <a:r>
              <a:rPr lang="en-AU" sz="1400" dirty="0" smtClean="0"/>
              <a:t>; </a:t>
            </a:r>
          </a:p>
          <a:p>
            <a:r>
              <a:rPr lang="en-AU" sz="1400" dirty="0" smtClean="0">
                <a:solidFill>
                  <a:srgbClr val="7030A0"/>
                </a:solidFill>
              </a:rPr>
              <a:t>return</a:t>
            </a:r>
            <a:r>
              <a:rPr lang="en-AU" sz="1400" dirty="0" smtClean="0"/>
              <a:t> </a:t>
            </a:r>
            <a:r>
              <a:rPr lang="en-AU" sz="1400" dirty="0" smtClean="0">
                <a:solidFill>
                  <a:schemeClr val="accent2">
                    <a:lumMod val="75000"/>
                  </a:schemeClr>
                </a:solidFill>
              </a:rPr>
              <a:t>0</a:t>
            </a:r>
            <a:r>
              <a:rPr lang="en-AU" sz="1400" dirty="0" smtClean="0"/>
              <a:t>; } </a:t>
            </a:r>
          </a:p>
        </p:txBody>
      </p:sp>
      <p:sp>
        <p:nvSpPr>
          <p:cNvPr id="4" name="TextBox 3"/>
          <p:cNvSpPr txBox="1"/>
          <p:nvPr/>
        </p:nvSpPr>
        <p:spPr>
          <a:xfrm>
            <a:off x="384089" y="385348"/>
            <a:ext cx="1103828" cy="523220"/>
          </a:xfrm>
          <a:prstGeom prst="rect">
            <a:avLst/>
          </a:prstGeom>
          <a:noFill/>
        </p:spPr>
        <p:txBody>
          <a:bodyPr wrap="none" rtlCol="0">
            <a:spAutoFit/>
          </a:bodyPr>
          <a:lstStyle/>
          <a:p>
            <a:r>
              <a:rPr lang="en-AU" sz="2800" dirty="0" smtClean="0">
                <a:solidFill>
                  <a:srgbClr val="7030A0"/>
                </a:solidFill>
              </a:rPr>
              <a:t>delete</a:t>
            </a:r>
            <a:endParaRPr lang="en-AU" sz="2800" dirty="0">
              <a:solidFill>
                <a:srgbClr val="7030A0"/>
              </a:solidFill>
            </a:endParaRPr>
          </a:p>
        </p:txBody>
      </p:sp>
      <p:sp>
        <p:nvSpPr>
          <p:cNvPr id="15" name="TextBox 14"/>
          <p:cNvSpPr txBox="1"/>
          <p:nvPr/>
        </p:nvSpPr>
        <p:spPr>
          <a:xfrm>
            <a:off x="152400" y="5029203"/>
            <a:ext cx="2743200" cy="646331"/>
          </a:xfrm>
          <a:prstGeom prst="rect">
            <a:avLst/>
          </a:prstGeom>
          <a:noFill/>
        </p:spPr>
        <p:txBody>
          <a:bodyPr wrap="square" rtlCol="0">
            <a:spAutoFit/>
          </a:bodyPr>
          <a:lstStyle/>
          <a:p>
            <a:r>
              <a:rPr lang="en-AU" dirty="0" smtClean="0">
                <a:solidFill>
                  <a:schemeClr val="bg2">
                    <a:lumMod val="50000"/>
                  </a:schemeClr>
                </a:solidFill>
              </a:rPr>
              <a:t>To clear the pointer as well</a:t>
            </a:r>
          </a:p>
          <a:p>
            <a:r>
              <a:rPr lang="en-AU" dirty="0" smtClean="0">
                <a:solidFill>
                  <a:schemeClr val="bg2">
                    <a:lumMod val="50000"/>
                  </a:schemeClr>
                </a:solidFill>
              </a:rPr>
              <a:t>Set it to null pointer</a:t>
            </a:r>
          </a:p>
        </p:txBody>
      </p:sp>
      <p:cxnSp>
        <p:nvCxnSpPr>
          <p:cNvPr id="18" name="Straight Arrow Connector 17"/>
          <p:cNvCxnSpPr>
            <a:stCxn id="2" idx="3"/>
          </p:cNvCxnSpPr>
          <p:nvPr/>
        </p:nvCxnSpPr>
        <p:spPr>
          <a:xfrm>
            <a:off x="2744840" y="2442865"/>
            <a:ext cx="2055760" cy="376536"/>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 name="TextBox 1"/>
          <p:cNvSpPr txBox="1"/>
          <p:nvPr/>
        </p:nvSpPr>
        <p:spPr>
          <a:xfrm>
            <a:off x="381000" y="1981200"/>
            <a:ext cx="2363840" cy="923330"/>
          </a:xfrm>
          <a:prstGeom prst="rect">
            <a:avLst/>
          </a:prstGeom>
          <a:noFill/>
        </p:spPr>
        <p:txBody>
          <a:bodyPr wrap="square" rtlCol="0">
            <a:spAutoFit/>
          </a:bodyPr>
          <a:lstStyle/>
          <a:p>
            <a:r>
              <a:rPr lang="en-AU" dirty="0" smtClean="0">
                <a:solidFill>
                  <a:schemeClr val="bg2">
                    <a:lumMod val="50000"/>
                  </a:schemeClr>
                </a:solidFill>
              </a:rPr>
              <a:t>The </a:t>
            </a:r>
            <a:r>
              <a:rPr lang="en-AU" dirty="0" smtClean="0">
                <a:solidFill>
                  <a:srgbClr val="7030A0"/>
                </a:solidFill>
              </a:rPr>
              <a:t>delete</a:t>
            </a:r>
            <a:r>
              <a:rPr lang="en-AU" dirty="0" smtClean="0">
                <a:solidFill>
                  <a:schemeClr val="bg2">
                    <a:lumMod val="50000"/>
                  </a:schemeClr>
                </a:solidFill>
              </a:rPr>
              <a:t> keyword deletes the object that a pointer points to  </a:t>
            </a:r>
            <a:endParaRPr lang="en-AU" dirty="0">
              <a:solidFill>
                <a:schemeClr val="bg2">
                  <a:lumMod val="50000"/>
                </a:schemeClr>
              </a:solidFill>
            </a:endParaRPr>
          </a:p>
        </p:txBody>
      </p:sp>
      <p:sp>
        <p:nvSpPr>
          <p:cNvPr id="3" name="TextBox 2"/>
          <p:cNvSpPr txBox="1"/>
          <p:nvPr/>
        </p:nvSpPr>
        <p:spPr>
          <a:xfrm>
            <a:off x="304806" y="2895600"/>
            <a:ext cx="2947923" cy="369332"/>
          </a:xfrm>
          <a:prstGeom prst="rect">
            <a:avLst/>
          </a:prstGeom>
          <a:noFill/>
        </p:spPr>
        <p:txBody>
          <a:bodyPr wrap="none" rtlCol="0">
            <a:spAutoFit/>
          </a:bodyPr>
          <a:lstStyle/>
          <a:p>
            <a:r>
              <a:rPr lang="en-AU" dirty="0" smtClean="0">
                <a:solidFill>
                  <a:schemeClr val="bg2">
                    <a:lumMod val="50000"/>
                  </a:schemeClr>
                </a:solidFill>
              </a:rPr>
              <a:t>It does not delete the pointer</a:t>
            </a:r>
            <a:endParaRPr lang="en-AU" dirty="0">
              <a:solidFill>
                <a:schemeClr val="bg2">
                  <a:lumMod val="50000"/>
                </a:schemeClr>
              </a:solidFill>
            </a:endParaRPr>
          </a:p>
        </p:txBody>
      </p:sp>
      <p:cxnSp>
        <p:nvCxnSpPr>
          <p:cNvPr id="27" name="Straight Arrow Connector 26"/>
          <p:cNvCxnSpPr>
            <a:stCxn id="15" idx="3"/>
          </p:cNvCxnSpPr>
          <p:nvPr/>
        </p:nvCxnSpPr>
        <p:spPr>
          <a:xfrm flipV="1">
            <a:off x="2895600" y="4800607"/>
            <a:ext cx="1752600" cy="551762"/>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5" name="TextBox 4"/>
          <p:cNvSpPr txBox="1"/>
          <p:nvPr/>
        </p:nvSpPr>
        <p:spPr>
          <a:xfrm>
            <a:off x="184700" y="941353"/>
            <a:ext cx="4311100" cy="923330"/>
          </a:xfrm>
          <a:prstGeom prst="rect">
            <a:avLst/>
          </a:prstGeom>
          <a:noFill/>
        </p:spPr>
        <p:txBody>
          <a:bodyPr wrap="square" rtlCol="0">
            <a:spAutoFit/>
          </a:bodyPr>
          <a:lstStyle/>
          <a:p>
            <a:r>
              <a:rPr lang="en-AU" dirty="0" smtClean="0">
                <a:solidFill>
                  <a:srgbClr val="7030A0"/>
                </a:solidFill>
              </a:rPr>
              <a:t>new</a:t>
            </a:r>
            <a:r>
              <a:rPr lang="en-AU" dirty="0" smtClean="0"/>
              <a:t> </a:t>
            </a:r>
            <a:r>
              <a:rPr lang="en-AU" dirty="0" smtClean="0">
                <a:solidFill>
                  <a:schemeClr val="bg2">
                    <a:lumMod val="50000"/>
                  </a:schemeClr>
                </a:solidFill>
              </a:rPr>
              <a:t>tells the OS to </a:t>
            </a:r>
            <a:r>
              <a:rPr lang="en-AU" dirty="0">
                <a:solidFill>
                  <a:schemeClr val="bg2">
                    <a:lumMod val="50000"/>
                  </a:schemeClr>
                </a:solidFill>
              </a:rPr>
              <a:t>allocate enough </a:t>
            </a:r>
            <a:r>
              <a:rPr lang="en-AU" dirty="0" smtClean="0">
                <a:solidFill>
                  <a:schemeClr val="bg2">
                    <a:lumMod val="50000"/>
                  </a:schemeClr>
                </a:solidFill>
              </a:rPr>
              <a:t>memory</a:t>
            </a:r>
          </a:p>
          <a:p>
            <a:r>
              <a:rPr lang="en-AU" dirty="0" smtClean="0">
                <a:solidFill>
                  <a:schemeClr val="bg2">
                    <a:lumMod val="50000"/>
                  </a:schemeClr>
                </a:solidFill>
              </a:rPr>
              <a:t>and then </a:t>
            </a:r>
            <a:r>
              <a:rPr lang="en-AU" dirty="0">
                <a:solidFill>
                  <a:schemeClr val="bg2">
                    <a:lumMod val="50000"/>
                  </a:schemeClr>
                </a:solidFill>
              </a:rPr>
              <a:t>return the </a:t>
            </a:r>
            <a:r>
              <a:rPr lang="en-AU" b="1" dirty="0">
                <a:solidFill>
                  <a:schemeClr val="bg2">
                    <a:lumMod val="50000"/>
                  </a:schemeClr>
                </a:solidFill>
              </a:rPr>
              <a:t>starting</a:t>
            </a:r>
            <a:r>
              <a:rPr lang="en-AU" dirty="0">
                <a:solidFill>
                  <a:schemeClr val="bg2">
                    <a:lumMod val="50000"/>
                  </a:schemeClr>
                </a:solidFill>
              </a:rPr>
              <a:t> </a:t>
            </a:r>
            <a:r>
              <a:rPr lang="en-AU" dirty="0" smtClean="0">
                <a:solidFill>
                  <a:schemeClr val="bg2">
                    <a:lumMod val="50000"/>
                  </a:schemeClr>
                </a:solidFill>
              </a:rPr>
              <a:t>address</a:t>
            </a:r>
          </a:p>
          <a:p>
            <a:r>
              <a:rPr lang="en-AU" dirty="0">
                <a:solidFill>
                  <a:schemeClr val="bg2">
                    <a:lumMod val="50000"/>
                  </a:schemeClr>
                </a:solidFill>
              </a:rPr>
              <a:t>w</a:t>
            </a:r>
            <a:r>
              <a:rPr lang="en-AU" dirty="0" smtClean="0">
                <a:solidFill>
                  <a:schemeClr val="bg2">
                    <a:lumMod val="50000"/>
                  </a:schemeClr>
                </a:solidFill>
              </a:rPr>
              <a:t>hich is </a:t>
            </a:r>
            <a:r>
              <a:rPr lang="en-AU" dirty="0">
                <a:solidFill>
                  <a:schemeClr val="bg2">
                    <a:lumMod val="50000"/>
                  </a:schemeClr>
                </a:solidFill>
              </a:rPr>
              <a:t>put into </a:t>
            </a:r>
            <a:r>
              <a:rPr lang="en-AU" dirty="0" smtClean="0">
                <a:solidFill>
                  <a:schemeClr val="bg2">
                    <a:lumMod val="50000"/>
                  </a:schemeClr>
                </a:solidFill>
              </a:rPr>
              <a:t>a pointer</a:t>
            </a:r>
            <a:endParaRPr lang="en-AU" dirty="0">
              <a:solidFill>
                <a:schemeClr val="bg2">
                  <a:lumMod val="50000"/>
                </a:schemeClr>
              </a:solidFill>
            </a:endParaRPr>
          </a:p>
        </p:txBody>
      </p:sp>
      <p:sp>
        <p:nvSpPr>
          <p:cNvPr id="12" name="TextBox 11"/>
          <p:cNvSpPr txBox="1"/>
          <p:nvPr/>
        </p:nvSpPr>
        <p:spPr>
          <a:xfrm>
            <a:off x="228600" y="3505203"/>
            <a:ext cx="3118630" cy="1200329"/>
          </a:xfrm>
          <a:prstGeom prst="rect">
            <a:avLst/>
          </a:prstGeom>
          <a:noFill/>
        </p:spPr>
        <p:txBody>
          <a:bodyPr wrap="square" rtlCol="0">
            <a:spAutoFit/>
          </a:bodyPr>
          <a:lstStyle/>
          <a:p>
            <a:r>
              <a:rPr lang="en-AU" dirty="0" smtClean="0">
                <a:solidFill>
                  <a:srgbClr val="FF0000"/>
                </a:solidFill>
              </a:rPr>
              <a:t>!!!Once memory </a:t>
            </a:r>
            <a:r>
              <a:rPr lang="en-AU" dirty="0">
                <a:solidFill>
                  <a:srgbClr val="FF0000"/>
                </a:solidFill>
              </a:rPr>
              <a:t>has been deleted it must never be </a:t>
            </a:r>
            <a:r>
              <a:rPr lang="en-AU" dirty="0" smtClean="0">
                <a:solidFill>
                  <a:srgbClr val="FF0000"/>
                </a:solidFill>
              </a:rPr>
              <a:t>used again other wise it will </a:t>
            </a:r>
            <a:r>
              <a:rPr lang="en-AU" dirty="0">
                <a:solidFill>
                  <a:srgbClr val="FF0000"/>
                </a:solidFill>
              </a:rPr>
              <a:t>very </a:t>
            </a:r>
            <a:r>
              <a:rPr lang="en-AU" dirty="0" smtClean="0">
                <a:solidFill>
                  <a:srgbClr val="FF0000"/>
                </a:solidFill>
              </a:rPr>
              <a:t>likely crash </a:t>
            </a:r>
            <a:r>
              <a:rPr lang="en-AU" dirty="0">
                <a:solidFill>
                  <a:srgbClr val="FF0000"/>
                </a:solidFill>
              </a:rPr>
              <a:t>the program.</a:t>
            </a:r>
            <a:endParaRPr lang="en-AU" dirty="0" smtClean="0">
              <a:solidFill>
                <a:srgbClr val="FF0000"/>
              </a:solidFill>
            </a:endParaRPr>
          </a:p>
        </p:txBody>
      </p:sp>
      <p:cxnSp>
        <p:nvCxnSpPr>
          <p:cNvPr id="13" name="Straight Arrow Connector 12"/>
          <p:cNvCxnSpPr>
            <a:stCxn id="12" idx="3"/>
          </p:cNvCxnSpPr>
          <p:nvPr/>
        </p:nvCxnSpPr>
        <p:spPr>
          <a:xfrm flipV="1">
            <a:off x="3347230" y="2819403"/>
            <a:ext cx="1453370" cy="1285965"/>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733800" y="1447803"/>
            <a:ext cx="990600" cy="1588"/>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357" y="203205"/>
            <a:ext cx="1457515" cy="461665"/>
          </a:xfrm>
          <a:prstGeom prst="rect">
            <a:avLst/>
          </a:prstGeom>
          <a:noFill/>
        </p:spPr>
        <p:txBody>
          <a:bodyPr wrap="none" rtlCol="0">
            <a:spAutoFit/>
          </a:bodyPr>
          <a:lstStyle/>
          <a:p>
            <a:r>
              <a:rPr lang="en-AU" sz="2400" dirty="0" smtClean="0"/>
              <a:t>Templates</a:t>
            </a:r>
            <a:endParaRPr lang="en-AU" sz="2400" dirty="0"/>
          </a:p>
        </p:txBody>
      </p:sp>
      <p:sp>
        <p:nvSpPr>
          <p:cNvPr id="5" name="TextBox 4"/>
          <p:cNvSpPr txBox="1"/>
          <p:nvPr/>
        </p:nvSpPr>
        <p:spPr>
          <a:xfrm>
            <a:off x="311156" y="872067"/>
            <a:ext cx="3821815" cy="2893100"/>
          </a:xfrm>
          <a:prstGeom prst="rect">
            <a:avLst/>
          </a:prstGeom>
          <a:noFill/>
        </p:spPr>
        <p:txBody>
          <a:bodyPr wrap="none" rtlCol="0">
            <a:spAutoFit/>
          </a:bodyPr>
          <a:lstStyle/>
          <a:p>
            <a:r>
              <a:rPr lang="en-AU" sz="1400" dirty="0" smtClean="0">
                <a:solidFill>
                  <a:schemeClr val="accent1">
                    <a:lumMod val="50000"/>
                  </a:schemeClr>
                </a:solidFill>
              </a:rPr>
              <a:t>#include &lt;</a:t>
            </a:r>
            <a:r>
              <a:rPr lang="en-AU" sz="1400" dirty="0" err="1" smtClean="0">
                <a:solidFill>
                  <a:schemeClr val="accent1">
                    <a:lumMod val="50000"/>
                  </a:schemeClr>
                </a:solidFill>
              </a:rPr>
              <a:t>iostream</a:t>
            </a:r>
            <a:r>
              <a:rPr lang="en-AU" sz="1400" dirty="0" smtClean="0">
                <a:solidFill>
                  <a:schemeClr val="accent1">
                    <a:lumMod val="50000"/>
                  </a:schemeClr>
                </a:solidFill>
              </a:rPr>
              <a:t>&gt; </a:t>
            </a:r>
          </a:p>
          <a:p>
            <a:r>
              <a:rPr lang="en-AU" sz="1400" dirty="0" smtClean="0">
                <a:solidFill>
                  <a:srgbClr val="7030A0"/>
                </a:solidFill>
              </a:rPr>
              <a:t>using namespace </a:t>
            </a:r>
            <a:r>
              <a:rPr lang="en-AU" sz="1400" dirty="0" smtClean="0">
                <a:solidFill>
                  <a:schemeClr val="accent6">
                    <a:lumMod val="75000"/>
                  </a:schemeClr>
                </a:solidFill>
              </a:rPr>
              <a:t>std</a:t>
            </a:r>
            <a:r>
              <a:rPr lang="en-AU" sz="1400" dirty="0" smtClean="0"/>
              <a:t>; </a:t>
            </a:r>
          </a:p>
          <a:p>
            <a:endParaRPr lang="en-AU" sz="1400" dirty="0" smtClean="0"/>
          </a:p>
          <a:p>
            <a:r>
              <a:rPr lang="en-AU" sz="1400" dirty="0" smtClean="0">
                <a:solidFill>
                  <a:srgbClr val="7030A0"/>
                </a:solidFill>
              </a:rPr>
              <a:t>template</a:t>
            </a:r>
            <a:r>
              <a:rPr lang="en-AU" sz="1400" dirty="0" smtClean="0"/>
              <a:t> &lt;</a:t>
            </a:r>
            <a:r>
              <a:rPr lang="en-AU" sz="1400" dirty="0" err="1" smtClean="0">
                <a:solidFill>
                  <a:srgbClr val="7030A0"/>
                </a:solidFill>
              </a:rPr>
              <a:t>typename</a:t>
            </a:r>
            <a:r>
              <a:rPr lang="en-AU" sz="1400" dirty="0" smtClean="0"/>
              <a:t> T&gt; </a:t>
            </a:r>
          </a:p>
          <a:p>
            <a:r>
              <a:rPr lang="en-AU" sz="1400" dirty="0" smtClean="0"/>
              <a:t>T </a:t>
            </a:r>
            <a:r>
              <a:rPr lang="en-AU" sz="1400" dirty="0" err="1" smtClean="0">
                <a:solidFill>
                  <a:schemeClr val="accent6">
                    <a:lumMod val="75000"/>
                  </a:schemeClr>
                </a:solidFill>
              </a:rPr>
              <a:t>myMax</a:t>
            </a:r>
            <a:r>
              <a:rPr lang="en-AU" sz="1400" dirty="0" smtClean="0"/>
              <a:t>(T x, T y) { </a:t>
            </a:r>
          </a:p>
          <a:p>
            <a:r>
              <a:rPr lang="en-AU" sz="1400" dirty="0">
                <a:solidFill>
                  <a:schemeClr val="bg2">
                    <a:lumMod val="50000"/>
                  </a:schemeClr>
                </a:solidFill>
              </a:rPr>
              <a:t>//if(x &gt; y) return x; else return y;}</a:t>
            </a:r>
            <a:endParaRPr lang="en-AU" sz="1400" dirty="0" smtClean="0">
              <a:solidFill>
                <a:schemeClr val="bg2">
                  <a:lumMod val="50000"/>
                </a:schemeClr>
              </a:solidFill>
            </a:endParaRPr>
          </a:p>
          <a:p>
            <a:r>
              <a:rPr lang="en-AU" sz="1400" dirty="0" smtClean="0">
                <a:solidFill>
                  <a:srgbClr val="7030A0"/>
                </a:solidFill>
              </a:rPr>
              <a:t>return</a:t>
            </a:r>
            <a:r>
              <a:rPr lang="en-AU" sz="1400" dirty="0" smtClean="0"/>
              <a:t> (x &gt; y)? x: y; } </a:t>
            </a:r>
          </a:p>
          <a:p>
            <a:endParaRPr lang="en-AU" sz="1400" dirty="0" smtClean="0"/>
          </a:p>
          <a:p>
            <a:r>
              <a:rPr lang="en-AU" sz="1400" dirty="0" err="1" smtClean="0">
                <a:solidFill>
                  <a:schemeClr val="accent1">
                    <a:lumMod val="50000"/>
                  </a:schemeClr>
                </a:solidFill>
              </a:rPr>
              <a:t>int</a:t>
            </a:r>
            <a:r>
              <a:rPr lang="en-AU" sz="1400" dirty="0" smtClean="0"/>
              <a:t> </a:t>
            </a:r>
            <a:r>
              <a:rPr lang="en-AU" sz="1400" dirty="0" smtClean="0">
                <a:solidFill>
                  <a:schemeClr val="accent6">
                    <a:lumMod val="75000"/>
                  </a:schemeClr>
                </a:solidFill>
              </a:rPr>
              <a:t>main</a:t>
            </a:r>
            <a:r>
              <a:rPr lang="en-AU" sz="1400" dirty="0" smtClean="0"/>
              <a:t>() { </a:t>
            </a:r>
          </a:p>
          <a:p>
            <a:r>
              <a:rPr lang="en-AU" sz="1400" dirty="0" err="1" smtClean="0"/>
              <a:t>cout</a:t>
            </a:r>
            <a:r>
              <a:rPr lang="en-AU" sz="1400" dirty="0" smtClean="0"/>
              <a:t> &lt;&lt; </a:t>
            </a:r>
            <a:r>
              <a:rPr lang="en-AU" sz="1400" dirty="0" err="1" smtClean="0"/>
              <a:t>myMax</a:t>
            </a:r>
            <a:r>
              <a:rPr lang="en-AU" sz="1400" dirty="0" smtClean="0"/>
              <a:t>&lt;</a:t>
            </a:r>
            <a:r>
              <a:rPr lang="en-AU" sz="1400" dirty="0" err="1" smtClean="0">
                <a:solidFill>
                  <a:schemeClr val="accent1">
                    <a:lumMod val="50000"/>
                  </a:schemeClr>
                </a:solidFill>
              </a:rPr>
              <a:t>int</a:t>
            </a:r>
            <a:r>
              <a:rPr lang="en-AU" sz="1400" dirty="0" smtClean="0"/>
              <a:t>&gt;(</a:t>
            </a:r>
            <a:r>
              <a:rPr lang="en-AU" sz="1400" dirty="0" smtClean="0">
                <a:solidFill>
                  <a:schemeClr val="accent2">
                    <a:lumMod val="75000"/>
                  </a:schemeClr>
                </a:solidFill>
              </a:rPr>
              <a:t>10</a:t>
            </a:r>
            <a:r>
              <a:rPr lang="en-AU" sz="1400" dirty="0" smtClean="0"/>
              <a:t>, </a:t>
            </a:r>
            <a:r>
              <a:rPr lang="en-AU" sz="1400" dirty="0" smtClean="0">
                <a:solidFill>
                  <a:schemeClr val="accent2">
                    <a:lumMod val="75000"/>
                  </a:schemeClr>
                </a:solidFill>
              </a:rPr>
              <a:t>42</a:t>
            </a:r>
            <a:r>
              <a:rPr lang="en-AU" sz="1400" dirty="0" smtClean="0"/>
              <a:t>) &lt;&lt; </a:t>
            </a:r>
            <a:r>
              <a:rPr lang="en-AU" sz="1400" dirty="0" err="1" smtClean="0"/>
              <a:t>endl</a:t>
            </a:r>
            <a:r>
              <a:rPr lang="en-AU" sz="1400" dirty="0" smtClean="0"/>
              <a:t>;</a:t>
            </a:r>
          </a:p>
          <a:p>
            <a:r>
              <a:rPr lang="en-AU" sz="1400" dirty="0" err="1" smtClean="0"/>
              <a:t>cout</a:t>
            </a:r>
            <a:r>
              <a:rPr lang="en-AU" sz="1400" dirty="0" smtClean="0"/>
              <a:t> &lt;&lt; </a:t>
            </a:r>
            <a:r>
              <a:rPr lang="en-AU" sz="1400" dirty="0" err="1" smtClean="0"/>
              <a:t>myMax</a:t>
            </a:r>
            <a:r>
              <a:rPr lang="en-AU" sz="1400" dirty="0" smtClean="0"/>
              <a:t>&lt;</a:t>
            </a:r>
            <a:r>
              <a:rPr lang="en-AU" sz="1400" dirty="0" smtClean="0">
                <a:solidFill>
                  <a:schemeClr val="accent1">
                    <a:lumMod val="50000"/>
                  </a:schemeClr>
                </a:solidFill>
              </a:rPr>
              <a:t>double</a:t>
            </a:r>
            <a:r>
              <a:rPr lang="en-AU" sz="1400" dirty="0" smtClean="0"/>
              <a:t>&gt;(</a:t>
            </a:r>
            <a:r>
              <a:rPr lang="en-AU" sz="1400" dirty="0" smtClean="0">
                <a:solidFill>
                  <a:schemeClr val="accent2">
                    <a:lumMod val="75000"/>
                  </a:schemeClr>
                </a:solidFill>
              </a:rPr>
              <a:t>0.0001</a:t>
            </a:r>
            <a:r>
              <a:rPr lang="en-AU" sz="1400" dirty="0" smtClean="0"/>
              <a:t>, </a:t>
            </a:r>
            <a:r>
              <a:rPr lang="en-AU" sz="1400" dirty="0" smtClean="0">
                <a:solidFill>
                  <a:schemeClr val="accent2">
                    <a:lumMod val="75000"/>
                  </a:schemeClr>
                </a:solidFill>
              </a:rPr>
              <a:t>101.01</a:t>
            </a:r>
            <a:r>
              <a:rPr lang="en-AU" sz="1400" dirty="0" smtClean="0"/>
              <a:t>) &lt;&lt; </a:t>
            </a:r>
            <a:r>
              <a:rPr lang="en-AU" sz="1400" dirty="0" err="1" smtClean="0"/>
              <a:t>endl</a:t>
            </a:r>
            <a:r>
              <a:rPr lang="en-AU" sz="1400" dirty="0" smtClean="0"/>
              <a:t>;</a:t>
            </a:r>
          </a:p>
          <a:p>
            <a:r>
              <a:rPr lang="en-AU" sz="1400" dirty="0" err="1" smtClean="0"/>
              <a:t>cout</a:t>
            </a:r>
            <a:r>
              <a:rPr lang="en-AU" sz="1400" dirty="0" smtClean="0"/>
              <a:t> &lt;&lt; </a:t>
            </a:r>
            <a:r>
              <a:rPr lang="en-AU" sz="1400" dirty="0" err="1" smtClean="0"/>
              <a:t>myMax</a:t>
            </a:r>
            <a:r>
              <a:rPr lang="en-AU" sz="1400" dirty="0" smtClean="0"/>
              <a:t>&lt;</a:t>
            </a:r>
            <a:r>
              <a:rPr lang="en-AU" sz="1400" dirty="0" smtClean="0">
                <a:solidFill>
                  <a:schemeClr val="accent1">
                    <a:lumMod val="50000"/>
                  </a:schemeClr>
                </a:solidFill>
              </a:rPr>
              <a:t>char</a:t>
            </a:r>
            <a:r>
              <a:rPr lang="en-AU" sz="1400" dirty="0" smtClean="0"/>
              <a:t>&gt;(</a:t>
            </a:r>
            <a:r>
              <a:rPr lang="en-AU" sz="1400" dirty="0" smtClean="0">
                <a:solidFill>
                  <a:srgbClr val="FF0000"/>
                </a:solidFill>
              </a:rPr>
              <a:t>'z'</a:t>
            </a:r>
            <a:r>
              <a:rPr lang="en-AU" sz="1400" dirty="0" smtClean="0"/>
              <a:t>, </a:t>
            </a:r>
            <a:r>
              <a:rPr lang="en-AU" sz="1400" dirty="0" smtClean="0">
                <a:solidFill>
                  <a:srgbClr val="FF0000"/>
                </a:solidFill>
              </a:rPr>
              <a:t>'a'</a:t>
            </a:r>
            <a:r>
              <a:rPr lang="en-AU" sz="1400" dirty="0" smtClean="0"/>
              <a:t>) &lt;&lt; </a:t>
            </a:r>
            <a:r>
              <a:rPr lang="en-AU" sz="1400" dirty="0" err="1" smtClean="0"/>
              <a:t>endl</a:t>
            </a:r>
            <a:r>
              <a:rPr lang="en-AU" sz="1400" dirty="0" smtClean="0"/>
              <a:t>;</a:t>
            </a:r>
          </a:p>
          <a:p>
            <a:r>
              <a:rPr lang="en-AU" sz="1400" dirty="0" smtClean="0">
                <a:solidFill>
                  <a:srgbClr val="7030A0"/>
                </a:solidFill>
              </a:rPr>
              <a:t>return</a:t>
            </a:r>
            <a:r>
              <a:rPr lang="en-AU" sz="1400" dirty="0" smtClean="0"/>
              <a:t> </a:t>
            </a:r>
            <a:r>
              <a:rPr lang="en-AU" sz="1400" dirty="0" smtClean="0">
                <a:solidFill>
                  <a:schemeClr val="accent2">
                    <a:lumMod val="75000"/>
                  </a:schemeClr>
                </a:solidFill>
              </a:rPr>
              <a:t>0</a:t>
            </a:r>
            <a:r>
              <a:rPr lang="en-AU" sz="1400" dirty="0" smtClean="0"/>
              <a:t>; }</a:t>
            </a:r>
            <a:endParaRPr lang="en-AU" sz="1400" dirty="0"/>
          </a:p>
        </p:txBody>
      </p:sp>
      <p:sp>
        <p:nvSpPr>
          <p:cNvPr id="6" name="TextBox 5"/>
          <p:cNvSpPr txBox="1"/>
          <p:nvPr/>
        </p:nvSpPr>
        <p:spPr>
          <a:xfrm>
            <a:off x="4572000" y="1676403"/>
            <a:ext cx="4033220" cy="2462213"/>
          </a:xfrm>
          <a:prstGeom prst="rect">
            <a:avLst/>
          </a:prstGeom>
          <a:noFill/>
        </p:spPr>
        <p:txBody>
          <a:bodyPr wrap="none" rtlCol="0">
            <a:spAutoFit/>
          </a:bodyPr>
          <a:lstStyle/>
          <a:p>
            <a:r>
              <a:rPr lang="en-AU" sz="1400" dirty="0" smtClean="0">
                <a:solidFill>
                  <a:schemeClr val="accent1">
                    <a:lumMod val="50000"/>
                  </a:schemeClr>
                </a:solidFill>
              </a:rPr>
              <a:t>#include&lt;</a:t>
            </a:r>
            <a:r>
              <a:rPr lang="en-AU" sz="1400" dirty="0" err="1" smtClean="0">
                <a:solidFill>
                  <a:schemeClr val="accent1">
                    <a:lumMod val="50000"/>
                  </a:schemeClr>
                </a:solidFill>
              </a:rPr>
              <a:t>iostream</a:t>
            </a:r>
            <a:r>
              <a:rPr lang="en-AU" sz="1400" dirty="0" smtClean="0">
                <a:solidFill>
                  <a:schemeClr val="accent1">
                    <a:lumMod val="50000"/>
                  </a:schemeClr>
                </a:solidFill>
              </a:rPr>
              <a:t>&gt; </a:t>
            </a:r>
          </a:p>
          <a:p>
            <a:r>
              <a:rPr lang="en-AU" sz="1400" dirty="0" smtClean="0">
                <a:solidFill>
                  <a:srgbClr val="7030A0"/>
                </a:solidFill>
              </a:rPr>
              <a:t>using namespace </a:t>
            </a:r>
            <a:r>
              <a:rPr lang="en-AU" sz="1400" dirty="0" smtClean="0">
                <a:solidFill>
                  <a:schemeClr val="accent6">
                    <a:lumMod val="75000"/>
                  </a:schemeClr>
                </a:solidFill>
              </a:rPr>
              <a:t>std</a:t>
            </a:r>
            <a:r>
              <a:rPr lang="en-AU" sz="1400" dirty="0" smtClean="0"/>
              <a:t>; </a:t>
            </a:r>
          </a:p>
          <a:p>
            <a:endParaRPr lang="en-AU" sz="1400" dirty="0" smtClean="0"/>
          </a:p>
          <a:p>
            <a:r>
              <a:rPr lang="en-AU" sz="1400" dirty="0" smtClean="0">
                <a:solidFill>
                  <a:srgbClr val="7030A0"/>
                </a:solidFill>
              </a:rPr>
              <a:t>template</a:t>
            </a:r>
            <a:r>
              <a:rPr lang="en-AU" sz="1400" dirty="0" smtClean="0"/>
              <a:t>&lt;</a:t>
            </a:r>
            <a:r>
              <a:rPr lang="en-AU" sz="1400" dirty="0" smtClean="0">
                <a:solidFill>
                  <a:srgbClr val="7030A0"/>
                </a:solidFill>
              </a:rPr>
              <a:t>class</a:t>
            </a:r>
            <a:r>
              <a:rPr lang="en-AU" sz="1400" dirty="0" smtClean="0"/>
              <a:t> </a:t>
            </a:r>
            <a:r>
              <a:rPr lang="en-AU" sz="1400" dirty="0" smtClean="0">
                <a:solidFill>
                  <a:schemeClr val="accent6">
                    <a:lumMod val="75000"/>
                  </a:schemeClr>
                </a:solidFill>
              </a:rPr>
              <a:t>T</a:t>
            </a:r>
            <a:r>
              <a:rPr lang="en-AU" sz="1400" dirty="0" smtClean="0"/>
              <a:t>, </a:t>
            </a:r>
            <a:r>
              <a:rPr lang="en-AU" sz="1400" dirty="0" smtClean="0">
                <a:solidFill>
                  <a:srgbClr val="7030A0"/>
                </a:solidFill>
              </a:rPr>
              <a:t>class</a:t>
            </a:r>
            <a:r>
              <a:rPr lang="en-AU" sz="1400" dirty="0" smtClean="0"/>
              <a:t> </a:t>
            </a:r>
            <a:r>
              <a:rPr lang="en-AU" sz="1400" dirty="0" smtClean="0">
                <a:solidFill>
                  <a:schemeClr val="accent6">
                    <a:lumMod val="75000"/>
                  </a:schemeClr>
                </a:solidFill>
              </a:rPr>
              <a:t>U</a:t>
            </a:r>
            <a:r>
              <a:rPr lang="en-AU" sz="1400" dirty="0" smtClean="0"/>
              <a:t>&gt; </a:t>
            </a:r>
          </a:p>
          <a:p>
            <a:r>
              <a:rPr lang="en-AU" sz="1400" dirty="0" smtClean="0">
                <a:solidFill>
                  <a:srgbClr val="7030A0"/>
                </a:solidFill>
              </a:rPr>
              <a:t>class</a:t>
            </a:r>
            <a:r>
              <a:rPr lang="en-AU" sz="1400" dirty="0" smtClean="0"/>
              <a:t> </a:t>
            </a:r>
            <a:r>
              <a:rPr lang="en-AU" sz="1400" dirty="0" smtClean="0">
                <a:solidFill>
                  <a:schemeClr val="accent6">
                    <a:lumMod val="75000"/>
                  </a:schemeClr>
                </a:solidFill>
              </a:rPr>
              <a:t>A</a:t>
            </a:r>
            <a:r>
              <a:rPr lang="en-AU" sz="1400" dirty="0" smtClean="0"/>
              <a:t> { T x; U y; </a:t>
            </a:r>
          </a:p>
          <a:p>
            <a:r>
              <a:rPr lang="en-AU" sz="1400" dirty="0" smtClean="0">
                <a:solidFill>
                  <a:srgbClr val="7030A0"/>
                </a:solidFill>
              </a:rPr>
              <a:t>public</a:t>
            </a:r>
            <a:r>
              <a:rPr lang="en-AU" sz="1400" dirty="0" smtClean="0"/>
              <a:t>: A() { </a:t>
            </a:r>
            <a:r>
              <a:rPr lang="en-AU" sz="1400" dirty="0" err="1" smtClean="0"/>
              <a:t>cout</a:t>
            </a:r>
            <a:r>
              <a:rPr lang="en-AU" sz="1400" dirty="0" smtClean="0"/>
              <a:t> &lt;&lt; </a:t>
            </a:r>
            <a:r>
              <a:rPr lang="en-AU" sz="1400" dirty="0" smtClean="0">
                <a:solidFill>
                  <a:srgbClr val="FF0000"/>
                </a:solidFill>
              </a:rPr>
              <a:t>"Constructor called" </a:t>
            </a:r>
            <a:r>
              <a:rPr lang="en-AU" sz="1400" dirty="0" smtClean="0"/>
              <a:t>&lt;&lt; </a:t>
            </a:r>
            <a:r>
              <a:rPr lang="en-AU" sz="1400" dirty="0" err="1" smtClean="0"/>
              <a:t>endl</a:t>
            </a:r>
            <a:r>
              <a:rPr lang="en-AU" sz="1400" dirty="0" smtClean="0"/>
              <a:t>; } }; </a:t>
            </a:r>
          </a:p>
          <a:p>
            <a:endParaRPr lang="en-AU" sz="1400" dirty="0" smtClean="0"/>
          </a:p>
          <a:p>
            <a:r>
              <a:rPr lang="en-AU" sz="1400" dirty="0" err="1" smtClean="0">
                <a:solidFill>
                  <a:schemeClr val="accent1">
                    <a:lumMod val="50000"/>
                  </a:schemeClr>
                </a:solidFill>
              </a:rPr>
              <a:t>int</a:t>
            </a:r>
            <a:r>
              <a:rPr lang="en-AU" sz="1400" dirty="0" smtClean="0"/>
              <a:t> </a:t>
            </a:r>
            <a:r>
              <a:rPr lang="en-AU" sz="1400" dirty="0" smtClean="0">
                <a:solidFill>
                  <a:schemeClr val="accent6">
                    <a:lumMod val="75000"/>
                  </a:schemeClr>
                </a:solidFill>
              </a:rPr>
              <a:t>main</a:t>
            </a:r>
            <a:r>
              <a:rPr lang="en-AU" sz="1400" dirty="0" smtClean="0"/>
              <a:t>() { </a:t>
            </a:r>
          </a:p>
          <a:p>
            <a:r>
              <a:rPr lang="en-AU" sz="1400" dirty="0" smtClean="0"/>
              <a:t>A&lt;</a:t>
            </a:r>
            <a:r>
              <a:rPr lang="en-AU" sz="1400" dirty="0" smtClean="0">
                <a:solidFill>
                  <a:schemeClr val="accent1">
                    <a:lumMod val="75000"/>
                  </a:schemeClr>
                </a:solidFill>
              </a:rPr>
              <a:t>char</a:t>
            </a:r>
            <a:r>
              <a:rPr lang="en-AU" sz="1400" dirty="0" smtClean="0"/>
              <a:t>, </a:t>
            </a:r>
            <a:r>
              <a:rPr lang="en-AU" sz="1400" dirty="0" smtClean="0">
                <a:solidFill>
                  <a:schemeClr val="accent1">
                    <a:lumMod val="75000"/>
                  </a:schemeClr>
                </a:solidFill>
              </a:rPr>
              <a:t>char</a:t>
            </a:r>
            <a:r>
              <a:rPr lang="en-AU" sz="1400" dirty="0" smtClean="0"/>
              <a:t>&gt; a; </a:t>
            </a:r>
          </a:p>
          <a:p>
            <a:r>
              <a:rPr lang="en-AU" sz="1400" dirty="0" smtClean="0"/>
              <a:t>A&lt;</a:t>
            </a:r>
            <a:r>
              <a:rPr lang="en-AU" sz="1400" dirty="0" err="1" smtClean="0">
                <a:solidFill>
                  <a:schemeClr val="accent1">
                    <a:lumMod val="75000"/>
                  </a:schemeClr>
                </a:solidFill>
              </a:rPr>
              <a:t>int</a:t>
            </a:r>
            <a:r>
              <a:rPr lang="en-AU" sz="1400" dirty="0" smtClean="0"/>
              <a:t>, </a:t>
            </a:r>
            <a:r>
              <a:rPr lang="en-AU" sz="1400" dirty="0" smtClean="0">
                <a:solidFill>
                  <a:schemeClr val="accent1">
                    <a:lumMod val="75000"/>
                  </a:schemeClr>
                </a:solidFill>
              </a:rPr>
              <a:t>double</a:t>
            </a:r>
            <a:r>
              <a:rPr lang="en-AU" sz="1400" dirty="0" smtClean="0"/>
              <a:t>&gt; b; </a:t>
            </a:r>
          </a:p>
          <a:p>
            <a:r>
              <a:rPr lang="en-AU" sz="1400" dirty="0" smtClean="0">
                <a:solidFill>
                  <a:srgbClr val="7030A0"/>
                </a:solidFill>
              </a:rPr>
              <a:t>return</a:t>
            </a:r>
            <a:r>
              <a:rPr lang="en-AU" sz="1400" dirty="0" smtClean="0"/>
              <a:t> </a:t>
            </a:r>
            <a:r>
              <a:rPr lang="en-AU" sz="1400" dirty="0" smtClean="0">
                <a:solidFill>
                  <a:schemeClr val="accent2">
                    <a:lumMod val="75000"/>
                  </a:schemeClr>
                </a:solidFill>
              </a:rPr>
              <a:t>0</a:t>
            </a:r>
            <a:r>
              <a:rPr lang="en-AU" sz="1400" dirty="0" smtClean="0"/>
              <a:t>; } </a:t>
            </a:r>
            <a:endParaRPr lang="en-AU" sz="1400" dirty="0"/>
          </a:p>
        </p:txBody>
      </p:sp>
      <p:sp>
        <p:nvSpPr>
          <p:cNvPr id="16" name="TextBox 15"/>
          <p:cNvSpPr txBox="1"/>
          <p:nvPr/>
        </p:nvSpPr>
        <p:spPr>
          <a:xfrm>
            <a:off x="3810000" y="762005"/>
            <a:ext cx="4953000" cy="646331"/>
          </a:xfrm>
          <a:prstGeom prst="rect">
            <a:avLst/>
          </a:prstGeom>
          <a:noFill/>
        </p:spPr>
        <p:txBody>
          <a:bodyPr wrap="square" rtlCol="0">
            <a:spAutoFit/>
          </a:bodyPr>
          <a:lstStyle/>
          <a:p>
            <a:r>
              <a:rPr lang="en-AU" dirty="0" smtClean="0">
                <a:solidFill>
                  <a:schemeClr val="bg2">
                    <a:lumMod val="50000"/>
                  </a:schemeClr>
                </a:solidFill>
              </a:rPr>
              <a:t>Instead of </a:t>
            </a:r>
            <a:r>
              <a:rPr lang="en-AU" b="1" dirty="0" smtClean="0">
                <a:solidFill>
                  <a:schemeClr val="bg2">
                    <a:lumMod val="50000"/>
                  </a:schemeClr>
                </a:solidFill>
              </a:rPr>
              <a:t>variables</a:t>
            </a:r>
            <a:r>
              <a:rPr lang="en-AU" dirty="0" smtClean="0">
                <a:solidFill>
                  <a:schemeClr val="bg2">
                    <a:lumMod val="50000"/>
                  </a:schemeClr>
                </a:solidFill>
              </a:rPr>
              <a:t> being used </a:t>
            </a:r>
            <a:r>
              <a:rPr lang="en-AU" b="1" dirty="0" smtClean="0">
                <a:solidFill>
                  <a:schemeClr val="bg2">
                    <a:lumMod val="50000"/>
                  </a:schemeClr>
                </a:solidFill>
              </a:rPr>
              <a:t>parameters</a:t>
            </a:r>
          </a:p>
          <a:p>
            <a:r>
              <a:rPr lang="en-AU" dirty="0" smtClean="0">
                <a:solidFill>
                  <a:schemeClr val="bg2">
                    <a:lumMod val="50000"/>
                  </a:schemeClr>
                </a:solidFill>
              </a:rPr>
              <a:t>Templates allows to pass </a:t>
            </a:r>
            <a:r>
              <a:rPr lang="en-AU" b="1" dirty="0" smtClean="0">
                <a:solidFill>
                  <a:schemeClr val="bg2">
                    <a:lumMod val="50000"/>
                  </a:schemeClr>
                </a:solidFill>
              </a:rPr>
              <a:t>datatypes</a:t>
            </a:r>
            <a:r>
              <a:rPr lang="en-AU" dirty="0" smtClean="0">
                <a:solidFill>
                  <a:schemeClr val="bg2">
                    <a:lumMod val="50000"/>
                  </a:schemeClr>
                </a:solidFill>
              </a:rPr>
              <a:t> as </a:t>
            </a:r>
            <a:r>
              <a:rPr lang="en-AU" b="1" dirty="0" smtClean="0">
                <a:solidFill>
                  <a:schemeClr val="bg2">
                    <a:lumMod val="50000"/>
                  </a:schemeClr>
                </a:solidFill>
              </a:rPr>
              <a:t>parameters</a:t>
            </a:r>
            <a:endParaRPr lang="en-AU" b="1" dirty="0">
              <a:solidFill>
                <a:schemeClr val="bg2">
                  <a:lumMod val="50000"/>
                </a:schemeClr>
              </a:solidFill>
            </a:endParaRPr>
          </a:p>
        </p:txBody>
      </p:sp>
      <p:sp>
        <p:nvSpPr>
          <p:cNvPr id="22" name="TextBox 21"/>
          <p:cNvSpPr txBox="1"/>
          <p:nvPr/>
        </p:nvSpPr>
        <p:spPr>
          <a:xfrm>
            <a:off x="1219200" y="5638800"/>
            <a:ext cx="7299526" cy="523220"/>
          </a:xfrm>
          <a:prstGeom prst="rect">
            <a:avLst/>
          </a:prstGeom>
          <a:noFill/>
        </p:spPr>
        <p:txBody>
          <a:bodyPr wrap="square" rtlCol="0">
            <a:spAutoFit/>
          </a:bodyPr>
          <a:lstStyle/>
          <a:p>
            <a:r>
              <a:rPr lang="en-AU" sz="2800" b="1" dirty="0" smtClean="0">
                <a:solidFill>
                  <a:schemeClr val="bg2">
                    <a:lumMod val="50000"/>
                  </a:schemeClr>
                </a:solidFill>
              </a:rPr>
              <a:t>There is no equivalent of templates in Java</a:t>
            </a:r>
          </a:p>
        </p:txBody>
      </p:sp>
      <p:sp>
        <p:nvSpPr>
          <p:cNvPr id="14" name="TextBox 13"/>
          <p:cNvSpPr txBox="1"/>
          <p:nvPr/>
        </p:nvSpPr>
        <p:spPr>
          <a:xfrm>
            <a:off x="1924470" y="199619"/>
            <a:ext cx="5162130" cy="369332"/>
          </a:xfrm>
          <a:prstGeom prst="rect">
            <a:avLst/>
          </a:prstGeom>
          <a:noFill/>
        </p:spPr>
        <p:txBody>
          <a:bodyPr wrap="square" rtlCol="0">
            <a:spAutoFit/>
          </a:bodyPr>
          <a:lstStyle/>
          <a:p>
            <a:r>
              <a:rPr lang="en-AU" dirty="0">
                <a:solidFill>
                  <a:schemeClr val="bg2">
                    <a:lumMod val="50000"/>
                  </a:schemeClr>
                </a:solidFill>
              </a:rPr>
              <a:t>I</a:t>
            </a:r>
            <a:r>
              <a:rPr lang="en-AU" dirty="0" smtClean="0">
                <a:solidFill>
                  <a:schemeClr val="bg2">
                    <a:lumMod val="50000"/>
                  </a:schemeClr>
                </a:solidFill>
              </a:rPr>
              <a:t>t </a:t>
            </a:r>
            <a:r>
              <a:rPr lang="en-AU" dirty="0">
                <a:solidFill>
                  <a:schemeClr val="bg2">
                    <a:lumMod val="50000"/>
                  </a:schemeClr>
                </a:solidFill>
              </a:rPr>
              <a:t>essentially lets us use </a:t>
            </a:r>
            <a:r>
              <a:rPr lang="en-AU" dirty="0" smtClean="0">
                <a:solidFill>
                  <a:schemeClr val="bg2">
                    <a:lumMod val="50000"/>
                  </a:schemeClr>
                </a:solidFill>
              </a:rPr>
              <a:t>methods </a:t>
            </a:r>
            <a:r>
              <a:rPr lang="en-AU" dirty="0">
                <a:solidFill>
                  <a:schemeClr val="bg2">
                    <a:lumMod val="50000"/>
                  </a:schemeClr>
                </a:solidFill>
              </a:rPr>
              <a:t>with any datatype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09600" y="2945979"/>
            <a:ext cx="8391112" cy="3416320"/>
          </a:xfrm>
          <a:prstGeom prst="rect">
            <a:avLst/>
          </a:prstGeom>
          <a:noFill/>
        </p:spPr>
        <p:txBody>
          <a:bodyPr wrap="square" rtlCol="0">
            <a:spAutoFit/>
          </a:bodyPr>
          <a:lstStyle/>
          <a:p>
            <a:r>
              <a:rPr lang="en-AU" dirty="0">
                <a:solidFill>
                  <a:schemeClr val="accent1">
                    <a:lumMod val="50000"/>
                  </a:schemeClr>
                </a:solidFill>
              </a:rPr>
              <a:t>#</a:t>
            </a:r>
            <a:r>
              <a:rPr lang="en-AU" dirty="0" err="1">
                <a:solidFill>
                  <a:schemeClr val="accent1">
                    <a:lumMod val="50000"/>
                  </a:schemeClr>
                </a:solidFill>
              </a:rPr>
              <a:t>ifndef</a:t>
            </a:r>
            <a:r>
              <a:rPr lang="en-AU" dirty="0">
                <a:solidFill>
                  <a:schemeClr val="accent1">
                    <a:lumMod val="50000"/>
                  </a:schemeClr>
                </a:solidFill>
              </a:rPr>
              <a:t> DNODE_H</a:t>
            </a:r>
          </a:p>
          <a:p>
            <a:r>
              <a:rPr lang="en-AU" dirty="0">
                <a:solidFill>
                  <a:schemeClr val="accent1">
                    <a:lumMod val="50000"/>
                  </a:schemeClr>
                </a:solidFill>
              </a:rPr>
              <a:t>#define DNODE_H</a:t>
            </a:r>
          </a:p>
          <a:p>
            <a:endParaRPr lang="en-AU" dirty="0" smtClean="0"/>
          </a:p>
          <a:p>
            <a:r>
              <a:rPr lang="en-AU" dirty="0" smtClean="0">
                <a:solidFill>
                  <a:srgbClr val="7030A0"/>
                </a:solidFill>
              </a:rPr>
              <a:t>template</a:t>
            </a:r>
            <a:r>
              <a:rPr lang="en-AU" dirty="0" smtClean="0"/>
              <a:t> </a:t>
            </a:r>
            <a:r>
              <a:rPr lang="en-AU" dirty="0"/>
              <a:t>&lt;</a:t>
            </a:r>
            <a:r>
              <a:rPr lang="en-AU" dirty="0" err="1">
                <a:solidFill>
                  <a:srgbClr val="7030A0"/>
                </a:solidFill>
              </a:rPr>
              <a:t>typename</a:t>
            </a:r>
            <a:r>
              <a:rPr lang="en-AU" dirty="0"/>
              <a:t> </a:t>
            </a:r>
            <a:r>
              <a:rPr lang="en-AU" dirty="0" err="1"/>
              <a:t>dataType</a:t>
            </a:r>
            <a:r>
              <a:rPr lang="en-AU" dirty="0"/>
              <a:t>&gt; </a:t>
            </a:r>
            <a:r>
              <a:rPr lang="en-AU" dirty="0" err="1">
                <a:solidFill>
                  <a:srgbClr val="7030A0"/>
                </a:solidFill>
              </a:rPr>
              <a:t>struct</a:t>
            </a:r>
            <a:r>
              <a:rPr lang="en-AU" dirty="0"/>
              <a:t> </a:t>
            </a:r>
            <a:r>
              <a:rPr lang="en-AU" dirty="0" err="1" smtClean="0"/>
              <a:t>dnode</a:t>
            </a:r>
            <a:r>
              <a:rPr lang="en-AU" dirty="0" smtClean="0"/>
              <a:t> {</a:t>
            </a:r>
            <a:endParaRPr lang="en-AU" dirty="0"/>
          </a:p>
          <a:p>
            <a:r>
              <a:rPr lang="en-AU" dirty="0" err="1"/>
              <a:t>dataType</a:t>
            </a:r>
            <a:r>
              <a:rPr lang="en-AU" dirty="0"/>
              <a:t> data;</a:t>
            </a:r>
          </a:p>
          <a:p>
            <a:r>
              <a:rPr lang="en-AU" dirty="0" err="1"/>
              <a:t>dnode</a:t>
            </a:r>
            <a:r>
              <a:rPr lang="en-AU" dirty="0"/>
              <a:t> *</a:t>
            </a:r>
            <a:r>
              <a:rPr lang="en-AU" dirty="0" err="1"/>
              <a:t>prev</a:t>
            </a:r>
            <a:r>
              <a:rPr lang="en-AU" dirty="0"/>
              <a:t>, *next;</a:t>
            </a:r>
          </a:p>
          <a:p>
            <a:r>
              <a:rPr lang="en-AU" dirty="0">
                <a:solidFill>
                  <a:schemeClr val="bg2">
                    <a:lumMod val="50000"/>
                  </a:schemeClr>
                </a:solidFill>
              </a:rPr>
              <a:t>// constructors</a:t>
            </a:r>
          </a:p>
          <a:p>
            <a:r>
              <a:rPr lang="en-AU" dirty="0" err="1"/>
              <a:t>dnode</a:t>
            </a:r>
            <a:r>
              <a:rPr lang="en-AU" dirty="0"/>
              <a:t>() : </a:t>
            </a:r>
            <a:r>
              <a:rPr lang="en-AU" dirty="0" err="1"/>
              <a:t>prev</a:t>
            </a:r>
            <a:r>
              <a:rPr lang="en-AU" dirty="0"/>
              <a:t>(</a:t>
            </a:r>
            <a:r>
              <a:rPr lang="en-AU" dirty="0">
                <a:solidFill>
                  <a:schemeClr val="accent2">
                    <a:lumMod val="75000"/>
                  </a:schemeClr>
                </a:solidFill>
              </a:rPr>
              <a:t>NULL</a:t>
            </a:r>
            <a:r>
              <a:rPr lang="en-AU" dirty="0"/>
              <a:t>), next(</a:t>
            </a:r>
            <a:r>
              <a:rPr lang="en-AU" dirty="0">
                <a:solidFill>
                  <a:schemeClr val="accent2">
                    <a:lumMod val="75000"/>
                  </a:schemeClr>
                </a:solidFill>
              </a:rPr>
              <a:t>NULL</a:t>
            </a:r>
            <a:r>
              <a:rPr lang="en-AU" dirty="0"/>
              <a:t>) </a:t>
            </a:r>
            <a:r>
              <a:rPr lang="en-AU" dirty="0" smtClean="0"/>
              <a:t>{}</a:t>
            </a:r>
          </a:p>
          <a:p>
            <a:r>
              <a:rPr lang="en-AU" dirty="0" err="1" smtClean="0"/>
              <a:t>dnode</a:t>
            </a:r>
            <a:r>
              <a:rPr lang="en-AU" dirty="0" smtClean="0"/>
              <a:t>(</a:t>
            </a:r>
            <a:r>
              <a:rPr lang="en-AU" dirty="0" err="1" smtClean="0">
                <a:solidFill>
                  <a:srgbClr val="7030A0"/>
                </a:solidFill>
              </a:rPr>
              <a:t>const</a:t>
            </a:r>
            <a:r>
              <a:rPr lang="en-AU" dirty="0" smtClean="0"/>
              <a:t> </a:t>
            </a:r>
            <a:r>
              <a:rPr lang="en-AU" dirty="0" err="1"/>
              <a:t>dataType</a:t>
            </a:r>
            <a:r>
              <a:rPr lang="en-AU" dirty="0"/>
              <a:t>&amp; </a:t>
            </a:r>
            <a:r>
              <a:rPr lang="en-AU" dirty="0" err="1" smtClean="0"/>
              <a:t>dataItem</a:t>
            </a:r>
            <a:r>
              <a:rPr lang="en-AU" dirty="0" smtClean="0"/>
              <a:t>, </a:t>
            </a:r>
            <a:r>
              <a:rPr lang="en-AU" dirty="0" err="1" smtClean="0"/>
              <a:t>dnode</a:t>
            </a:r>
            <a:r>
              <a:rPr lang="en-AU" dirty="0" smtClean="0"/>
              <a:t> </a:t>
            </a:r>
            <a:r>
              <a:rPr lang="en-AU" dirty="0"/>
              <a:t>*</a:t>
            </a:r>
            <a:r>
              <a:rPr lang="en-AU" dirty="0" err="1"/>
              <a:t>prevPtr</a:t>
            </a:r>
            <a:r>
              <a:rPr lang="en-AU" dirty="0"/>
              <a:t>, </a:t>
            </a:r>
            <a:r>
              <a:rPr lang="en-AU" dirty="0" err="1"/>
              <a:t>dnode</a:t>
            </a:r>
            <a:r>
              <a:rPr lang="en-AU" dirty="0"/>
              <a:t> *</a:t>
            </a:r>
            <a:r>
              <a:rPr lang="en-AU" dirty="0" err="1"/>
              <a:t>nextPtr</a:t>
            </a:r>
            <a:r>
              <a:rPr lang="en-AU" dirty="0"/>
              <a:t>) </a:t>
            </a:r>
            <a:r>
              <a:rPr lang="en-AU" dirty="0" smtClean="0"/>
              <a:t>: data(</a:t>
            </a:r>
            <a:r>
              <a:rPr lang="en-AU" dirty="0" err="1" smtClean="0"/>
              <a:t>dataItem</a:t>
            </a:r>
            <a:r>
              <a:rPr lang="en-AU" dirty="0" smtClean="0"/>
              <a:t>), </a:t>
            </a:r>
            <a:r>
              <a:rPr lang="en-AU" dirty="0" err="1" smtClean="0"/>
              <a:t>prev</a:t>
            </a:r>
            <a:r>
              <a:rPr lang="en-AU" dirty="0" smtClean="0"/>
              <a:t>(</a:t>
            </a:r>
            <a:r>
              <a:rPr lang="en-AU" dirty="0" err="1" smtClean="0"/>
              <a:t>prevPtr</a:t>
            </a:r>
            <a:r>
              <a:rPr lang="en-AU" dirty="0" smtClean="0"/>
              <a:t>), next(</a:t>
            </a:r>
            <a:r>
              <a:rPr lang="en-AU" dirty="0" err="1" smtClean="0"/>
              <a:t>nextPtr</a:t>
            </a:r>
            <a:r>
              <a:rPr lang="en-AU" dirty="0"/>
              <a:t>) </a:t>
            </a:r>
            <a:r>
              <a:rPr lang="en-AU" dirty="0" smtClean="0"/>
              <a:t>{} };</a:t>
            </a:r>
            <a:endParaRPr lang="en-AU" dirty="0"/>
          </a:p>
          <a:p>
            <a:endParaRPr lang="en-AU" dirty="0" smtClean="0">
              <a:solidFill>
                <a:schemeClr val="accent1">
                  <a:lumMod val="50000"/>
                </a:schemeClr>
              </a:solidFill>
            </a:endParaRPr>
          </a:p>
          <a:p>
            <a:r>
              <a:rPr lang="en-AU" dirty="0" smtClean="0">
                <a:solidFill>
                  <a:schemeClr val="accent1">
                    <a:lumMod val="50000"/>
                  </a:schemeClr>
                </a:solidFill>
              </a:rPr>
              <a:t>#</a:t>
            </a:r>
            <a:r>
              <a:rPr lang="en-AU" dirty="0" err="1">
                <a:solidFill>
                  <a:schemeClr val="accent1">
                    <a:lumMod val="50000"/>
                  </a:schemeClr>
                </a:solidFill>
              </a:rPr>
              <a:t>endif</a:t>
            </a:r>
            <a:endParaRPr lang="en-AU" dirty="0">
              <a:solidFill>
                <a:schemeClr val="accent1">
                  <a:lumMod val="50000"/>
                </a:schemeClr>
              </a:solidFill>
            </a:endParaRPr>
          </a:p>
        </p:txBody>
      </p:sp>
      <p:sp>
        <p:nvSpPr>
          <p:cNvPr id="8" name="Rectangle 7"/>
          <p:cNvSpPr/>
          <p:nvPr/>
        </p:nvSpPr>
        <p:spPr>
          <a:xfrm>
            <a:off x="5304309" y="1651429"/>
            <a:ext cx="1565621" cy="1979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9" name="Oval 8"/>
          <p:cNvSpPr/>
          <p:nvPr/>
        </p:nvSpPr>
        <p:spPr>
          <a:xfrm>
            <a:off x="5688855" y="3128766"/>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10" name="Oval 9"/>
          <p:cNvSpPr/>
          <p:nvPr/>
        </p:nvSpPr>
        <p:spPr>
          <a:xfrm>
            <a:off x="5688855" y="2554037"/>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15" name="TextBox 14"/>
          <p:cNvSpPr txBox="1"/>
          <p:nvPr/>
        </p:nvSpPr>
        <p:spPr>
          <a:xfrm>
            <a:off x="3200408" y="508000"/>
            <a:ext cx="5554149" cy="523220"/>
          </a:xfrm>
          <a:prstGeom prst="rect">
            <a:avLst/>
          </a:prstGeom>
          <a:noFill/>
        </p:spPr>
        <p:txBody>
          <a:bodyPr wrap="none" rtlCol="0">
            <a:spAutoFit/>
          </a:bodyPr>
          <a:lstStyle/>
          <a:p>
            <a:r>
              <a:rPr lang="en-AU" sz="2800" dirty="0" smtClean="0">
                <a:solidFill>
                  <a:schemeClr val="bg2">
                    <a:lumMod val="50000"/>
                  </a:schemeClr>
                </a:solidFill>
              </a:rPr>
              <a:t>Template for the Node class for a List</a:t>
            </a:r>
            <a:endParaRPr lang="en-AU" sz="2800" dirty="0">
              <a:solidFill>
                <a:schemeClr val="bg2">
                  <a:lumMod val="50000"/>
                </a:schemeClr>
              </a:solidFill>
            </a:endParaRPr>
          </a:p>
        </p:txBody>
      </p:sp>
      <p:sp>
        <p:nvSpPr>
          <p:cNvPr id="17" name="Oval 16"/>
          <p:cNvSpPr/>
          <p:nvPr/>
        </p:nvSpPr>
        <p:spPr>
          <a:xfrm>
            <a:off x="5688855" y="1979308"/>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err="1" smtClean="0"/>
              <a:t>prev</a:t>
            </a:r>
            <a:endParaRPr lang="en-AU" dirty="0"/>
          </a:p>
        </p:txBody>
      </p:sp>
      <p:sp>
        <p:nvSpPr>
          <p:cNvPr id="14" name="Rounded Rectangle 13"/>
          <p:cNvSpPr/>
          <p:nvPr/>
        </p:nvSpPr>
        <p:spPr>
          <a:xfrm>
            <a:off x="5640534" y="4180705"/>
            <a:ext cx="956936" cy="473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data</a:t>
            </a:r>
            <a:endParaRPr lang="en-AU" dirty="0">
              <a:solidFill>
                <a:schemeClr val="tx1"/>
              </a:solidFill>
            </a:endParaRPr>
          </a:p>
        </p:txBody>
      </p:sp>
      <p:cxnSp>
        <p:nvCxnSpPr>
          <p:cNvPr id="16" name="Straight Arrow Connector 15"/>
          <p:cNvCxnSpPr>
            <a:stCxn id="9" idx="4"/>
            <a:endCxn id="14" idx="0"/>
          </p:cNvCxnSpPr>
          <p:nvPr/>
        </p:nvCxnSpPr>
        <p:spPr>
          <a:xfrm>
            <a:off x="6119001" y="3556205"/>
            <a:ext cx="0" cy="62450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4163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984254" y="1515477"/>
            <a:ext cx="1603057" cy="640080"/>
          </a:xfrm>
          <a:prstGeom prst="rect">
            <a:avLst/>
          </a:prstGeom>
          <a:solidFill>
            <a:schemeClr val="accent1">
              <a:lumMod val="60000"/>
              <a:lumOff val="4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endParaRPr lang="en-AU" dirty="0"/>
          </a:p>
        </p:txBody>
      </p:sp>
      <p:sp>
        <p:nvSpPr>
          <p:cNvPr id="15" name="Rectangle 14"/>
          <p:cNvSpPr/>
          <p:nvPr/>
        </p:nvSpPr>
        <p:spPr>
          <a:xfrm>
            <a:off x="228600" y="3048000"/>
            <a:ext cx="4419600" cy="640080"/>
          </a:xfrm>
          <a:prstGeom prst="rect">
            <a:avLst/>
          </a:prstGeom>
          <a:solidFill>
            <a:schemeClr val="accent1">
              <a:lumMod val="60000"/>
              <a:lumOff val="4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endParaRPr lang="en-AU" dirty="0"/>
          </a:p>
        </p:txBody>
      </p:sp>
      <p:sp>
        <p:nvSpPr>
          <p:cNvPr id="4" name="TextBox 3"/>
          <p:cNvSpPr txBox="1"/>
          <p:nvPr/>
        </p:nvSpPr>
        <p:spPr>
          <a:xfrm>
            <a:off x="6208113" y="186270"/>
            <a:ext cx="2637773" cy="461665"/>
          </a:xfrm>
          <a:prstGeom prst="rect">
            <a:avLst/>
          </a:prstGeom>
          <a:noFill/>
        </p:spPr>
        <p:txBody>
          <a:bodyPr wrap="none" rtlCol="0">
            <a:spAutoFit/>
          </a:bodyPr>
          <a:lstStyle/>
          <a:p>
            <a:r>
              <a:rPr lang="en-AU" sz="2400" b="1" dirty="0" smtClean="0"/>
              <a:t>Container adaptors</a:t>
            </a:r>
            <a:endParaRPr lang="en-AU" sz="2400" dirty="0"/>
          </a:p>
        </p:txBody>
      </p:sp>
      <p:sp>
        <p:nvSpPr>
          <p:cNvPr id="5" name="TextBox 4"/>
          <p:cNvSpPr txBox="1"/>
          <p:nvPr/>
        </p:nvSpPr>
        <p:spPr>
          <a:xfrm>
            <a:off x="126641" y="44244"/>
            <a:ext cx="2824876" cy="461665"/>
          </a:xfrm>
          <a:prstGeom prst="rect">
            <a:avLst/>
          </a:prstGeom>
          <a:noFill/>
        </p:spPr>
        <p:txBody>
          <a:bodyPr wrap="none" rtlCol="0">
            <a:spAutoFit/>
          </a:bodyPr>
          <a:lstStyle/>
          <a:p>
            <a:r>
              <a:rPr lang="en-AU" sz="2400" b="1" dirty="0" smtClean="0"/>
              <a:t>Sequence containers</a:t>
            </a:r>
            <a:endParaRPr lang="en-AU" sz="2400" dirty="0"/>
          </a:p>
        </p:txBody>
      </p:sp>
      <p:sp>
        <p:nvSpPr>
          <p:cNvPr id="6" name="Rectangle 5"/>
          <p:cNvSpPr/>
          <p:nvPr/>
        </p:nvSpPr>
        <p:spPr>
          <a:xfrm>
            <a:off x="247650" y="668849"/>
            <a:ext cx="203835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Array: </a:t>
            </a:r>
          </a:p>
          <a:p>
            <a:r>
              <a:rPr lang="pt-BR" dirty="0" smtClean="0"/>
              <a:t>array&lt;char,size&gt; str;</a:t>
            </a:r>
            <a:endParaRPr lang="en-AU" dirty="0"/>
          </a:p>
        </p:txBody>
      </p:sp>
      <p:sp>
        <p:nvSpPr>
          <p:cNvPr id="7" name="Rectangle 6"/>
          <p:cNvSpPr/>
          <p:nvPr/>
        </p:nvSpPr>
        <p:spPr>
          <a:xfrm>
            <a:off x="247656" y="1515515"/>
            <a:ext cx="1885949"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Vector: </a:t>
            </a:r>
          </a:p>
          <a:p>
            <a:r>
              <a:rPr lang="pt-BR" dirty="0" smtClean="0"/>
              <a:t>vector&lt;char&gt; str;</a:t>
            </a:r>
            <a:endParaRPr lang="en-AU" dirty="0"/>
          </a:p>
        </p:txBody>
      </p:sp>
      <p:sp>
        <p:nvSpPr>
          <p:cNvPr id="9" name="Rectangle 8"/>
          <p:cNvSpPr/>
          <p:nvPr/>
        </p:nvSpPr>
        <p:spPr>
          <a:xfrm>
            <a:off x="771940" y="3056467"/>
            <a:ext cx="32666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err="1" smtClean="0"/>
              <a:t>Deque</a:t>
            </a:r>
            <a:r>
              <a:rPr lang="en-AU" dirty="0" smtClean="0"/>
              <a:t> (</a:t>
            </a:r>
            <a:r>
              <a:rPr lang="en-AU" b="1" dirty="0" smtClean="0"/>
              <a:t>d</a:t>
            </a:r>
            <a:r>
              <a:rPr lang="en-AU" dirty="0" smtClean="0"/>
              <a:t>ouble-</a:t>
            </a:r>
            <a:r>
              <a:rPr lang="en-AU" b="1" dirty="0" smtClean="0"/>
              <a:t>e</a:t>
            </a:r>
            <a:r>
              <a:rPr lang="en-AU" dirty="0" smtClean="0"/>
              <a:t>nded-</a:t>
            </a:r>
            <a:r>
              <a:rPr lang="en-AU" b="1" dirty="0" smtClean="0"/>
              <a:t>que</a:t>
            </a:r>
            <a:r>
              <a:rPr lang="en-AU" dirty="0" smtClean="0"/>
              <a:t>ue): </a:t>
            </a:r>
          </a:p>
          <a:p>
            <a:r>
              <a:rPr lang="pt-BR" dirty="0" smtClean="0"/>
              <a:t>deque&lt;char&gt; str;</a:t>
            </a:r>
            <a:endParaRPr lang="en-AU" dirty="0"/>
          </a:p>
        </p:txBody>
      </p:sp>
      <p:sp>
        <p:nvSpPr>
          <p:cNvPr id="10" name="Rectangle 9"/>
          <p:cNvSpPr/>
          <p:nvPr/>
        </p:nvSpPr>
        <p:spPr>
          <a:xfrm>
            <a:off x="247652" y="4114795"/>
            <a:ext cx="2647948"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Forward List: </a:t>
            </a:r>
          </a:p>
          <a:p>
            <a:r>
              <a:rPr lang="en-AU" dirty="0" smtClean="0"/>
              <a:t>forward_</a:t>
            </a:r>
            <a:r>
              <a:rPr lang="pt-BR" dirty="0" smtClean="0"/>
              <a:t>list&lt;char&gt; str;</a:t>
            </a:r>
            <a:endParaRPr lang="en-AU" dirty="0"/>
          </a:p>
        </p:txBody>
      </p:sp>
      <p:sp>
        <p:nvSpPr>
          <p:cNvPr id="11" name="Rectangle 10"/>
          <p:cNvSpPr/>
          <p:nvPr/>
        </p:nvSpPr>
        <p:spPr>
          <a:xfrm>
            <a:off x="228600" y="5029200"/>
            <a:ext cx="167640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List: </a:t>
            </a:r>
          </a:p>
          <a:p>
            <a:r>
              <a:rPr lang="pt-BR" dirty="0" smtClean="0"/>
              <a:t>list&lt;char&gt; str;</a:t>
            </a:r>
            <a:endParaRPr lang="en-AU" dirty="0"/>
          </a:p>
        </p:txBody>
      </p:sp>
      <p:sp>
        <p:nvSpPr>
          <p:cNvPr id="12" name="Rectangle 11"/>
          <p:cNvSpPr/>
          <p:nvPr/>
        </p:nvSpPr>
        <p:spPr>
          <a:xfrm>
            <a:off x="7010400" y="979739"/>
            <a:ext cx="1648744" cy="2194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smtClean="0"/>
          </a:p>
          <a:p>
            <a:r>
              <a:rPr lang="en-AU" dirty="0" smtClean="0"/>
              <a:t>Stack: LIFO</a:t>
            </a:r>
          </a:p>
          <a:p>
            <a:r>
              <a:rPr lang="en-AU" dirty="0" smtClean="0"/>
              <a:t>stack&lt;char&gt; </a:t>
            </a:r>
            <a:r>
              <a:rPr lang="en-AU" dirty="0" err="1" smtClean="0"/>
              <a:t>str</a:t>
            </a:r>
            <a:r>
              <a:rPr lang="en-AU" dirty="0" smtClean="0"/>
              <a:t>;</a:t>
            </a:r>
            <a:endParaRPr lang="en-AU" dirty="0"/>
          </a:p>
        </p:txBody>
      </p:sp>
      <p:sp>
        <p:nvSpPr>
          <p:cNvPr id="13" name="Rectangle 12"/>
          <p:cNvSpPr/>
          <p:nvPr/>
        </p:nvSpPr>
        <p:spPr>
          <a:xfrm>
            <a:off x="6019800" y="3352800"/>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7663" algn="l"/>
              </a:tabLst>
            </a:pPr>
            <a:r>
              <a:rPr lang="en-AU" dirty="0" smtClean="0"/>
              <a:t>	Queue: FIFO</a:t>
            </a:r>
          </a:p>
          <a:p>
            <a:pPr>
              <a:tabLst>
                <a:tab pos="347663" algn="l"/>
              </a:tabLst>
            </a:pPr>
            <a:r>
              <a:rPr lang="pt-BR" dirty="0" smtClean="0"/>
              <a:t>	queue&lt;char&gt; str;</a:t>
            </a:r>
            <a:endParaRPr lang="en-AU" dirty="0"/>
          </a:p>
        </p:txBody>
      </p:sp>
      <p:sp>
        <p:nvSpPr>
          <p:cNvPr id="14" name="Flowchart: Manual Input 13"/>
          <p:cNvSpPr/>
          <p:nvPr/>
        </p:nvSpPr>
        <p:spPr>
          <a:xfrm>
            <a:off x="5334000" y="4393744"/>
            <a:ext cx="3360105" cy="1447801"/>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lvl="1">
              <a:tabLst>
                <a:tab pos="347663" algn="l"/>
              </a:tabLst>
            </a:pPr>
            <a:r>
              <a:rPr lang="en-AU" dirty="0" smtClean="0"/>
              <a:t>Priority Queue: </a:t>
            </a:r>
            <a:r>
              <a:rPr lang="en-AU" dirty="0"/>
              <a:t>O</a:t>
            </a:r>
            <a:r>
              <a:rPr lang="en-AU" dirty="0" smtClean="0"/>
              <a:t>rganised</a:t>
            </a:r>
          </a:p>
          <a:p>
            <a:pPr marL="169863" lvl="1">
              <a:tabLst>
                <a:tab pos="347663" algn="l"/>
              </a:tabLst>
            </a:pPr>
            <a:r>
              <a:rPr lang="en-AU" dirty="0" err="1" smtClean="0"/>
              <a:t>priority_queue</a:t>
            </a:r>
            <a:r>
              <a:rPr lang="en-AU" dirty="0" smtClean="0"/>
              <a:t>&lt;char&gt; </a:t>
            </a:r>
            <a:r>
              <a:rPr lang="en-AU" dirty="0" err="1" smtClean="0"/>
              <a:t>str</a:t>
            </a:r>
            <a:r>
              <a:rPr lang="en-AU" dirty="0" smtClean="0"/>
              <a:t>;</a:t>
            </a:r>
            <a:endParaRPr lang="en-AU" dirty="0"/>
          </a:p>
        </p:txBody>
      </p:sp>
      <p:sp>
        <p:nvSpPr>
          <p:cNvPr id="17" name="Rectangle 16"/>
          <p:cNvSpPr/>
          <p:nvPr/>
        </p:nvSpPr>
        <p:spPr>
          <a:xfrm>
            <a:off x="127000" y="524937"/>
            <a:ext cx="4597400" cy="1761067"/>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r>
              <a:rPr lang="en-AU" dirty="0" smtClean="0">
                <a:solidFill>
                  <a:schemeClr val="accent2">
                    <a:lumMod val="75000"/>
                  </a:schemeClr>
                </a:solidFill>
              </a:rPr>
              <a:t>Base Standard</a:t>
            </a:r>
            <a:endParaRPr lang="en-AU" dirty="0">
              <a:solidFill>
                <a:schemeClr val="accent2">
                  <a:lumMod val="75000"/>
                </a:schemeClr>
              </a:solidFill>
            </a:endParaRPr>
          </a:p>
        </p:txBody>
      </p:sp>
      <p:sp>
        <p:nvSpPr>
          <p:cNvPr id="18" name="Rounded Rectangle 17"/>
          <p:cNvSpPr/>
          <p:nvPr/>
        </p:nvSpPr>
        <p:spPr>
          <a:xfrm>
            <a:off x="152401" y="3971669"/>
            <a:ext cx="3004526" cy="1876195"/>
          </a:xfrm>
          <a:prstGeom prst="roundRect">
            <a:avLst>
              <a:gd name="adj" fmla="val 13351"/>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r"/>
            <a:r>
              <a:rPr lang="en-AU" dirty="0" smtClean="0">
                <a:solidFill>
                  <a:schemeClr val="accent2">
                    <a:lumMod val="75000"/>
                  </a:schemeClr>
                </a:solidFill>
              </a:rPr>
              <a:t>Dynamic</a:t>
            </a:r>
            <a:endParaRPr lang="en-AU" dirty="0">
              <a:solidFill>
                <a:schemeClr val="accent2">
                  <a:lumMod val="75000"/>
                </a:schemeClr>
              </a:solidFill>
            </a:endParaRPr>
          </a:p>
        </p:txBody>
      </p:sp>
      <p:cxnSp>
        <p:nvCxnSpPr>
          <p:cNvPr id="22" name="Straight Arrow Connector 21"/>
          <p:cNvCxnSpPr/>
          <p:nvPr/>
        </p:nvCxnSpPr>
        <p:spPr>
          <a:xfrm flipV="1">
            <a:off x="914406" y="5105400"/>
            <a:ext cx="581603" cy="95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V="1">
            <a:off x="1600206" y="4267200"/>
            <a:ext cx="581603" cy="95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914406" y="5257800"/>
            <a:ext cx="581603" cy="957"/>
          </a:xfrm>
          <a:prstGeom prst="straightConnector1">
            <a:avLst/>
          </a:prstGeom>
          <a:ln w="28575">
            <a:headEnd type="triangl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a:xfrm>
            <a:off x="3505200" y="4191001"/>
            <a:ext cx="615950" cy="313267"/>
          </a:xfrm>
          <a:prstGeom prst="ellipse">
            <a:avLst/>
          </a:prstGeom>
          <a:solidFill>
            <a:schemeClr val="accent2">
              <a:lumMod val="75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endParaRPr lang="en-AU" dirty="0">
              <a:solidFill>
                <a:schemeClr val="accent2">
                  <a:lumMod val="75000"/>
                </a:schemeClr>
              </a:solidFill>
            </a:endParaRPr>
          </a:p>
        </p:txBody>
      </p:sp>
      <p:sp>
        <p:nvSpPr>
          <p:cNvPr id="28" name="Oval 27"/>
          <p:cNvSpPr/>
          <p:nvPr/>
        </p:nvSpPr>
        <p:spPr>
          <a:xfrm>
            <a:off x="3702051" y="4758269"/>
            <a:ext cx="615950" cy="313267"/>
          </a:xfrm>
          <a:prstGeom prst="ellipse">
            <a:avLst/>
          </a:prstGeom>
          <a:solidFill>
            <a:schemeClr val="accent2">
              <a:lumMod val="75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endParaRPr lang="en-AU" dirty="0">
              <a:solidFill>
                <a:schemeClr val="accent2">
                  <a:lumMod val="75000"/>
                </a:schemeClr>
              </a:solidFill>
            </a:endParaRPr>
          </a:p>
        </p:txBody>
      </p:sp>
      <p:sp>
        <p:nvSpPr>
          <p:cNvPr id="29" name="Oval 28"/>
          <p:cNvSpPr/>
          <p:nvPr/>
        </p:nvSpPr>
        <p:spPr>
          <a:xfrm>
            <a:off x="3632200" y="5410201"/>
            <a:ext cx="615950" cy="313267"/>
          </a:xfrm>
          <a:prstGeom prst="ellipse">
            <a:avLst/>
          </a:prstGeom>
          <a:solidFill>
            <a:schemeClr val="accent2">
              <a:lumMod val="75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endParaRPr lang="en-AU" dirty="0">
              <a:solidFill>
                <a:schemeClr val="accent2">
                  <a:lumMod val="75000"/>
                </a:schemeClr>
              </a:solidFill>
            </a:endParaRPr>
          </a:p>
        </p:txBody>
      </p:sp>
      <p:cxnSp>
        <p:nvCxnSpPr>
          <p:cNvPr id="33" name="Straight Arrow Connector 32"/>
          <p:cNvCxnSpPr>
            <a:stCxn id="18" idx="3"/>
            <a:endCxn id="27" idx="2"/>
          </p:cNvCxnSpPr>
          <p:nvPr/>
        </p:nvCxnSpPr>
        <p:spPr>
          <a:xfrm flipV="1">
            <a:off x="3156931" y="4347637"/>
            <a:ext cx="348273" cy="56213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27" idx="4"/>
            <a:endCxn id="28" idx="0"/>
          </p:cNvCxnSpPr>
          <p:nvPr/>
        </p:nvCxnSpPr>
        <p:spPr>
          <a:xfrm rot="16200000" flipH="1">
            <a:off x="3784600" y="4532845"/>
            <a:ext cx="254000" cy="19685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8" idx="4"/>
            <a:endCxn id="29" idx="0"/>
          </p:cNvCxnSpPr>
          <p:nvPr/>
        </p:nvCxnSpPr>
        <p:spPr>
          <a:xfrm rot="5400000">
            <a:off x="3805770" y="5205947"/>
            <a:ext cx="338667" cy="6985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0" y="5934669"/>
            <a:ext cx="4337598" cy="923330"/>
          </a:xfrm>
          <a:prstGeom prst="rect">
            <a:avLst/>
          </a:prstGeom>
          <a:noFill/>
        </p:spPr>
        <p:txBody>
          <a:bodyPr wrap="none" rtlCol="0">
            <a:spAutoFit/>
          </a:bodyPr>
          <a:lstStyle/>
          <a:p>
            <a:r>
              <a:rPr lang="en-AU" dirty="0" smtClean="0">
                <a:solidFill>
                  <a:schemeClr val="bg2">
                    <a:lumMod val="50000"/>
                  </a:schemeClr>
                </a:solidFill>
              </a:rPr>
              <a:t>Sequence container are </a:t>
            </a:r>
            <a:r>
              <a:rPr lang="en-AU" b="1" dirty="0" smtClean="0">
                <a:solidFill>
                  <a:schemeClr val="bg2">
                    <a:lumMod val="50000"/>
                  </a:schemeClr>
                </a:solidFill>
              </a:rPr>
              <a:t>“built from scratch”</a:t>
            </a:r>
          </a:p>
          <a:p>
            <a:r>
              <a:rPr lang="en-AU" dirty="0" smtClean="0">
                <a:solidFill>
                  <a:schemeClr val="bg2">
                    <a:lumMod val="50000"/>
                  </a:schemeClr>
                </a:solidFill>
              </a:rPr>
              <a:t>Different data structure and algorithm time</a:t>
            </a:r>
          </a:p>
          <a:p>
            <a:r>
              <a:rPr lang="en-AU" dirty="0" smtClean="0">
                <a:solidFill>
                  <a:schemeClr val="bg2">
                    <a:lumMod val="50000"/>
                  </a:schemeClr>
                </a:solidFill>
              </a:rPr>
              <a:t>Insert(), delete(), get()</a:t>
            </a:r>
          </a:p>
        </p:txBody>
      </p:sp>
      <p:sp>
        <p:nvSpPr>
          <p:cNvPr id="56" name="TextBox 55"/>
          <p:cNvSpPr txBox="1"/>
          <p:nvPr/>
        </p:nvSpPr>
        <p:spPr>
          <a:xfrm>
            <a:off x="4191003" y="5833069"/>
            <a:ext cx="4819653" cy="923330"/>
          </a:xfrm>
          <a:prstGeom prst="rect">
            <a:avLst/>
          </a:prstGeom>
          <a:noFill/>
        </p:spPr>
        <p:txBody>
          <a:bodyPr wrap="square" rtlCol="0">
            <a:spAutoFit/>
          </a:bodyPr>
          <a:lstStyle/>
          <a:p>
            <a:pPr algn="r"/>
            <a:r>
              <a:rPr lang="en-AU" dirty="0" smtClean="0">
                <a:solidFill>
                  <a:schemeClr val="bg2">
                    <a:lumMod val="50000"/>
                  </a:schemeClr>
                </a:solidFill>
              </a:rPr>
              <a:t>Container adapter are</a:t>
            </a:r>
          </a:p>
          <a:p>
            <a:pPr algn="r"/>
            <a:r>
              <a:rPr lang="en-AU" b="1" dirty="0" smtClean="0">
                <a:solidFill>
                  <a:schemeClr val="bg2">
                    <a:lumMod val="50000"/>
                  </a:schemeClr>
                </a:solidFill>
              </a:rPr>
              <a:t>behaviours</a:t>
            </a:r>
            <a:r>
              <a:rPr lang="en-AU" dirty="0" smtClean="0">
                <a:solidFill>
                  <a:schemeClr val="bg2">
                    <a:lumMod val="50000"/>
                  </a:schemeClr>
                </a:solidFill>
              </a:rPr>
              <a:t> added on top of </a:t>
            </a:r>
            <a:r>
              <a:rPr lang="en-AU" b="1" dirty="0" smtClean="0">
                <a:solidFill>
                  <a:schemeClr val="bg2">
                    <a:lumMod val="50000"/>
                  </a:schemeClr>
                </a:solidFill>
              </a:rPr>
              <a:t>Sequence Container</a:t>
            </a:r>
          </a:p>
          <a:p>
            <a:pPr algn="r"/>
            <a:r>
              <a:rPr lang="en-AU" dirty="0" smtClean="0">
                <a:solidFill>
                  <a:schemeClr val="bg2">
                    <a:lumMod val="50000"/>
                  </a:schemeClr>
                </a:solidFill>
              </a:rPr>
              <a:t>Data is controlled by push(), pop()</a:t>
            </a:r>
          </a:p>
        </p:txBody>
      </p:sp>
      <p:sp>
        <p:nvSpPr>
          <p:cNvPr id="57" name="Pentagon 56"/>
          <p:cNvSpPr/>
          <p:nvPr/>
        </p:nvSpPr>
        <p:spPr>
          <a:xfrm>
            <a:off x="6800850" y="889001"/>
            <a:ext cx="927100" cy="364067"/>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Push()</a:t>
            </a:r>
            <a:endParaRPr lang="en-AU" dirty="0"/>
          </a:p>
        </p:txBody>
      </p:sp>
      <p:sp>
        <p:nvSpPr>
          <p:cNvPr id="58" name="Pentagon 57"/>
          <p:cNvSpPr/>
          <p:nvPr/>
        </p:nvSpPr>
        <p:spPr>
          <a:xfrm>
            <a:off x="8127999" y="863601"/>
            <a:ext cx="927100" cy="364067"/>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Pop()</a:t>
            </a:r>
            <a:endParaRPr lang="en-AU" dirty="0"/>
          </a:p>
        </p:txBody>
      </p:sp>
      <p:sp>
        <p:nvSpPr>
          <p:cNvPr id="59" name="Pentagon 58"/>
          <p:cNvSpPr/>
          <p:nvPr/>
        </p:nvSpPr>
        <p:spPr>
          <a:xfrm>
            <a:off x="5410200" y="3505201"/>
            <a:ext cx="927100" cy="364067"/>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Push()</a:t>
            </a:r>
            <a:endParaRPr lang="en-AU" dirty="0"/>
          </a:p>
        </p:txBody>
      </p:sp>
      <p:sp>
        <p:nvSpPr>
          <p:cNvPr id="60" name="Pentagon 59"/>
          <p:cNvSpPr/>
          <p:nvPr/>
        </p:nvSpPr>
        <p:spPr>
          <a:xfrm>
            <a:off x="8216901" y="4910669"/>
            <a:ext cx="927100" cy="364067"/>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Pop()</a:t>
            </a:r>
            <a:endParaRPr lang="en-AU" dirty="0"/>
          </a:p>
        </p:txBody>
      </p:sp>
      <p:sp>
        <p:nvSpPr>
          <p:cNvPr id="61" name="Pentagon 60"/>
          <p:cNvSpPr/>
          <p:nvPr/>
        </p:nvSpPr>
        <p:spPr>
          <a:xfrm rot="5400000">
            <a:off x="6853833" y="4322080"/>
            <a:ext cx="905933" cy="440393"/>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Push()</a:t>
            </a:r>
            <a:endParaRPr lang="en-AU" dirty="0"/>
          </a:p>
        </p:txBody>
      </p:sp>
      <p:sp>
        <p:nvSpPr>
          <p:cNvPr id="34" name="Pentagon 33"/>
          <p:cNvSpPr/>
          <p:nvPr/>
        </p:nvSpPr>
        <p:spPr>
          <a:xfrm>
            <a:off x="8216901" y="3513668"/>
            <a:ext cx="927100" cy="364067"/>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Pop()</a:t>
            </a:r>
            <a:endParaRPr lang="en-AU" dirty="0"/>
          </a:p>
        </p:txBody>
      </p:sp>
      <p:sp>
        <p:nvSpPr>
          <p:cNvPr id="35" name="TextBox 34"/>
          <p:cNvSpPr txBox="1"/>
          <p:nvPr/>
        </p:nvSpPr>
        <p:spPr>
          <a:xfrm>
            <a:off x="685800" y="2362205"/>
            <a:ext cx="3234854" cy="646331"/>
          </a:xfrm>
          <a:prstGeom prst="rect">
            <a:avLst/>
          </a:prstGeom>
          <a:noFill/>
        </p:spPr>
        <p:txBody>
          <a:bodyPr wrap="square" rtlCol="0">
            <a:spAutoFit/>
          </a:bodyPr>
          <a:lstStyle/>
          <a:p>
            <a:r>
              <a:rPr lang="en-AU" b="1" dirty="0" smtClean="0">
                <a:solidFill>
                  <a:schemeClr val="bg2">
                    <a:lumMod val="50000"/>
                  </a:schemeClr>
                </a:solidFill>
              </a:rPr>
              <a:t>A </a:t>
            </a:r>
            <a:r>
              <a:rPr lang="en-AU" b="1" dirty="0" err="1" smtClean="0">
                <a:solidFill>
                  <a:schemeClr val="bg2">
                    <a:lumMod val="50000"/>
                  </a:schemeClr>
                </a:solidFill>
              </a:rPr>
              <a:t>deque</a:t>
            </a:r>
            <a:r>
              <a:rPr lang="en-AU" b="1" dirty="0" smtClean="0">
                <a:solidFill>
                  <a:schemeClr val="bg2">
                    <a:lumMod val="50000"/>
                  </a:schemeClr>
                </a:solidFill>
              </a:rPr>
              <a:t> is both</a:t>
            </a:r>
          </a:p>
          <a:p>
            <a:r>
              <a:rPr lang="en-AU" b="1" dirty="0" smtClean="0">
                <a:solidFill>
                  <a:schemeClr val="bg2">
                    <a:lumMod val="50000"/>
                  </a:schemeClr>
                </a:solidFill>
              </a:rPr>
              <a:t>   base standard and dynamic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27020" y="1490187"/>
            <a:ext cx="2210930" cy="1969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a:solidFill>
                  <a:schemeClr val="tx1"/>
                </a:solidFill>
              </a:rPr>
              <a:t>L</a:t>
            </a:r>
            <a:r>
              <a:rPr lang="en-AU" dirty="0" err="1" smtClean="0">
                <a:solidFill>
                  <a:schemeClr val="tx1"/>
                </a:solidFill>
              </a:rPr>
              <a:t>inkedList</a:t>
            </a:r>
            <a:endParaRPr lang="en-AU" dirty="0" smtClean="0">
              <a:solidFill>
                <a:schemeClr val="tx1"/>
              </a:solidFill>
            </a:endParaRPr>
          </a:p>
          <a:p>
            <a:endParaRPr lang="en-AU" dirty="0" smtClean="0">
              <a:solidFill>
                <a:schemeClr val="tx1"/>
              </a:solidFill>
            </a:endParaRPr>
          </a:p>
        </p:txBody>
      </p:sp>
      <p:sp>
        <p:nvSpPr>
          <p:cNvPr id="16" name="TextBox 15"/>
          <p:cNvSpPr txBox="1"/>
          <p:nvPr/>
        </p:nvSpPr>
        <p:spPr>
          <a:xfrm>
            <a:off x="2479304" y="194784"/>
            <a:ext cx="4019305" cy="5355312"/>
          </a:xfrm>
          <a:prstGeom prst="rect">
            <a:avLst/>
          </a:prstGeom>
          <a:noFill/>
        </p:spPr>
        <p:txBody>
          <a:bodyPr wrap="none" rtlCol="0">
            <a:spAutoFit/>
          </a:bodyPr>
          <a:lstStyle/>
          <a:p>
            <a:r>
              <a:rPr lang="en-AU" dirty="0">
                <a:solidFill>
                  <a:srgbClr val="7030A0"/>
                </a:solidFill>
              </a:rPr>
              <a:t>class</a:t>
            </a:r>
            <a:r>
              <a:rPr lang="en-AU" dirty="0"/>
              <a:t> </a:t>
            </a:r>
            <a:r>
              <a:rPr lang="en-AU" dirty="0" err="1" smtClean="0">
                <a:solidFill>
                  <a:schemeClr val="accent6">
                    <a:lumMod val="75000"/>
                  </a:schemeClr>
                </a:solidFill>
              </a:rPr>
              <a:t>LinkedList</a:t>
            </a:r>
            <a:r>
              <a:rPr lang="en-AU" dirty="0" smtClean="0">
                <a:solidFill>
                  <a:schemeClr val="accent6">
                    <a:lumMod val="75000"/>
                  </a:schemeClr>
                </a:solidFill>
              </a:rPr>
              <a:t> </a:t>
            </a:r>
            <a:r>
              <a:rPr lang="en-AU" dirty="0" smtClean="0"/>
              <a:t>{</a:t>
            </a:r>
            <a:endParaRPr lang="en-AU" dirty="0"/>
          </a:p>
          <a:p>
            <a:r>
              <a:rPr lang="en-AU" dirty="0"/>
              <a:t>    </a:t>
            </a:r>
            <a:r>
              <a:rPr lang="en-AU" dirty="0" smtClean="0">
                <a:solidFill>
                  <a:srgbClr val="7030A0"/>
                </a:solidFill>
              </a:rPr>
              <a:t>public</a:t>
            </a:r>
            <a:r>
              <a:rPr lang="en-AU" dirty="0"/>
              <a:t>:</a:t>
            </a:r>
          </a:p>
          <a:p>
            <a:r>
              <a:rPr lang="en-AU" dirty="0" smtClean="0"/>
              <a:t>        </a:t>
            </a:r>
            <a:r>
              <a:rPr lang="en-AU" dirty="0" err="1" smtClean="0">
                <a:solidFill>
                  <a:schemeClr val="accent1">
                    <a:lumMod val="50000"/>
                  </a:schemeClr>
                </a:solidFill>
              </a:rPr>
              <a:t>int</a:t>
            </a:r>
            <a:r>
              <a:rPr lang="en-AU" dirty="0" smtClean="0"/>
              <a:t> length</a:t>
            </a:r>
            <a:r>
              <a:rPr lang="en-AU" dirty="0"/>
              <a:t>;</a:t>
            </a:r>
          </a:p>
          <a:p>
            <a:r>
              <a:rPr lang="en-AU" dirty="0"/>
              <a:t>        </a:t>
            </a:r>
            <a:r>
              <a:rPr lang="en-AU" dirty="0">
                <a:solidFill>
                  <a:schemeClr val="accent1">
                    <a:lumMod val="50000"/>
                  </a:schemeClr>
                </a:solidFill>
              </a:rPr>
              <a:t>Node</a:t>
            </a:r>
            <a:r>
              <a:rPr lang="en-AU" dirty="0"/>
              <a:t>* head;</a:t>
            </a:r>
          </a:p>
          <a:p>
            <a:endParaRPr lang="en-AU" dirty="0"/>
          </a:p>
          <a:p>
            <a:r>
              <a:rPr lang="en-AU" dirty="0"/>
              <a:t>        </a:t>
            </a:r>
            <a:r>
              <a:rPr lang="en-AU" dirty="0" err="1">
                <a:solidFill>
                  <a:schemeClr val="accent6">
                    <a:lumMod val="75000"/>
                  </a:schemeClr>
                </a:solidFill>
              </a:rPr>
              <a:t>LinkedList</a:t>
            </a:r>
            <a:r>
              <a:rPr lang="en-AU" dirty="0"/>
              <a:t>();</a:t>
            </a:r>
          </a:p>
          <a:p>
            <a:r>
              <a:rPr lang="en-AU" dirty="0"/>
              <a:t>        </a:t>
            </a:r>
            <a:r>
              <a:rPr lang="en-AU" dirty="0">
                <a:solidFill>
                  <a:schemeClr val="accent6">
                    <a:lumMod val="75000"/>
                  </a:schemeClr>
                </a:solidFill>
              </a:rPr>
              <a:t>~</a:t>
            </a:r>
            <a:r>
              <a:rPr lang="en-AU" dirty="0" err="1">
                <a:solidFill>
                  <a:schemeClr val="accent6">
                    <a:lumMod val="75000"/>
                  </a:schemeClr>
                </a:solidFill>
              </a:rPr>
              <a:t>LinkedList</a:t>
            </a:r>
            <a:r>
              <a:rPr lang="en-AU" dirty="0"/>
              <a:t>();</a:t>
            </a:r>
          </a:p>
          <a:p>
            <a:r>
              <a:rPr lang="en-AU" dirty="0"/>
              <a:t>        </a:t>
            </a:r>
            <a:r>
              <a:rPr lang="en-AU" dirty="0">
                <a:solidFill>
                  <a:schemeClr val="accent1">
                    <a:lumMod val="50000"/>
                  </a:schemeClr>
                </a:solidFill>
              </a:rPr>
              <a:t>void</a:t>
            </a:r>
            <a:r>
              <a:rPr lang="en-AU" dirty="0"/>
              <a:t> prepend(</a:t>
            </a:r>
            <a:r>
              <a:rPr lang="en-AU" dirty="0" err="1">
                <a:solidFill>
                  <a:schemeClr val="accent1">
                    <a:lumMod val="50000"/>
                  </a:schemeClr>
                </a:solidFill>
              </a:rPr>
              <a:t>int</a:t>
            </a:r>
            <a:r>
              <a:rPr lang="en-AU" dirty="0"/>
              <a:t> data);</a:t>
            </a:r>
          </a:p>
          <a:p>
            <a:r>
              <a:rPr lang="en-AU" dirty="0"/>
              <a:t>        </a:t>
            </a:r>
            <a:r>
              <a:rPr lang="en-AU" dirty="0">
                <a:solidFill>
                  <a:schemeClr val="accent1">
                    <a:lumMod val="50000"/>
                  </a:schemeClr>
                </a:solidFill>
              </a:rPr>
              <a:t>void</a:t>
            </a:r>
            <a:r>
              <a:rPr lang="en-AU" dirty="0"/>
              <a:t> append(</a:t>
            </a:r>
            <a:r>
              <a:rPr lang="en-AU" dirty="0" err="1">
                <a:solidFill>
                  <a:schemeClr val="accent1">
                    <a:lumMod val="50000"/>
                  </a:schemeClr>
                </a:solidFill>
              </a:rPr>
              <a:t>int</a:t>
            </a:r>
            <a:r>
              <a:rPr lang="en-AU" dirty="0"/>
              <a:t> data);</a:t>
            </a:r>
          </a:p>
          <a:p>
            <a:r>
              <a:rPr lang="en-AU" dirty="0"/>
              <a:t>        </a:t>
            </a:r>
            <a:r>
              <a:rPr lang="en-AU" dirty="0">
                <a:solidFill>
                  <a:schemeClr val="accent1">
                    <a:lumMod val="50000"/>
                  </a:schemeClr>
                </a:solidFill>
              </a:rPr>
              <a:t>void</a:t>
            </a:r>
            <a:r>
              <a:rPr lang="en-AU" dirty="0"/>
              <a:t> </a:t>
            </a:r>
            <a:r>
              <a:rPr lang="en-AU" dirty="0" err="1"/>
              <a:t>removeByValue</a:t>
            </a:r>
            <a:r>
              <a:rPr lang="en-AU" dirty="0"/>
              <a:t>(</a:t>
            </a:r>
            <a:r>
              <a:rPr lang="en-AU" dirty="0" err="1">
                <a:solidFill>
                  <a:schemeClr val="accent1">
                    <a:lumMod val="50000"/>
                  </a:schemeClr>
                </a:solidFill>
              </a:rPr>
              <a:t>int</a:t>
            </a:r>
            <a:r>
              <a:rPr lang="en-AU" dirty="0"/>
              <a:t> data);</a:t>
            </a:r>
          </a:p>
          <a:p>
            <a:r>
              <a:rPr lang="en-AU" dirty="0"/>
              <a:t>        </a:t>
            </a:r>
            <a:r>
              <a:rPr lang="en-AU" dirty="0">
                <a:solidFill>
                  <a:schemeClr val="accent1">
                    <a:lumMod val="50000"/>
                  </a:schemeClr>
                </a:solidFill>
              </a:rPr>
              <a:t>void</a:t>
            </a:r>
            <a:r>
              <a:rPr lang="en-AU" dirty="0"/>
              <a:t> </a:t>
            </a:r>
            <a:r>
              <a:rPr lang="en-AU" dirty="0" err="1"/>
              <a:t>removeByPosition</a:t>
            </a:r>
            <a:r>
              <a:rPr lang="en-AU" dirty="0"/>
              <a:t>(</a:t>
            </a:r>
            <a:r>
              <a:rPr lang="en-AU" dirty="0" err="1">
                <a:solidFill>
                  <a:schemeClr val="accent1">
                    <a:lumMod val="50000"/>
                  </a:schemeClr>
                </a:solidFill>
              </a:rPr>
              <a:t>int</a:t>
            </a:r>
            <a:r>
              <a:rPr lang="en-AU" dirty="0"/>
              <a:t> position);</a:t>
            </a:r>
          </a:p>
          <a:p>
            <a:r>
              <a:rPr lang="en-AU" dirty="0"/>
              <a:t>        </a:t>
            </a:r>
            <a:r>
              <a:rPr lang="en-AU" dirty="0">
                <a:solidFill>
                  <a:schemeClr val="accent1">
                    <a:lumMod val="50000"/>
                  </a:schemeClr>
                </a:solidFill>
              </a:rPr>
              <a:t>void</a:t>
            </a:r>
            <a:r>
              <a:rPr lang="en-AU" dirty="0"/>
              <a:t> </a:t>
            </a:r>
            <a:r>
              <a:rPr lang="en-AU" dirty="0" err="1"/>
              <a:t>insertByPosition</a:t>
            </a:r>
            <a:r>
              <a:rPr lang="en-AU" dirty="0"/>
              <a:t>(</a:t>
            </a:r>
            <a:r>
              <a:rPr lang="en-AU" dirty="0" err="1">
                <a:solidFill>
                  <a:schemeClr val="accent1">
                    <a:lumMod val="50000"/>
                  </a:schemeClr>
                </a:solidFill>
              </a:rPr>
              <a:t>int</a:t>
            </a:r>
            <a:r>
              <a:rPr lang="en-AU" dirty="0"/>
              <a:t> position);</a:t>
            </a:r>
          </a:p>
          <a:p>
            <a:r>
              <a:rPr lang="en-AU" dirty="0"/>
              <a:t>        </a:t>
            </a:r>
            <a:r>
              <a:rPr lang="en-AU" dirty="0">
                <a:solidFill>
                  <a:schemeClr val="accent1">
                    <a:lumMod val="50000"/>
                  </a:schemeClr>
                </a:solidFill>
              </a:rPr>
              <a:t>void</a:t>
            </a:r>
            <a:r>
              <a:rPr lang="en-AU" dirty="0"/>
              <a:t> </a:t>
            </a:r>
            <a:r>
              <a:rPr lang="en-AU" dirty="0" err="1"/>
              <a:t>ascendingSort</a:t>
            </a:r>
            <a:r>
              <a:rPr lang="en-AU" dirty="0"/>
              <a:t>();</a:t>
            </a:r>
          </a:p>
          <a:p>
            <a:r>
              <a:rPr lang="en-AU" dirty="0"/>
              <a:t>        </a:t>
            </a:r>
            <a:r>
              <a:rPr lang="en-AU" dirty="0">
                <a:solidFill>
                  <a:schemeClr val="accent1">
                    <a:lumMod val="50000"/>
                  </a:schemeClr>
                </a:solidFill>
              </a:rPr>
              <a:t>void</a:t>
            </a:r>
            <a:r>
              <a:rPr lang="en-AU" dirty="0"/>
              <a:t> reverse();</a:t>
            </a:r>
          </a:p>
          <a:p>
            <a:r>
              <a:rPr lang="en-AU" dirty="0"/>
              <a:t>        </a:t>
            </a:r>
            <a:r>
              <a:rPr lang="en-AU" dirty="0">
                <a:solidFill>
                  <a:schemeClr val="accent1">
                    <a:lumMod val="50000"/>
                  </a:schemeClr>
                </a:solidFill>
              </a:rPr>
              <a:t>void</a:t>
            </a:r>
            <a:r>
              <a:rPr lang="en-AU" dirty="0"/>
              <a:t> display</a:t>
            </a:r>
            <a:r>
              <a:rPr lang="en-AU" dirty="0" smtClean="0"/>
              <a:t>(); };</a:t>
            </a:r>
            <a:endParaRPr lang="en-AU" dirty="0"/>
          </a:p>
          <a:p>
            <a:endParaRPr lang="en-AU" dirty="0"/>
          </a:p>
          <a:p>
            <a:r>
              <a:rPr lang="en-AU" dirty="0" err="1">
                <a:solidFill>
                  <a:schemeClr val="accent6">
                    <a:lumMod val="75000"/>
                  </a:schemeClr>
                </a:solidFill>
              </a:rPr>
              <a:t>LinkedList</a:t>
            </a:r>
            <a:r>
              <a:rPr lang="en-AU" dirty="0">
                <a:solidFill>
                  <a:schemeClr val="accent6">
                    <a:lumMod val="75000"/>
                  </a:schemeClr>
                </a:solidFill>
              </a:rPr>
              <a:t>::</a:t>
            </a:r>
            <a:r>
              <a:rPr lang="en-AU" dirty="0" err="1">
                <a:solidFill>
                  <a:schemeClr val="accent6">
                    <a:lumMod val="75000"/>
                  </a:schemeClr>
                </a:solidFill>
              </a:rPr>
              <a:t>LinkedList</a:t>
            </a:r>
            <a:r>
              <a:rPr lang="en-AU" dirty="0" smtClean="0"/>
              <a:t>() {</a:t>
            </a:r>
            <a:endParaRPr lang="en-AU" dirty="0"/>
          </a:p>
          <a:p>
            <a:r>
              <a:rPr lang="en-AU" dirty="0"/>
              <a:t>    </a:t>
            </a:r>
            <a:r>
              <a:rPr lang="en-AU" dirty="0">
                <a:solidFill>
                  <a:srgbClr val="7030A0"/>
                </a:solidFill>
              </a:rPr>
              <a:t>this-</a:t>
            </a:r>
            <a:r>
              <a:rPr lang="en-AU" dirty="0"/>
              <a:t>&gt;length = 0;</a:t>
            </a:r>
          </a:p>
          <a:p>
            <a:r>
              <a:rPr lang="en-AU" dirty="0"/>
              <a:t>    </a:t>
            </a:r>
            <a:r>
              <a:rPr lang="en-AU" dirty="0">
                <a:solidFill>
                  <a:srgbClr val="7030A0"/>
                </a:solidFill>
              </a:rPr>
              <a:t>this-</a:t>
            </a:r>
            <a:r>
              <a:rPr lang="en-AU" dirty="0"/>
              <a:t>&gt;head = NULL</a:t>
            </a:r>
            <a:r>
              <a:rPr lang="en-AU" dirty="0" smtClean="0"/>
              <a:t>; }</a:t>
            </a:r>
          </a:p>
        </p:txBody>
      </p:sp>
      <p:sp>
        <p:nvSpPr>
          <p:cNvPr id="43" name="TextBox 42"/>
          <p:cNvSpPr txBox="1"/>
          <p:nvPr/>
        </p:nvSpPr>
        <p:spPr>
          <a:xfrm>
            <a:off x="2286011" y="6019821"/>
            <a:ext cx="6066533" cy="646331"/>
          </a:xfrm>
          <a:prstGeom prst="rect">
            <a:avLst/>
          </a:prstGeom>
          <a:noFill/>
        </p:spPr>
        <p:txBody>
          <a:bodyPr wrap="none" rtlCol="0">
            <a:spAutoFit/>
          </a:bodyPr>
          <a:lstStyle/>
          <a:p>
            <a:r>
              <a:rPr lang="en-AU" dirty="0" smtClean="0"/>
              <a:t>NULL is an </a:t>
            </a:r>
            <a:r>
              <a:rPr lang="en-AU" dirty="0" smtClean="0">
                <a:solidFill>
                  <a:schemeClr val="accent1">
                    <a:lumMod val="50000"/>
                  </a:schemeClr>
                </a:solidFill>
              </a:rPr>
              <a:t>integer</a:t>
            </a:r>
            <a:r>
              <a:rPr lang="en-AU" dirty="0" smtClean="0"/>
              <a:t> that can convert to pointer</a:t>
            </a:r>
            <a:br>
              <a:rPr lang="en-AU" dirty="0" smtClean="0"/>
            </a:br>
            <a:r>
              <a:rPr lang="en-AU" dirty="0" err="1" smtClean="0">
                <a:solidFill>
                  <a:schemeClr val="accent2">
                    <a:lumMod val="75000"/>
                  </a:schemeClr>
                </a:solidFill>
              </a:rPr>
              <a:t>nullptr</a:t>
            </a:r>
            <a:r>
              <a:rPr lang="en-AU" dirty="0" smtClean="0"/>
              <a:t> is only used for pointers, it cannot convert to an </a:t>
            </a:r>
            <a:r>
              <a:rPr lang="en-AU" dirty="0" smtClean="0">
                <a:solidFill>
                  <a:schemeClr val="accent1">
                    <a:lumMod val="50000"/>
                  </a:schemeClr>
                </a:solidFill>
              </a:rPr>
              <a:t>integer</a:t>
            </a:r>
            <a:endParaRPr lang="en-AU" dirty="0">
              <a:solidFill>
                <a:schemeClr val="accent1">
                  <a:lumMod val="50000"/>
                </a:schemeClr>
              </a:solidFill>
            </a:endParaRPr>
          </a:p>
        </p:txBody>
      </p:sp>
      <p:cxnSp>
        <p:nvCxnSpPr>
          <p:cNvPr id="44" name="Straight Arrow Connector 43"/>
          <p:cNvCxnSpPr/>
          <p:nvPr/>
        </p:nvCxnSpPr>
        <p:spPr>
          <a:xfrm rot="5400000" flipH="1" flipV="1">
            <a:off x="3657600" y="5486400"/>
            <a:ext cx="609600" cy="60960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6" name="Oval 25"/>
          <p:cNvSpPr/>
          <p:nvPr/>
        </p:nvSpPr>
        <p:spPr>
          <a:xfrm>
            <a:off x="356162" y="5121021"/>
            <a:ext cx="109321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sp>
        <p:nvSpPr>
          <p:cNvPr id="27" name="Rectangle 26"/>
          <p:cNvSpPr/>
          <p:nvPr/>
        </p:nvSpPr>
        <p:spPr>
          <a:xfrm>
            <a:off x="228600" y="3886200"/>
            <a:ext cx="221138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OurStack</a:t>
            </a:r>
            <a:endParaRPr lang="en-AU" dirty="0" smtClean="0">
              <a:solidFill>
                <a:schemeClr val="tx1"/>
              </a:solidFill>
            </a:endParaRPr>
          </a:p>
        </p:txBody>
      </p:sp>
      <p:sp>
        <p:nvSpPr>
          <p:cNvPr id="28" name="Rectangle 27"/>
          <p:cNvSpPr/>
          <p:nvPr/>
        </p:nvSpPr>
        <p:spPr>
          <a:xfrm>
            <a:off x="317732" y="4442141"/>
            <a:ext cx="1588848" cy="473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0;</a:t>
            </a:r>
            <a:endParaRPr lang="en-AU" dirty="0">
              <a:solidFill>
                <a:schemeClr val="tx1"/>
              </a:solidFill>
            </a:endParaRPr>
          </a:p>
        </p:txBody>
      </p:sp>
      <p:sp>
        <p:nvSpPr>
          <p:cNvPr id="29" name="Oval 28"/>
          <p:cNvSpPr/>
          <p:nvPr/>
        </p:nvSpPr>
        <p:spPr>
          <a:xfrm>
            <a:off x="381000" y="2895604"/>
            <a:ext cx="109321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sp>
        <p:nvSpPr>
          <p:cNvPr id="30" name="Rectangle 29"/>
          <p:cNvSpPr/>
          <p:nvPr/>
        </p:nvSpPr>
        <p:spPr>
          <a:xfrm>
            <a:off x="342570" y="2216725"/>
            <a:ext cx="1588848" cy="473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0;</a:t>
            </a:r>
            <a:endParaRPr lang="en-AU" dirty="0">
              <a:solidFill>
                <a:schemeClr val="tx1"/>
              </a:solidFill>
            </a:endParaRPr>
          </a:p>
        </p:txBody>
      </p:sp>
      <p:sp>
        <p:nvSpPr>
          <p:cNvPr id="31" name="TextBox 30"/>
          <p:cNvSpPr txBox="1"/>
          <p:nvPr/>
        </p:nvSpPr>
        <p:spPr>
          <a:xfrm>
            <a:off x="381000" y="914400"/>
            <a:ext cx="1455014" cy="400110"/>
          </a:xfrm>
          <a:prstGeom prst="rect">
            <a:avLst/>
          </a:prstGeom>
          <a:noFill/>
        </p:spPr>
        <p:txBody>
          <a:bodyPr wrap="none" rtlCol="0">
            <a:spAutoFit/>
          </a:bodyPr>
          <a:lstStyle/>
          <a:p>
            <a:r>
              <a:rPr lang="en-AU" sz="2000" dirty="0" smtClean="0">
                <a:solidFill>
                  <a:schemeClr val="bg2">
                    <a:lumMod val="50000"/>
                  </a:schemeClr>
                </a:solidFill>
              </a:rPr>
              <a:t>Constructed</a:t>
            </a:r>
            <a:endParaRPr lang="en-AU" sz="2000" dirty="0">
              <a:solidFill>
                <a:schemeClr val="bg2">
                  <a:lumMod val="50000"/>
                </a:schemeClr>
              </a:solidFill>
            </a:endParaRPr>
          </a:p>
        </p:txBody>
      </p:sp>
    </p:spTree>
    <p:extLst>
      <p:ext uri="{BB962C8B-B14F-4D97-AF65-F5344CB8AC3E}">
        <p14:creationId xmlns:p14="http://schemas.microsoft.com/office/powerpoint/2010/main" val="175739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2519" y="1412183"/>
            <a:ext cx="1188000" cy="182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5" name="Rounded Rectangle 4"/>
          <p:cNvSpPr/>
          <p:nvPr/>
        </p:nvSpPr>
        <p:spPr>
          <a:xfrm>
            <a:off x="1955780" y="3784773"/>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1941562" y="2675592"/>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1941562" y="2102064"/>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p:cNvCxnSpPr>
          <p:nvPr/>
        </p:nvCxnSpPr>
        <p:spPr>
          <a:xfrm>
            <a:off x="2371709" y="3103011"/>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3295346" y="1412183"/>
            <a:ext cx="1188000" cy="182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18" name="Rounded Rectangle 17"/>
          <p:cNvSpPr/>
          <p:nvPr/>
        </p:nvSpPr>
        <p:spPr>
          <a:xfrm>
            <a:off x="3478607" y="3784773"/>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19" name="Oval 18"/>
          <p:cNvSpPr/>
          <p:nvPr/>
        </p:nvSpPr>
        <p:spPr>
          <a:xfrm>
            <a:off x="3464389" y="2675592"/>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0" name="Oval 19"/>
          <p:cNvSpPr/>
          <p:nvPr/>
        </p:nvSpPr>
        <p:spPr>
          <a:xfrm>
            <a:off x="3464389" y="2102064"/>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1" name="Straight Arrow Connector 20"/>
          <p:cNvCxnSpPr>
            <a:stCxn id="19" idx="4"/>
          </p:cNvCxnSpPr>
          <p:nvPr/>
        </p:nvCxnSpPr>
        <p:spPr>
          <a:xfrm>
            <a:off x="3894536" y="3103011"/>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17" idx="1"/>
          </p:cNvCxnSpPr>
          <p:nvPr/>
        </p:nvCxnSpPr>
        <p:spPr>
          <a:xfrm>
            <a:off x="2801857" y="2315785"/>
            <a:ext cx="493490" cy="81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317060" y="2115592"/>
            <a:ext cx="978345"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295399" y="2323896"/>
            <a:ext cx="477120" cy="541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150827" y="194784"/>
            <a:ext cx="5960511"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16" name="TextBox 15"/>
          <p:cNvSpPr txBox="1"/>
          <p:nvPr/>
        </p:nvSpPr>
        <p:spPr>
          <a:xfrm>
            <a:off x="6324614" y="152400"/>
            <a:ext cx="2670411" cy="2677656"/>
          </a:xfrm>
          <a:prstGeom prst="rect">
            <a:avLst/>
          </a:prstGeom>
          <a:noFill/>
        </p:spPr>
        <p:txBody>
          <a:bodyPr wrap="none" rtlCol="0">
            <a:spAutoFit/>
          </a:bodyPr>
          <a:lstStyle/>
          <a:p>
            <a:r>
              <a:rPr lang="en-AU" sz="1400" dirty="0" smtClean="0">
                <a:solidFill>
                  <a:schemeClr val="accent1">
                    <a:lumMod val="50000"/>
                  </a:schemeClr>
                </a:solidFill>
              </a:rPr>
              <a:t>void</a:t>
            </a:r>
            <a:r>
              <a:rPr lang="en-AU" sz="1400" dirty="0" smtClean="0"/>
              <a:t> </a:t>
            </a:r>
            <a:r>
              <a:rPr lang="en-AU" sz="1400" dirty="0" err="1" smtClean="0">
                <a:solidFill>
                  <a:schemeClr val="accent6">
                    <a:lumMod val="75000"/>
                  </a:schemeClr>
                </a:solidFill>
              </a:rPr>
              <a:t>LinkedList</a:t>
            </a:r>
            <a:r>
              <a:rPr lang="en-AU" sz="1400" dirty="0" smtClean="0">
                <a:solidFill>
                  <a:schemeClr val="accent6">
                    <a:lumMod val="75000"/>
                  </a:schemeClr>
                </a:solidFill>
              </a:rPr>
              <a:t>::append</a:t>
            </a:r>
            <a:r>
              <a:rPr lang="en-AU" sz="1400" dirty="0" smtClean="0"/>
              <a:t>(</a:t>
            </a:r>
            <a:r>
              <a:rPr lang="en-AU" sz="1400" dirty="0" err="1" smtClean="0">
                <a:solidFill>
                  <a:schemeClr val="accent5">
                    <a:lumMod val="50000"/>
                  </a:schemeClr>
                </a:solidFill>
              </a:rPr>
              <a:t>int</a:t>
            </a:r>
            <a:r>
              <a:rPr lang="en-AU" sz="1400" dirty="0" smtClean="0"/>
              <a:t> data) {</a:t>
            </a:r>
          </a:p>
          <a:p>
            <a:endParaRPr lang="en-AU" sz="1400" dirty="0" smtClean="0"/>
          </a:p>
          <a:p>
            <a:r>
              <a:rPr lang="en-AU" sz="1400" dirty="0" smtClean="0">
                <a:solidFill>
                  <a:schemeClr val="accent1">
                    <a:lumMod val="50000"/>
                  </a:schemeClr>
                </a:solidFill>
              </a:rPr>
              <a:t>Node*</a:t>
            </a:r>
            <a:r>
              <a:rPr lang="en-AU" sz="1400" dirty="0" smtClean="0"/>
              <a:t> </a:t>
            </a:r>
            <a:r>
              <a:rPr lang="en-AU" sz="1400" dirty="0" err="1" smtClean="0"/>
              <a:t>new_node</a:t>
            </a:r>
            <a:r>
              <a:rPr lang="en-AU" sz="1400" dirty="0" smtClean="0"/>
              <a:t> = </a:t>
            </a:r>
            <a:r>
              <a:rPr lang="en-AU" sz="1400" dirty="0" smtClean="0">
                <a:solidFill>
                  <a:srgbClr val="7030A0"/>
                </a:solidFill>
              </a:rPr>
              <a:t>new</a:t>
            </a:r>
            <a:r>
              <a:rPr lang="en-AU" sz="1400" dirty="0" smtClean="0"/>
              <a:t> Node();</a:t>
            </a:r>
          </a:p>
          <a:p>
            <a:r>
              <a:rPr lang="en-AU" sz="1400" dirty="0" smtClean="0"/>
              <a:t>    </a:t>
            </a:r>
            <a:r>
              <a:rPr lang="en-AU" sz="1400" dirty="0" err="1" smtClean="0"/>
              <a:t>new_node</a:t>
            </a:r>
            <a:r>
              <a:rPr lang="en-AU" sz="1400" dirty="0" smtClean="0"/>
              <a:t>-&gt;data = data;</a:t>
            </a:r>
          </a:p>
          <a:p>
            <a:r>
              <a:rPr lang="en-AU" sz="1400" dirty="0" smtClean="0"/>
              <a:t>    </a:t>
            </a:r>
            <a:r>
              <a:rPr lang="en-AU" sz="1400" dirty="0" err="1" smtClean="0"/>
              <a:t>new_node</a:t>
            </a:r>
            <a:r>
              <a:rPr lang="en-AU" sz="1400" dirty="0" smtClean="0"/>
              <a:t>-&gt;next = </a:t>
            </a:r>
            <a:r>
              <a:rPr lang="en-AU" sz="1400" dirty="0" err="1" smtClean="0">
                <a:solidFill>
                  <a:schemeClr val="accent2"/>
                </a:solidFill>
              </a:rPr>
              <a:t>nullptr</a:t>
            </a:r>
            <a:r>
              <a:rPr lang="en-AU" sz="1400" dirty="0" smtClean="0"/>
              <a:t>;</a:t>
            </a:r>
          </a:p>
          <a:p>
            <a:r>
              <a:rPr lang="en-AU" sz="1400" dirty="0" smtClean="0"/>
              <a:t>    </a:t>
            </a:r>
          </a:p>
          <a:p>
            <a:r>
              <a:rPr lang="en-AU" sz="1400" dirty="0" smtClean="0"/>
              <a:t>    </a:t>
            </a:r>
            <a:r>
              <a:rPr lang="en-AU" sz="1400" dirty="0" smtClean="0">
                <a:solidFill>
                  <a:schemeClr val="accent1">
                    <a:lumMod val="50000"/>
                  </a:schemeClr>
                </a:solidFill>
              </a:rPr>
              <a:t>Node*</a:t>
            </a:r>
            <a:r>
              <a:rPr lang="en-AU" sz="1400" dirty="0" smtClean="0"/>
              <a:t> </a:t>
            </a:r>
            <a:r>
              <a:rPr lang="en-AU" sz="1400" dirty="0" err="1" smtClean="0"/>
              <a:t>ptr</a:t>
            </a:r>
            <a:r>
              <a:rPr lang="en-AU" sz="1400" dirty="0" smtClean="0"/>
              <a:t> = </a:t>
            </a:r>
            <a:r>
              <a:rPr lang="en-AU" sz="1400" dirty="0" smtClean="0">
                <a:solidFill>
                  <a:srgbClr val="7030A0"/>
                </a:solidFill>
              </a:rPr>
              <a:t>this</a:t>
            </a:r>
            <a:r>
              <a:rPr lang="en-AU" sz="1400" dirty="0" smtClean="0"/>
              <a:t>-&gt;head;</a:t>
            </a:r>
          </a:p>
          <a:p>
            <a:r>
              <a:rPr lang="en-AU" sz="1400" dirty="0" smtClean="0"/>
              <a:t>    </a:t>
            </a:r>
            <a:r>
              <a:rPr lang="en-AU" sz="1400" dirty="0" smtClean="0">
                <a:solidFill>
                  <a:srgbClr val="7030A0"/>
                </a:solidFill>
              </a:rPr>
              <a:t>while</a:t>
            </a:r>
            <a:r>
              <a:rPr lang="en-AU" sz="1400" dirty="0" smtClean="0"/>
              <a:t>(</a:t>
            </a:r>
            <a:r>
              <a:rPr lang="en-AU" sz="1400" dirty="0" err="1" smtClean="0"/>
              <a:t>ptr</a:t>
            </a:r>
            <a:r>
              <a:rPr lang="en-AU" sz="1400" dirty="0" smtClean="0"/>
              <a:t>-&gt;next){</a:t>
            </a:r>
          </a:p>
          <a:p>
            <a:r>
              <a:rPr lang="en-AU" sz="1400" dirty="0" smtClean="0"/>
              <a:t>        </a:t>
            </a:r>
            <a:r>
              <a:rPr lang="en-AU" sz="1400" dirty="0" err="1" smtClean="0"/>
              <a:t>ptr</a:t>
            </a:r>
            <a:r>
              <a:rPr lang="en-AU" sz="1400" dirty="0" smtClean="0"/>
              <a:t> = </a:t>
            </a:r>
            <a:r>
              <a:rPr lang="en-AU" sz="1400" dirty="0" err="1" smtClean="0"/>
              <a:t>ptr</a:t>
            </a:r>
            <a:r>
              <a:rPr lang="en-AU" sz="1400" dirty="0" smtClean="0"/>
              <a:t>-&gt;next; }</a:t>
            </a:r>
          </a:p>
          <a:p>
            <a:r>
              <a:rPr lang="en-AU" sz="1400" dirty="0" smtClean="0"/>
              <a:t>    </a:t>
            </a:r>
            <a:r>
              <a:rPr lang="en-AU" sz="1400" dirty="0" err="1" smtClean="0"/>
              <a:t>ptr</a:t>
            </a:r>
            <a:r>
              <a:rPr lang="en-AU" sz="1400" dirty="0" smtClean="0"/>
              <a:t>-&gt;next = </a:t>
            </a:r>
            <a:r>
              <a:rPr lang="en-AU" sz="1400" dirty="0" err="1" smtClean="0"/>
              <a:t>new_node</a:t>
            </a:r>
            <a:r>
              <a:rPr lang="en-AU" sz="1400" dirty="0" smtClean="0"/>
              <a:t>;</a:t>
            </a:r>
          </a:p>
          <a:p>
            <a:r>
              <a:rPr lang="en-AU" sz="1400" dirty="0" smtClean="0"/>
              <a:t>    </a:t>
            </a:r>
          </a:p>
          <a:p>
            <a:r>
              <a:rPr lang="en-AU" sz="1400" dirty="0" smtClean="0"/>
              <a:t>    </a:t>
            </a:r>
            <a:r>
              <a:rPr lang="en-AU" sz="1400" dirty="0" smtClean="0">
                <a:solidFill>
                  <a:srgbClr val="7030A0"/>
                </a:solidFill>
              </a:rPr>
              <a:t>this</a:t>
            </a:r>
            <a:r>
              <a:rPr lang="en-AU" sz="1400" dirty="0" smtClean="0"/>
              <a:t>-&gt;length++; }</a:t>
            </a:r>
          </a:p>
        </p:txBody>
      </p:sp>
      <p:sp>
        <p:nvSpPr>
          <p:cNvPr id="24" name="Rectangle 23"/>
          <p:cNvSpPr/>
          <p:nvPr/>
        </p:nvSpPr>
        <p:spPr>
          <a:xfrm>
            <a:off x="4765504" y="3404819"/>
            <a:ext cx="1188000" cy="1823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err="1" smtClean="0"/>
              <a:t>new_node</a:t>
            </a:r>
            <a:endParaRPr lang="en-AU" dirty="0"/>
          </a:p>
        </p:txBody>
      </p:sp>
      <p:sp>
        <p:nvSpPr>
          <p:cNvPr id="27" name="Oval 26"/>
          <p:cNvSpPr/>
          <p:nvPr/>
        </p:nvSpPr>
        <p:spPr>
          <a:xfrm>
            <a:off x="4934548" y="4668228"/>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4934548" y="4094700"/>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9" name="Straight Arrow Connector 28"/>
          <p:cNvCxnSpPr>
            <a:stCxn id="20" idx="6"/>
            <a:endCxn id="24" idx="1"/>
          </p:cNvCxnSpPr>
          <p:nvPr/>
        </p:nvCxnSpPr>
        <p:spPr>
          <a:xfrm>
            <a:off x="4324684" y="2315784"/>
            <a:ext cx="440822" cy="200074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7" name="Rectangle 36"/>
          <p:cNvSpPr/>
          <p:nvPr/>
        </p:nvSpPr>
        <p:spPr>
          <a:xfrm>
            <a:off x="239952" y="750725"/>
            <a:ext cx="1285852" cy="473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4" name="Oval 33"/>
          <p:cNvSpPr/>
          <p:nvPr/>
        </p:nvSpPr>
        <p:spPr>
          <a:xfrm>
            <a:off x="314665" y="1560304"/>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err="1" smtClean="0"/>
              <a:t>ptr</a:t>
            </a:r>
            <a:endParaRPr lang="en-AU" dirty="0"/>
          </a:p>
        </p:txBody>
      </p:sp>
      <p:sp>
        <p:nvSpPr>
          <p:cNvPr id="33" name="Pentagon 32"/>
          <p:cNvSpPr/>
          <p:nvPr/>
        </p:nvSpPr>
        <p:spPr>
          <a:xfrm flipH="1">
            <a:off x="5354322" y="5567893"/>
            <a:ext cx="1275078" cy="1018911"/>
          </a:xfrm>
          <a:prstGeom prst="homePlate">
            <a:avLst>
              <a:gd name="adj" fmla="val 35772"/>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AU" dirty="0" smtClean="0"/>
              <a:t>append()</a:t>
            </a:r>
            <a:endParaRPr lang="en-AU" dirty="0"/>
          </a:p>
        </p:txBody>
      </p:sp>
      <p:sp>
        <p:nvSpPr>
          <p:cNvPr id="35" name="Rounded Rectangle 34"/>
          <p:cNvSpPr/>
          <p:nvPr/>
        </p:nvSpPr>
        <p:spPr>
          <a:xfrm>
            <a:off x="5678478" y="6055535"/>
            <a:ext cx="6858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p:cNvCxnSpPr>
          <p:nvPr/>
        </p:nvCxnSpPr>
        <p:spPr>
          <a:xfrm>
            <a:off x="5364694" y="5095669"/>
            <a:ext cx="656684" cy="95988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6851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1365</TotalTime>
  <Words>4254</Words>
  <Application>Microsoft Office PowerPoint</Application>
  <PresentationFormat>On-screen Show (4:3)</PresentationFormat>
  <Paragraphs>775</Paragraphs>
  <Slides>28</Slides>
  <Notes>2</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28</vt:i4>
      </vt:variant>
    </vt:vector>
  </HeadingPairs>
  <TitlesOfParts>
    <vt:vector size="40" baseType="lpstr">
      <vt:lpstr>Arial</vt:lpstr>
      <vt:lpstr>Calibri</vt:lpstr>
      <vt:lpstr>Calibri Light</vt:lpstr>
      <vt:lpstr>Helvetica</vt:lpstr>
      <vt:lpstr>Times New Roman</vt:lpstr>
      <vt:lpstr>Office Theme</vt:lpstr>
      <vt:lpstr>1_Office Theme</vt:lpstr>
      <vt:lpstr>2_Office Theme</vt:lpstr>
      <vt:lpstr>3_Office Theme</vt:lpstr>
      <vt:lpstr>4_Office Theme</vt:lpstr>
      <vt:lpstr>5_Office Theme</vt:lpstr>
      <vt:lpstr>7_Office Theme</vt:lpstr>
      <vt:lpstr>Week 2 – 5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.cpp and .h files</vt:lpstr>
      <vt:lpstr>C++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 4 Summary</dc:title>
  <dc:creator>Thomas</dc:creator>
  <cp:lastModifiedBy>Thomas Dolmark</cp:lastModifiedBy>
  <cp:revision>24</cp:revision>
  <dcterms:created xsi:type="dcterms:W3CDTF">2020-04-10T00:00:09Z</dcterms:created>
  <dcterms:modified xsi:type="dcterms:W3CDTF">2020-04-30T05:27:58Z</dcterms:modified>
</cp:coreProperties>
</file>