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3" r:id="rId7"/>
    <p:sldId id="25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3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A5A69-38BD-4C99-B14B-CB345E77919A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CE1B-61B1-4B3E-A451-DCB1D43FC9A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04DD-F3DF-4650-9583-DC8C7D1C2314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01000" y="0"/>
            <a:ext cx="114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You should know the drill by now</a:t>
            </a:r>
          </a:p>
          <a:p>
            <a:endParaRPr lang="en-AU" sz="1200" dirty="0" smtClean="0"/>
          </a:p>
          <a:p>
            <a:r>
              <a:rPr lang="en-AU" sz="1200" dirty="0" smtClean="0"/>
              <a:t>Please Log in using  your student ID</a:t>
            </a:r>
          </a:p>
          <a:p>
            <a:endParaRPr lang="en-AU" sz="1200" dirty="0" smtClean="0"/>
          </a:p>
          <a:p>
            <a:r>
              <a:rPr lang="en-AU" sz="1200" dirty="0" smtClean="0"/>
              <a:t>We will start at 5 past start time</a:t>
            </a:r>
          </a:p>
          <a:p>
            <a:endParaRPr lang="en-AU" sz="1200" dirty="0" smtClean="0"/>
          </a:p>
          <a:p>
            <a:r>
              <a:rPr lang="en-AU" sz="1200" dirty="0" smtClean="0"/>
              <a:t>Send me student ID in private chat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Apparently, Wally is hiding in this picture</a:t>
            </a:r>
          </a:p>
          <a:p>
            <a:r>
              <a:rPr lang="en-AU" sz="1200" dirty="0" smtClean="0">
                <a:solidFill>
                  <a:srgbClr val="FF0000"/>
                </a:solidFill>
              </a:rPr>
              <a:t>!!!DO NOT SPOIL THIS FOR OTHERS!!!</a:t>
            </a:r>
            <a:endParaRPr lang="en-AU" sz="1200" dirty="0">
              <a:solidFill>
                <a:srgbClr val="FF0000"/>
              </a:solidFill>
            </a:endParaRPr>
          </a:p>
        </p:txBody>
      </p:sp>
      <p:pic>
        <p:nvPicPr>
          <p:cNvPr id="2" name="Picture 2" descr="https://davismathcircle.files.wordpress.com/2013/11/maps_tro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179" y="0"/>
            <a:ext cx="7952012" cy="5143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Social interaction and comprehension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89000" y="3731550"/>
            <a:ext cx="288000" cy="288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443400" y="4217550"/>
            <a:ext cx="396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489000" y="4171950"/>
            <a:ext cx="2964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551400" y="4507350"/>
            <a:ext cx="288000" cy="108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435000" y="4498950"/>
            <a:ext cx="304800" cy="108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2470200" y="3655350"/>
            <a:ext cx="288000" cy="288000"/>
          </a:xfrm>
          <a:prstGeom prst="smileyFac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2424600" y="4141350"/>
            <a:ext cx="396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470200" y="4095750"/>
            <a:ext cx="2964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2532600" y="4431150"/>
            <a:ext cx="288000" cy="108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416200" y="4422750"/>
            <a:ext cx="304800" cy="108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Callout 18"/>
          <p:cNvSpPr/>
          <p:nvPr/>
        </p:nvSpPr>
        <p:spPr>
          <a:xfrm>
            <a:off x="533400" y="1962150"/>
            <a:ext cx="2057400" cy="762000"/>
          </a:xfrm>
          <a:prstGeom prst="wedgeEllipseCallout">
            <a:avLst>
              <a:gd name="adj1" fmla="val -41455"/>
              <a:gd name="adj2" fmla="val 1796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Do you understand what I am saying ?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1600200" y="2800350"/>
            <a:ext cx="1447800" cy="304800"/>
          </a:xfrm>
          <a:prstGeom prst="wedgeEllipseCallout">
            <a:avLst>
              <a:gd name="adj1" fmla="val 15134"/>
              <a:gd name="adj2" fmla="val 2132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No not really</a:t>
            </a:r>
          </a:p>
        </p:txBody>
      </p:sp>
      <p:sp>
        <p:nvSpPr>
          <p:cNvPr id="22" name="Smiley Face 21"/>
          <p:cNvSpPr/>
          <p:nvPr/>
        </p:nvSpPr>
        <p:spPr>
          <a:xfrm>
            <a:off x="5867400" y="3807750"/>
            <a:ext cx="288000" cy="288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5821800" y="4293750"/>
            <a:ext cx="396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5867400" y="4248150"/>
            <a:ext cx="2964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5929800" y="4583550"/>
            <a:ext cx="288000" cy="108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813400" y="4575150"/>
            <a:ext cx="304800" cy="108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miley Face 26"/>
          <p:cNvSpPr/>
          <p:nvPr/>
        </p:nvSpPr>
        <p:spPr>
          <a:xfrm>
            <a:off x="7848600" y="3731550"/>
            <a:ext cx="288000" cy="288000"/>
          </a:xfrm>
          <a:prstGeom prst="smileyFac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7803000" y="4217550"/>
            <a:ext cx="396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7848600" y="4171950"/>
            <a:ext cx="2964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7911000" y="4507350"/>
            <a:ext cx="288000" cy="108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794600" y="4498950"/>
            <a:ext cx="304800" cy="108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Callout 31"/>
          <p:cNvSpPr/>
          <p:nvPr/>
        </p:nvSpPr>
        <p:spPr>
          <a:xfrm>
            <a:off x="5149800" y="1809750"/>
            <a:ext cx="2057400" cy="762000"/>
          </a:xfrm>
          <a:prstGeom prst="wedgeEllipseCallout">
            <a:avLst>
              <a:gd name="adj1" fmla="val -8033"/>
              <a:gd name="adj2" fmla="val 1988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Do you want me to repeat what I just said ?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6978600" y="2190750"/>
            <a:ext cx="1981200" cy="1143000"/>
          </a:xfrm>
          <a:prstGeom prst="wedgeEllipseCallout">
            <a:avLst>
              <a:gd name="adj1" fmla="val 4796"/>
              <a:gd name="adj2" fmla="val 762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No, I was listening so repeating won’t help. I just don’t understand.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2400" y="1123950"/>
            <a:ext cx="3962400" cy="3886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00600" y="1123950"/>
            <a:ext cx="4267200" cy="3886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Social interaction and comprehension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793800" y="3883950"/>
            <a:ext cx="288000" cy="288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748200" y="4369950"/>
            <a:ext cx="396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793800" y="4324350"/>
            <a:ext cx="2964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856200" y="4659750"/>
            <a:ext cx="288000" cy="108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739800" y="4651350"/>
            <a:ext cx="304800" cy="108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2775000" y="3807750"/>
            <a:ext cx="288000" cy="288000"/>
          </a:xfrm>
          <a:prstGeom prst="smileyFac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2729400" y="4293750"/>
            <a:ext cx="396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775000" y="4248150"/>
            <a:ext cx="2964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2837400" y="4583550"/>
            <a:ext cx="288000" cy="108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721000" y="4575150"/>
            <a:ext cx="304800" cy="108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Callout 18"/>
          <p:cNvSpPr/>
          <p:nvPr/>
        </p:nvSpPr>
        <p:spPr>
          <a:xfrm>
            <a:off x="457200" y="1276350"/>
            <a:ext cx="2057400" cy="762000"/>
          </a:xfrm>
          <a:prstGeom prst="wedgeEllipseCallout">
            <a:avLst>
              <a:gd name="adj1" fmla="val -26522"/>
              <a:gd name="adj2" fmla="val 283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What is it that you don’t understand.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1447800" y="2419350"/>
            <a:ext cx="2286000" cy="838200"/>
          </a:xfrm>
          <a:prstGeom prst="wedgeEllipseCallout">
            <a:avLst>
              <a:gd name="adj1" fmla="val 15162"/>
              <a:gd name="adj2" fmla="val 1059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I get it on a whole, it’s the detail, I don’t understand.</a:t>
            </a:r>
          </a:p>
        </p:txBody>
      </p:sp>
      <p:sp>
        <p:nvSpPr>
          <p:cNvPr id="22" name="Smiley Face 21"/>
          <p:cNvSpPr/>
          <p:nvPr/>
        </p:nvSpPr>
        <p:spPr>
          <a:xfrm>
            <a:off x="5365800" y="3900750"/>
            <a:ext cx="288000" cy="288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5320200" y="4386750"/>
            <a:ext cx="396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5365800" y="4341150"/>
            <a:ext cx="2964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5428200" y="4676550"/>
            <a:ext cx="288000" cy="108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311800" y="4668150"/>
            <a:ext cx="304800" cy="108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miley Face 26"/>
          <p:cNvSpPr/>
          <p:nvPr/>
        </p:nvSpPr>
        <p:spPr>
          <a:xfrm>
            <a:off x="6858000" y="3960150"/>
            <a:ext cx="288000" cy="288000"/>
          </a:xfrm>
          <a:prstGeom prst="smileyFac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6812400" y="4446150"/>
            <a:ext cx="396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6858000" y="4400550"/>
            <a:ext cx="2964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6920400" y="4735950"/>
            <a:ext cx="288000" cy="108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6804000" y="4727550"/>
            <a:ext cx="304800" cy="108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Callout 31"/>
          <p:cNvSpPr/>
          <p:nvPr/>
        </p:nvSpPr>
        <p:spPr>
          <a:xfrm>
            <a:off x="5029200" y="1216950"/>
            <a:ext cx="1371600" cy="381000"/>
          </a:xfrm>
          <a:prstGeom prst="wedgeEllipseCallout">
            <a:avLst>
              <a:gd name="adj1" fmla="val -13366"/>
              <a:gd name="adj2" fmla="val 6365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6096000" y="3121950"/>
            <a:ext cx="1644600" cy="592800"/>
          </a:xfrm>
          <a:prstGeom prst="wedgeEllipseCallout">
            <a:avLst>
              <a:gd name="adj1" fmla="val 4796"/>
              <a:gd name="adj2" fmla="val 762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Oh! Yeah, I totally agree.</a:t>
            </a:r>
          </a:p>
        </p:txBody>
      </p:sp>
      <p:sp>
        <p:nvSpPr>
          <p:cNvPr id="34" name="Smiley Face 33"/>
          <p:cNvSpPr/>
          <p:nvPr/>
        </p:nvSpPr>
        <p:spPr>
          <a:xfrm>
            <a:off x="8077200" y="3960150"/>
            <a:ext cx="288000" cy="288000"/>
          </a:xfrm>
          <a:prstGeom prst="smileyFac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8031600" y="4446150"/>
            <a:ext cx="396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8077200" y="4400550"/>
            <a:ext cx="2964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8139600" y="4735950"/>
            <a:ext cx="288000" cy="1080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8023200" y="4727550"/>
            <a:ext cx="304800" cy="1080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Callout 38"/>
          <p:cNvSpPr/>
          <p:nvPr/>
        </p:nvSpPr>
        <p:spPr>
          <a:xfrm>
            <a:off x="7162800" y="2190750"/>
            <a:ext cx="1600200" cy="609600"/>
          </a:xfrm>
          <a:prstGeom prst="wedgeEllipseCallout">
            <a:avLst>
              <a:gd name="adj1" fmla="val 14502"/>
              <a:gd name="adj2" fmla="val 2274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He means this:</a:t>
            </a:r>
          </a:p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Rah </a:t>
            </a: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</a:rPr>
              <a:t>Rah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</a:rPr>
              <a:t>Rah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400" y="1123950"/>
            <a:ext cx="4267200" cy="3886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00600" y="1123950"/>
            <a:ext cx="4267200" cy="3886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Social interaction and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34340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I have no issue </a:t>
            </a:r>
            <a:r>
              <a:rPr lang="en-AU" b="1" dirty="0" smtClean="0"/>
              <a:t>repeating</a:t>
            </a:r>
            <a:r>
              <a:rPr lang="en-AU" dirty="0" smtClean="0"/>
              <a:t> myself</a:t>
            </a:r>
            <a:br>
              <a:rPr lang="en-AU" dirty="0" smtClean="0"/>
            </a:br>
            <a:r>
              <a:rPr lang="en-AU" dirty="0" smtClean="0"/>
              <a:t>	but if you </a:t>
            </a:r>
            <a:r>
              <a:rPr lang="en-AU" b="1" dirty="0" smtClean="0"/>
              <a:t>were</a:t>
            </a:r>
            <a:r>
              <a:rPr lang="en-AU" dirty="0" smtClean="0"/>
              <a:t> paying attention</a:t>
            </a:r>
            <a:br>
              <a:rPr lang="en-AU" dirty="0" smtClean="0"/>
            </a:br>
            <a:r>
              <a:rPr lang="en-AU" dirty="0" smtClean="0"/>
              <a:t>	and you still </a:t>
            </a:r>
            <a:r>
              <a:rPr lang="en-AU" b="1" dirty="0" smtClean="0"/>
              <a:t>don’t</a:t>
            </a:r>
            <a:r>
              <a:rPr lang="en-AU" dirty="0" smtClean="0"/>
              <a:t> </a:t>
            </a:r>
            <a:r>
              <a:rPr lang="en-AU" b="1" dirty="0" smtClean="0"/>
              <a:t>understand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		then repeating myself will probably </a:t>
            </a:r>
            <a:r>
              <a:rPr lang="en-AU" b="1" dirty="0" smtClean="0"/>
              <a:t>not</a:t>
            </a:r>
            <a:r>
              <a:rPr lang="en-AU" dirty="0" smtClean="0"/>
              <a:t> </a:t>
            </a:r>
            <a:r>
              <a:rPr lang="en-AU" b="1" dirty="0" smtClean="0"/>
              <a:t>help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This is not </a:t>
            </a:r>
            <a:r>
              <a:rPr lang="en-AU" dirty="0" smtClean="0">
                <a:solidFill>
                  <a:srgbClr val="FF0000"/>
                </a:solidFill>
              </a:rPr>
              <a:t>anyone’s </a:t>
            </a:r>
            <a:r>
              <a:rPr lang="en-AU" dirty="0" smtClean="0">
                <a:solidFill>
                  <a:srgbClr val="FF0000"/>
                </a:solidFill>
              </a:rPr>
              <a:t>fault, we are all </a:t>
            </a:r>
            <a:r>
              <a:rPr lang="en-AU" dirty="0" smtClean="0">
                <a:solidFill>
                  <a:srgbClr val="FF0000"/>
                </a:solidFill>
              </a:rPr>
              <a:t>different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AU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	I am a post-positivist, if you know what that means :D</a:t>
            </a:r>
          </a:p>
          <a:p>
            <a:r>
              <a:rPr lang="en-AU" dirty="0" smtClean="0"/>
              <a:t>Alternate knowledge sources can provide different perspective</a:t>
            </a:r>
            <a:br>
              <a:rPr lang="en-AU" dirty="0" smtClean="0"/>
            </a:br>
            <a:r>
              <a:rPr lang="en-AU" dirty="0" smtClean="0"/>
              <a:t>	such as other people like other tutors, students...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/>
              <a:t>Help each other out</a:t>
            </a:r>
            <a:br>
              <a:rPr lang="en-AU" dirty="0" smtClean="0"/>
            </a:br>
            <a:r>
              <a:rPr lang="en-AU" dirty="0" smtClean="0"/>
              <a:t>	This is part of what is referred to as “Team Spirit”</a:t>
            </a:r>
            <a:br>
              <a:rPr lang="en-AU" dirty="0" smtClean="0"/>
            </a:br>
            <a:r>
              <a:rPr lang="en-AU" dirty="0" smtClean="0"/>
              <a:t>	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this is why I keep pushing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for being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endParaRPr lang="en-A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5617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Think about who you can talk to if something I say doesn’t make sense to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49"/>
            <a:ext cx="8229600" cy="1828801"/>
          </a:xfrm>
        </p:spPr>
        <p:txBody>
          <a:bodyPr/>
          <a:lstStyle/>
          <a:p>
            <a:r>
              <a:rPr lang="en-AU" b="1" dirty="0" smtClean="0"/>
              <a:t>What</a:t>
            </a:r>
            <a:r>
              <a:rPr lang="en-AU" dirty="0" smtClean="0"/>
              <a:t> is it that doesn’t make sense ?</a:t>
            </a:r>
          </a:p>
          <a:p>
            <a:r>
              <a:rPr lang="en-AU" b="1" dirty="0" smtClean="0"/>
              <a:t>Why </a:t>
            </a:r>
            <a:r>
              <a:rPr lang="en-AU" dirty="0" smtClean="0"/>
              <a:t>doesn’t it make sense ?</a:t>
            </a:r>
          </a:p>
          <a:p>
            <a:r>
              <a:rPr lang="en-AU" b="1" dirty="0" smtClean="0"/>
              <a:t>Who </a:t>
            </a:r>
            <a:r>
              <a:rPr lang="en-AU" dirty="0" smtClean="0"/>
              <a:t>can help you 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dirty="0" smtClean="0">
                <a:solidFill>
                  <a:srgbClr val="FF0000"/>
                </a:solidFill>
              </a:rPr>
              <a:t>Was released on Monday</a:t>
            </a:r>
          </a:p>
          <a:p>
            <a:pPr>
              <a:buNone/>
            </a:pPr>
            <a:r>
              <a:rPr lang="en-AU" dirty="0" smtClean="0"/>
              <a:t>Who has read it ?</a:t>
            </a:r>
          </a:p>
          <a:p>
            <a:pPr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go through it together</a:t>
            </a:r>
          </a:p>
          <a:p>
            <a:pPr>
              <a:buNone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04800" y="285750"/>
            <a:ext cx="8458200" cy="45148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Week 7</a:t>
            </a:r>
            <a:endParaRPr lang="en-AU" sz="3200" dirty="0"/>
          </a:p>
        </p:txBody>
      </p:sp>
      <p:cxnSp>
        <p:nvCxnSpPr>
          <p:cNvPr id="13" name="Straight Arrow Connector 12"/>
          <p:cNvCxnSpPr>
            <a:stCxn id="6" idx="1"/>
            <a:endCxn id="11" idx="3"/>
          </p:cNvCxnSpPr>
          <p:nvPr/>
        </p:nvCxnSpPr>
        <p:spPr>
          <a:xfrm rot="16200000" flipH="1">
            <a:off x="2456530" y="2476690"/>
            <a:ext cx="268541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12" idx="2"/>
          </p:cNvCxnSpPr>
          <p:nvPr/>
        </p:nvCxnSpPr>
        <p:spPr>
          <a:xfrm flipV="1">
            <a:off x="4493641" y="2533650"/>
            <a:ext cx="848395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rot="10800000">
            <a:off x="4494024" y="1428750"/>
            <a:ext cx="466305" cy="85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rot="5400000">
            <a:off x="2437480" y="1314640"/>
            <a:ext cx="535241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2362200" y="1085850"/>
            <a:ext cx="21336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Revisions</a:t>
            </a:r>
            <a:endParaRPr lang="en-AU" dirty="0"/>
          </a:p>
        </p:txBody>
      </p:sp>
      <p:sp>
        <p:nvSpPr>
          <p:cNvPr id="8" name="Cloud 7"/>
          <p:cNvSpPr/>
          <p:nvPr/>
        </p:nvSpPr>
        <p:spPr>
          <a:xfrm>
            <a:off x="4953000" y="1200150"/>
            <a:ext cx="2362200" cy="62865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Assignment 1</a:t>
            </a:r>
            <a:endParaRPr lang="en-AU" dirty="0"/>
          </a:p>
        </p:txBody>
      </p:sp>
      <p:sp>
        <p:nvSpPr>
          <p:cNvPr id="6" name="Cloud 5"/>
          <p:cNvSpPr/>
          <p:nvPr/>
        </p:nvSpPr>
        <p:spPr>
          <a:xfrm>
            <a:off x="685800" y="2266950"/>
            <a:ext cx="25908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Trees</a:t>
            </a:r>
            <a:endParaRPr lang="en-AU" dirty="0"/>
          </a:p>
        </p:txBody>
      </p:sp>
      <p:sp>
        <p:nvSpPr>
          <p:cNvPr id="11" name="Cloud 10"/>
          <p:cNvSpPr/>
          <p:nvPr/>
        </p:nvSpPr>
        <p:spPr>
          <a:xfrm>
            <a:off x="1905000" y="3181350"/>
            <a:ext cx="25908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Heaps</a:t>
            </a:r>
            <a:endParaRPr lang="en-AU" dirty="0"/>
          </a:p>
        </p:txBody>
      </p:sp>
      <p:sp>
        <p:nvSpPr>
          <p:cNvPr id="12" name="Cloud 11"/>
          <p:cNvSpPr/>
          <p:nvPr/>
        </p:nvSpPr>
        <p:spPr>
          <a:xfrm>
            <a:off x="5334000" y="2190750"/>
            <a:ext cx="25908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Heap Insert</a:t>
            </a:r>
            <a:endParaRPr lang="en-AU" dirty="0"/>
          </a:p>
        </p:txBody>
      </p:sp>
      <p:sp>
        <p:nvSpPr>
          <p:cNvPr id="17" name="Cloud 16"/>
          <p:cNvSpPr/>
          <p:nvPr/>
        </p:nvSpPr>
        <p:spPr>
          <a:xfrm>
            <a:off x="4724400" y="3409950"/>
            <a:ext cx="25908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Heap Delete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2" idx="1"/>
            <a:endCxn id="17" idx="3"/>
          </p:cNvCxnSpPr>
          <p:nvPr/>
        </p:nvCxnSpPr>
        <p:spPr>
          <a:xfrm rot="5400000">
            <a:off x="6037930" y="2857690"/>
            <a:ext cx="5733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305</Words>
  <Application>Microsoft Office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Social interaction and comprehension</vt:lpstr>
      <vt:lpstr>Social interaction and comprehension</vt:lpstr>
      <vt:lpstr>Social interaction and comprehension</vt:lpstr>
      <vt:lpstr>Think about who you can talk to if something I say doesn’t make sense to you</vt:lpstr>
      <vt:lpstr>Assignment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 Dolmark</cp:lastModifiedBy>
  <cp:revision>49</cp:revision>
  <dcterms:created xsi:type="dcterms:W3CDTF">2020-04-10T00:47:03Z</dcterms:created>
  <dcterms:modified xsi:type="dcterms:W3CDTF">2020-05-07T05:06:42Z</dcterms:modified>
</cp:coreProperties>
</file>