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6" r:id="rId2"/>
    <p:sldId id="312" r:id="rId3"/>
    <p:sldId id="313" r:id="rId4"/>
    <p:sldId id="315" r:id="rId5"/>
    <p:sldId id="316" r:id="rId6"/>
    <p:sldId id="311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112" autoAdjust="0"/>
  </p:normalViewPr>
  <p:slideViewPr>
    <p:cSldViewPr>
      <p:cViewPr varScale="1">
        <p:scale>
          <a:sx n="162" d="100"/>
          <a:sy n="162" d="100"/>
        </p:scale>
        <p:origin x="144" y="34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6AED9-4B66-4E61-86E8-E1034734146B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1B372-7506-47F9-B596-C22EF0F15A3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4B37F-8D57-42F7-BCD9-6CFC246EE325}" type="datetimeFigureOut">
              <a:rPr lang="en-US" smtClean="0"/>
              <a:pPr/>
              <a:t>5/7/2020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9EE36-9FDA-48B1-8617-8414B864B571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6800" y="3619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19800" y="571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gray arrows are comments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1200" y="14287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Let’s delete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which is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 from the heap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stCxn id="48" idx="5"/>
            <a:endCxn id="50" idx="0"/>
          </p:cNvCxnSpPr>
          <p:nvPr/>
        </p:nvCxnSpPr>
        <p:spPr>
          <a:xfrm rot="16200000" flipH="1">
            <a:off x="15936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6" idx="3"/>
            <a:endCxn id="47" idx="0"/>
          </p:cNvCxnSpPr>
          <p:nvPr/>
        </p:nvCxnSpPr>
        <p:spPr>
          <a:xfrm rot="5400000">
            <a:off x="2476501" y="31748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48" idx="0"/>
            <a:endCxn id="45" idx="3"/>
          </p:cNvCxnSpPr>
          <p:nvPr/>
        </p:nvCxnSpPr>
        <p:spPr>
          <a:xfrm rot="5400000" flipH="1" flipV="1">
            <a:off x="1600200" y="23747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6" idx="0"/>
            <a:endCxn id="45" idx="5"/>
          </p:cNvCxnSpPr>
          <p:nvPr/>
        </p:nvCxnSpPr>
        <p:spPr>
          <a:xfrm rot="16200000" flipV="1">
            <a:off x="2393764" y="23747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46" idx="5"/>
            <a:endCxn id="44" idx="0"/>
          </p:cNvCxnSpPr>
          <p:nvPr/>
        </p:nvCxnSpPr>
        <p:spPr>
          <a:xfrm rot="16200000" flipH="1">
            <a:off x="2965263" y="3174812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3124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B</a:t>
            </a:r>
            <a:endParaRPr lang="en-AU" dirty="0"/>
          </a:p>
        </p:txBody>
      </p:sp>
      <p:sp>
        <p:nvSpPr>
          <p:cNvPr id="45" name="Oval 44"/>
          <p:cNvSpPr/>
          <p:nvPr/>
        </p:nvSpPr>
        <p:spPr>
          <a:xfrm>
            <a:off x="2057400" y="2190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G</a:t>
            </a:r>
            <a:endParaRPr lang="en-AU" dirty="0"/>
          </a:p>
        </p:txBody>
      </p:sp>
      <p:sp>
        <p:nvSpPr>
          <p:cNvPr id="46" name="Oval 45"/>
          <p:cNvSpPr/>
          <p:nvPr/>
        </p:nvSpPr>
        <p:spPr>
          <a:xfrm>
            <a:off x="27432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F</a:t>
            </a:r>
            <a:endParaRPr lang="en-AU" dirty="0"/>
          </a:p>
        </p:txBody>
      </p:sp>
      <p:sp>
        <p:nvSpPr>
          <p:cNvPr id="47" name="Oval 46"/>
          <p:cNvSpPr/>
          <p:nvPr/>
        </p:nvSpPr>
        <p:spPr>
          <a:xfrm>
            <a:off x="23622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A</a:t>
            </a:r>
            <a:endParaRPr lang="en-AU" dirty="0"/>
          </a:p>
        </p:txBody>
      </p:sp>
      <p:sp>
        <p:nvSpPr>
          <p:cNvPr id="48" name="Oval 47"/>
          <p:cNvSpPr/>
          <p:nvPr/>
        </p:nvSpPr>
        <p:spPr>
          <a:xfrm>
            <a:off x="1371600" y="28765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</a:t>
            </a:r>
            <a:endParaRPr lang="en-AU" dirty="0"/>
          </a:p>
        </p:txBody>
      </p:sp>
      <p:sp>
        <p:nvSpPr>
          <p:cNvPr id="49" name="Oval 48"/>
          <p:cNvSpPr/>
          <p:nvPr/>
        </p:nvSpPr>
        <p:spPr>
          <a:xfrm>
            <a:off x="990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</a:t>
            </a:r>
            <a:endParaRPr lang="en-AU" dirty="0"/>
          </a:p>
        </p:txBody>
      </p:sp>
      <p:sp>
        <p:nvSpPr>
          <p:cNvPr id="50" name="Oval 49"/>
          <p:cNvSpPr/>
          <p:nvPr/>
        </p:nvSpPr>
        <p:spPr>
          <a:xfrm>
            <a:off x="1752600" y="3486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</a:t>
            </a:r>
            <a:endParaRPr lang="en-AU" dirty="0"/>
          </a:p>
        </p:txBody>
      </p:sp>
      <p:cxnSp>
        <p:nvCxnSpPr>
          <p:cNvPr id="51" name="Straight Arrow Connector 50"/>
          <p:cNvCxnSpPr>
            <a:stCxn id="49" idx="0"/>
            <a:endCxn id="48" idx="3"/>
          </p:cNvCxnSpPr>
          <p:nvPr/>
        </p:nvCxnSpPr>
        <p:spPr>
          <a:xfrm rot="5400000" flipH="1" flipV="1">
            <a:off x="1104900" y="31748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066800" y="1657350"/>
            <a:ext cx="2226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Remember Max Heap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29000" y="2724150"/>
            <a:ext cx="243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The value of Parent is</a:t>
            </a:r>
          </a:p>
          <a:p>
            <a:r>
              <a:rPr lang="en-AU" sz="1200" dirty="0" smtClean="0">
                <a:solidFill>
                  <a:schemeClr val="bg1">
                    <a:lumMod val="50000"/>
                  </a:schemeClr>
                </a:solidFill>
              </a:rPr>
              <a:t>greater or equal to Children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rot="5400000" flipH="1" flipV="1">
            <a:off x="3086894" y="2990056"/>
            <a:ext cx="685800" cy="158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283636" y="2159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2" name="Oval 21"/>
          <p:cNvSpPr/>
          <p:nvPr/>
        </p:nvSpPr>
        <p:spPr>
          <a:xfrm>
            <a:off x="65978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2" idx="0"/>
            <a:endCxn id="21" idx="3"/>
          </p:cNvCxnSpPr>
          <p:nvPr/>
        </p:nvCxnSpPr>
        <p:spPr>
          <a:xfrm rot="5400000" flipH="1" flipV="1">
            <a:off x="6826436" y="2343151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9694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4" idx="0"/>
            <a:endCxn id="21" idx="5"/>
          </p:cNvCxnSpPr>
          <p:nvPr/>
        </p:nvCxnSpPr>
        <p:spPr>
          <a:xfrm rot="16200000" flipV="1">
            <a:off x="7620000" y="2343150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216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6" idx="0"/>
            <a:endCxn id="22" idx="3"/>
          </p:cNvCxnSpPr>
          <p:nvPr/>
        </p:nvCxnSpPr>
        <p:spPr>
          <a:xfrm rot="5400000" flipH="1" flipV="1">
            <a:off x="63311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978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2" idx="5"/>
          </p:cNvCxnSpPr>
          <p:nvPr/>
        </p:nvCxnSpPr>
        <p:spPr>
          <a:xfrm rot="16200000" flipV="1">
            <a:off x="68199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588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31" name="Straight Arrow Connector 30"/>
          <p:cNvCxnSpPr>
            <a:stCxn id="30" idx="0"/>
            <a:endCxn id="24" idx="3"/>
          </p:cNvCxnSpPr>
          <p:nvPr/>
        </p:nvCxnSpPr>
        <p:spPr>
          <a:xfrm rot="5400000" flipH="1" flipV="1">
            <a:off x="77027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3" idx="0"/>
            <a:endCxn id="24" idx="5"/>
          </p:cNvCxnSpPr>
          <p:nvPr/>
        </p:nvCxnSpPr>
        <p:spPr>
          <a:xfrm rot="16200000" flipV="1">
            <a:off x="81915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8350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4" name="Oval 33"/>
          <p:cNvSpPr/>
          <p:nvPr/>
        </p:nvSpPr>
        <p:spPr>
          <a:xfrm>
            <a:off x="5835836" y="4064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5" name="Straight Arrow Connector 34"/>
          <p:cNvCxnSpPr>
            <a:stCxn id="34" idx="0"/>
            <a:endCxn id="26" idx="3"/>
          </p:cNvCxnSpPr>
          <p:nvPr/>
        </p:nvCxnSpPr>
        <p:spPr>
          <a:xfrm rot="5400000" flipH="1" flipV="1">
            <a:off x="5950136" y="37528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00" y="6667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sequence is 8 5 7 2 3 4 6 1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0" idx="0"/>
            <a:endCxn id="9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0"/>
            <a:endCxn id="10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6" idx="0"/>
            <a:endCxn id="10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8" idx="0"/>
            <a:endCxn id="12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00200" y="3943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4" idx="0"/>
            <a:endCxn id="14" idx="3"/>
          </p:cNvCxnSpPr>
          <p:nvPr/>
        </p:nvCxnSpPr>
        <p:spPr>
          <a:xfrm rot="5400000" flipH="1" flipV="1">
            <a:off x="1714500" y="3632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200400" y="3867150"/>
            <a:ext cx="1828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Last element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24" idx="6"/>
            <a:endCxn id="29" idx="2"/>
          </p:cNvCxnSpPr>
          <p:nvPr/>
        </p:nvCxnSpPr>
        <p:spPr>
          <a:xfrm flipV="1">
            <a:off x="1905000" y="4057650"/>
            <a:ext cx="1295400" cy="381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1047750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store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last element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5000" y="23431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sequence is now 1 5 7 2 3 4 6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0" idx="0"/>
            <a:endCxn id="9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0"/>
            <a:endCxn id="10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6" idx="0"/>
            <a:endCxn id="10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8" idx="0"/>
            <a:endCxn id="12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29" name="Oval 28"/>
          <p:cNvSpPr/>
          <p:nvPr/>
        </p:nvSpPr>
        <p:spPr>
          <a:xfrm>
            <a:off x="3657600" y="1581150"/>
            <a:ext cx="1828800" cy="381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smtClean="0"/>
              <a:t>Last element</a:t>
            </a:r>
            <a:endParaRPr lang="en-US" sz="1400" dirty="0"/>
          </a:p>
        </p:txBody>
      </p:sp>
      <p:cxnSp>
        <p:nvCxnSpPr>
          <p:cNvPr id="30" name="Straight Arrow Connector 29"/>
          <p:cNvCxnSpPr>
            <a:stCxn id="9" idx="6"/>
            <a:endCxn id="29" idx="2"/>
          </p:cNvCxnSpPr>
          <p:nvPr/>
        </p:nvCxnSpPr>
        <p:spPr>
          <a:xfrm flipV="1">
            <a:off x="3352800" y="1771650"/>
            <a:ext cx="304800" cy="41910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10477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Pass it at the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root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And we decrement our length 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8800" y="264795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sequence is now 7 5 6 2 3 4 1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0" idx="0"/>
            <a:endCxn id="9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0"/>
            <a:endCxn id="10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6" idx="0"/>
            <a:endCxn id="10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8" idx="0"/>
            <a:endCxn id="12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35" name="TextBox 34"/>
          <p:cNvSpPr txBox="1"/>
          <p:nvPr/>
        </p:nvSpPr>
        <p:spPr>
          <a:xfrm>
            <a:off x="5715000" y="104775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Then we </a:t>
            </a:r>
            <a:r>
              <a:rPr lang="en-AU" b="1" dirty="0" err="1" smtClean="0">
                <a:solidFill>
                  <a:schemeClr val="bg1">
                    <a:lumMod val="50000"/>
                  </a:schemeClr>
                </a:solidFill>
              </a:rPr>
              <a:t>heapify</a:t>
            </a:r>
            <a:endParaRPr lang="en-AU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which is the process of swapping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while respecting the rule that</a:t>
            </a:r>
          </a:p>
          <a:p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Parent &gt; Child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3" name="Shape 32"/>
          <p:cNvCxnSpPr>
            <a:stCxn id="9" idx="6"/>
            <a:endCxn id="12" idx="7"/>
          </p:cNvCxnSpPr>
          <p:nvPr/>
        </p:nvCxnSpPr>
        <p:spPr>
          <a:xfrm>
            <a:off x="3352800" y="2190750"/>
            <a:ext cx="641163" cy="578037"/>
          </a:xfrm>
          <a:prstGeom prst="curvedConnector2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hape 33"/>
          <p:cNvCxnSpPr>
            <a:stCxn id="12" idx="6"/>
            <a:endCxn id="21" idx="6"/>
          </p:cNvCxnSpPr>
          <p:nvPr/>
        </p:nvCxnSpPr>
        <p:spPr>
          <a:xfrm>
            <a:off x="4038600" y="2876550"/>
            <a:ext cx="381000" cy="609600"/>
          </a:xfrm>
          <a:prstGeom prst="curvedConnector3">
            <a:avLst>
              <a:gd name="adj1" fmla="val 160000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7150"/>
            <a:ext cx="33528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3619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(min)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62600" y="172819"/>
            <a:ext cx="307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The sequence is 1 6 4 3 2 7 5 8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" y="1123950"/>
            <a:ext cx="4800600" cy="381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dirty="0" smtClean="0">
                <a:solidFill>
                  <a:schemeClr val="tx1"/>
                </a:solidFill>
              </a:rPr>
              <a:t>Heap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Pentagon 24"/>
          <p:cNvSpPr/>
          <p:nvPr/>
        </p:nvSpPr>
        <p:spPr>
          <a:xfrm>
            <a:off x="228600" y="1809750"/>
            <a:ext cx="1447800" cy="381000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Delete()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501957" y="438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2038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sp>
        <p:nvSpPr>
          <p:cNvPr id="10" name="Oval 9"/>
          <p:cNvSpPr/>
          <p:nvPr/>
        </p:nvSpPr>
        <p:spPr>
          <a:xfrm>
            <a:off x="23622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cxnSp>
        <p:nvCxnSpPr>
          <p:cNvPr id="11" name="Straight Arrow Connector 10"/>
          <p:cNvCxnSpPr>
            <a:stCxn id="10" idx="0"/>
            <a:endCxn id="9" idx="3"/>
          </p:cNvCxnSpPr>
          <p:nvPr/>
        </p:nvCxnSpPr>
        <p:spPr>
          <a:xfrm rot="5400000" flipH="1" flipV="1">
            <a:off x="2590800" y="2222314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3800" y="27241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13" name="Straight Arrow Connector 12"/>
          <p:cNvCxnSpPr>
            <a:stCxn id="12" idx="0"/>
            <a:endCxn id="9" idx="5"/>
          </p:cNvCxnSpPr>
          <p:nvPr/>
        </p:nvCxnSpPr>
        <p:spPr>
          <a:xfrm rot="16200000" flipV="1">
            <a:off x="3384364" y="2222313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981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15" name="Straight Arrow Connector 14"/>
          <p:cNvCxnSpPr>
            <a:stCxn id="14" idx="0"/>
            <a:endCxn id="10" idx="3"/>
          </p:cNvCxnSpPr>
          <p:nvPr/>
        </p:nvCxnSpPr>
        <p:spPr>
          <a:xfrm rot="5400000" flipH="1" flipV="1">
            <a:off x="20955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7432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17" name="Straight Arrow Connector 16"/>
          <p:cNvCxnSpPr>
            <a:stCxn id="16" idx="0"/>
            <a:endCxn id="10" idx="5"/>
          </p:cNvCxnSpPr>
          <p:nvPr/>
        </p:nvCxnSpPr>
        <p:spPr>
          <a:xfrm rot="16200000" flipV="1">
            <a:off x="25842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352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19" name="Straight Arrow Connector 18"/>
          <p:cNvCxnSpPr>
            <a:stCxn id="18" idx="0"/>
            <a:endCxn id="12" idx="3"/>
          </p:cNvCxnSpPr>
          <p:nvPr/>
        </p:nvCxnSpPr>
        <p:spPr>
          <a:xfrm rot="5400000" flipH="1" flipV="1">
            <a:off x="3467100" y="30224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1" idx="0"/>
            <a:endCxn id="12" idx="5"/>
          </p:cNvCxnSpPr>
          <p:nvPr/>
        </p:nvCxnSpPr>
        <p:spPr>
          <a:xfrm rot="16200000" flipV="1">
            <a:off x="3955864" y="3022413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114800" y="33337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sp>
        <p:nvSpPr>
          <p:cNvPr id="24" name="Oval 23"/>
          <p:cNvSpPr/>
          <p:nvPr/>
        </p:nvSpPr>
        <p:spPr>
          <a:xfrm>
            <a:off x="1600200" y="3943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4" idx="0"/>
            <a:endCxn id="14" idx="3"/>
          </p:cNvCxnSpPr>
          <p:nvPr/>
        </p:nvCxnSpPr>
        <p:spPr>
          <a:xfrm rot="5400000" flipH="1" flipV="1">
            <a:off x="1714500" y="3632014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15000" y="1047750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What do you think happens with a </a:t>
            </a:r>
            <a:r>
              <a:rPr lang="en-AU" smtClean="0">
                <a:solidFill>
                  <a:schemeClr val="bg1">
                    <a:lumMod val="50000"/>
                  </a:schemeClr>
                </a:solidFill>
              </a:rPr>
              <a:t>min heap delete ?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769046" y="2066003"/>
            <a:ext cx="30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Instead of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greater than </a:t>
            </a:r>
          </a:p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We use </a:t>
            </a:r>
            <a:r>
              <a:rPr lang="en-AU" b="1" dirty="0" smtClean="0">
                <a:solidFill>
                  <a:schemeClr val="bg1">
                    <a:lumMod val="50000"/>
                  </a:schemeClr>
                </a:solidFill>
              </a:rPr>
              <a:t>lesser than</a:t>
            </a:r>
            <a:endParaRPr lang="en-AU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0"/>
            <a:ext cx="27432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Heap Delete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0"/>
            <a:ext cx="350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</a:rPr>
              <a:t>#include &lt;</a:t>
            </a:r>
            <a:r>
              <a:rPr lang="en-US" sz="1200" dirty="0" err="1" smtClean="0">
                <a:solidFill>
                  <a:schemeClr val="accent1"/>
                </a:solidFill>
              </a:rPr>
              <a:t>iostream</a:t>
            </a:r>
            <a:r>
              <a:rPr lang="en-US" sz="1200" dirty="0" smtClean="0">
                <a:solidFill>
                  <a:schemeClr val="accent1"/>
                </a:solidFill>
              </a:rPr>
              <a:t>&gt; </a:t>
            </a:r>
          </a:p>
          <a:p>
            <a:r>
              <a:rPr lang="en-US" sz="1200" dirty="0" smtClean="0">
                <a:solidFill>
                  <a:srgbClr val="7030A0"/>
                </a:solidFill>
              </a:rPr>
              <a:t>using namespace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std</a:t>
            </a:r>
            <a:r>
              <a:rPr lang="en-US" sz="1200" dirty="0" smtClean="0"/>
              <a:t>;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heapify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length,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largest = </a:t>
            </a:r>
            <a:r>
              <a:rPr lang="en-US" sz="1200" dirty="0" err="1" smtClean="0"/>
              <a:t>i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 * </a:t>
            </a:r>
            <a:r>
              <a:rPr lang="en-US" sz="1200" dirty="0" err="1" smtClean="0"/>
              <a:t>i</a:t>
            </a:r>
            <a:r>
              <a:rPr lang="en-US" sz="1200" dirty="0" smtClean="0"/>
              <a:t> +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r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 * </a:t>
            </a:r>
            <a:r>
              <a:rPr lang="en-US" sz="1200" dirty="0" err="1" smtClean="0"/>
              <a:t>i</a:t>
            </a:r>
            <a:r>
              <a:rPr lang="en-US" sz="1200" dirty="0" smtClean="0"/>
              <a:t> +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(l &lt; length &amp;&amp; </a:t>
            </a:r>
            <a:r>
              <a:rPr lang="en-US" sz="1200" dirty="0" err="1" smtClean="0"/>
              <a:t>arr</a:t>
            </a:r>
            <a:r>
              <a:rPr lang="en-US" sz="1200" dirty="0" smtClean="0"/>
              <a:t>[l] &gt;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 largest = l;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(r &lt; length &amp;&amp; </a:t>
            </a:r>
            <a:r>
              <a:rPr lang="en-US" sz="1200" dirty="0" err="1" smtClean="0"/>
              <a:t>arr</a:t>
            </a:r>
            <a:r>
              <a:rPr lang="en-US" sz="1200" dirty="0" smtClean="0"/>
              <a:t>[r] &gt;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 largest = r;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if</a:t>
            </a:r>
            <a:r>
              <a:rPr lang="en-US" sz="1200" dirty="0" smtClean="0"/>
              <a:t> (largest != </a:t>
            </a:r>
            <a:r>
              <a:rPr lang="en-US" sz="1200" dirty="0" err="1" smtClean="0"/>
              <a:t>i</a:t>
            </a:r>
            <a:r>
              <a:rPr lang="en-US" sz="1200" dirty="0" smtClean="0"/>
              <a:t>) { </a:t>
            </a:r>
          </a:p>
          <a:p>
            <a:r>
              <a:rPr lang="en-US" sz="1200" dirty="0" smtClean="0"/>
              <a:t>      swap(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], </a:t>
            </a:r>
            <a:r>
              <a:rPr lang="en-US" sz="1200" dirty="0" err="1" smtClean="0"/>
              <a:t>arr</a:t>
            </a:r>
            <a:r>
              <a:rPr lang="en-US" sz="1200" dirty="0" smtClean="0"/>
              <a:t>[largest]); </a:t>
            </a:r>
          </a:p>
          <a:p>
            <a:r>
              <a:rPr lang="en-US" sz="1200" dirty="0" smtClean="0"/>
              <a:t>   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largest); }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deleteRoot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>
                <a:solidFill>
                  <a:schemeClr val="accent1"/>
                </a:solidFill>
              </a:rPr>
              <a:t>&amp; </a:t>
            </a:r>
            <a:r>
              <a:rPr lang="en-US" sz="1200" dirty="0" smtClean="0"/>
              <a:t>length)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lastElement</a:t>
            </a:r>
            <a:r>
              <a:rPr lang="en-US" sz="1200" dirty="0" smtClean="0"/>
              <a:t> = </a:t>
            </a:r>
            <a:r>
              <a:rPr lang="en-US" sz="1200" dirty="0" err="1" smtClean="0"/>
              <a:t>arr</a:t>
            </a:r>
            <a:r>
              <a:rPr lang="en-US" sz="1200" dirty="0" smtClean="0"/>
              <a:t>[length -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];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arr</a:t>
            </a:r>
            <a:r>
              <a:rPr lang="en-US" sz="1200" dirty="0" smtClean="0"/>
              <a:t>[0] = </a:t>
            </a:r>
            <a:r>
              <a:rPr lang="en-US" sz="1200" dirty="0" err="1" smtClean="0"/>
              <a:t>lastElement</a:t>
            </a:r>
            <a:r>
              <a:rPr lang="en-US" sz="1200" dirty="0" smtClean="0"/>
              <a:t>; </a:t>
            </a:r>
          </a:p>
          <a:p>
            <a:r>
              <a:rPr lang="en-US" sz="1200" dirty="0" smtClean="0"/>
              <a:t>   length--;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heapify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); } </a:t>
            </a:r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/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3">
                    <a:lumMod val="75000"/>
                  </a:schemeClr>
                </a:solidFill>
              </a:rPr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>
                <a:solidFill>
                  <a:schemeClr val="accent1"/>
                </a:solidFill>
              </a:rPr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[],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n) {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for</a:t>
            </a:r>
            <a:r>
              <a:rPr lang="en-US" sz="1200" dirty="0" smtClean="0"/>
              <a:t> (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=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</a:t>
            </a:r>
            <a:r>
              <a:rPr lang="en-US" sz="1200" dirty="0" err="1" smtClean="0"/>
              <a:t>i</a:t>
            </a:r>
            <a:r>
              <a:rPr lang="en-US" sz="1200" dirty="0" smtClean="0"/>
              <a:t> &lt; n; ++</a:t>
            </a:r>
            <a:r>
              <a:rPr lang="en-US" sz="1200" dirty="0" err="1" smtClean="0"/>
              <a:t>i</a:t>
            </a:r>
            <a:r>
              <a:rPr lang="en-US" sz="1200" dirty="0" smtClean="0"/>
              <a:t>) </a:t>
            </a:r>
          </a:p>
          <a:p>
            <a:r>
              <a:rPr lang="en-US" sz="1200" dirty="0" smtClean="0"/>
              <a:t>    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err="1" smtClean="0"/>
              <a:t>i</a:t>
            </a:r>
            <a:r>
              <a:rPr lang="en-US" sz="1200" dirty="0" smtClean="0"/>
              <a:t>] &lt;&lt; " ";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cout</a:t>
            </a:r>
            <a:r>
              <a:rPr lang="en-US" sz="1200" dirty="0" smtClean="0"/>
              <a:t> &lt;&lt; </a:t>
            </a:r>
            <a:r>
              <a:rPr lang="en-US" sz="1200" dirty="0" err="1" smtClean="0"/>
              <a:t>endl</a:t>
            </a:r>
            <a:r>
              <a:rPr lang="en-US" sz="1200" dirty="0" smtClean="0"/>
              <a:t>; }</a:t>
            </a:r>
          </a:p>
        </p:txBody>
      </p:sp>
      <p:sp>
        <p:nvSpPr>
          <p:cNvPr id="19" name="Oval 18"/>
          <p:cNvSpPr/>
          <p:nvPr/>
        </p:nvSpPr>
        <p:spPr>
          <a:xfrm>
            <a:off x="7283636" y="2159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8</a:t>
            </a:r>
            <a:endParaRPr lang="en-AU" dirty="0"/>
          </a:p>
        </p:txBody>
      </p:sp>
      <p:sp>
        <p:nvSpPr>
          <p:cNvPr id="20" name="Oval 19"/>
          <p:cNvSpPr/>
          <p:nvPr/>
        </p:nvSpPr>
        <p:spPr>
          <a:xfrm>
            <a:off x="65978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5</a:t>
            </a:r>
            <a:endParaRPr lang="en-AU" dirty="0"/>
          </a:p>
        </p:txBody>
      </p:sp>
      <p:cxnSp>
        <p:nvCxnSpPr>
          <p:cNvPr id="21" name="Straight Arrow Connector 20"/>
          <p:cNvCxnSpPr>
            <a:stCxn id="20" idx="0"/>
            <a:endCxn id="19" idx="3"/>
          </p:cNvCxnSpPr>
          <p:nvPr/>
        </p:nvCxnSpPr>
        <p:spPr>
          <a:xfrm rot="5400000" flipH="1" flipV="1">
            <a:off x="6826436" y="2343151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969436" y="28449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7</a:t>
            </a:r>
            <a:endParaRPr lang="en-AU" dirty="0"/>
          </a:p>
        </p:txBody>
      </p:sp>
      <p:cxnSp>
        <p:nvCxnSpPr>
          <p:cNvPr id="23" name="Straight Arrow Connector 22"/>
          <p:cNvCxnSpPr>
            <a:stCxn id="22" idx="0"/>
            <a:endCxn id="19" idx="5"/>
          </p:cNvCxnSpPr>
          <p:nvPr/>
        </p:nvCxnSpPr>
        <p:spPr>
          <a:xfrm rot="16200000" flipV="1">
            <a:off x="7620000" y="2343150"/>
            <a:ext cx="425637" cy="578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216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2</a:t>
            </a:r>
            <a:endParaRPr lang="en-AU" dirty="0"/>
          </a:p>
        </p:txBody>
      </p:sp>
      <p:cxnSp>
        <p:nvCxnSpPr>
          <p:cNvPr id="25" name="Straight Arrow Connector 24"/>
          <p:cNvCxnSpPr>
            <a:stCxn id="24" idx="0"/>
            <a:endCxn id="20" idx="3"/>
          </p:cNvCxnSpPr>
          <p:nvPr/>
        </p:nvCxnSpPr>
        <p:spPr>
          <a:xfrm rot="5400000" flipH="1" flipV="1">
            <a:off x="63311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9788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3</a:t>
            </a:r>
            <a:endParaRPr lang="en-AU" dirty="0"/>
          </a:p>
        </p:txBody>
      </p:sp>
      <p:cxnSp>
        <p:nvCxnSpPr>
          <p:cNvPr id="27" name="Straight Arrow Connector 26"/>
          <p:cNvCxnSpPr>
            <a:stCxn id="26" idx="0"/>
            <a:endCxn id="20" idx="5"/>
          </p:cNvCxnSpPr>
          <p:nvPr/>
        </p:nvCxnSpPr>
        <p:spPr>
          <a:xfrm rot="16200000" flipV="1">
            <a:off x="68199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588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4</a:t>
            </a:r>
            <a:endParaRPr lang="en-AU" dirty="0"/>
          </a:p>
        </p:txBody>
      </p:sp>
      <p:cxnSp>
        <p:nvCxnSpPr>
          <p:cNvPr id="29" name="Straight Arrow Connector 28"/>
          <p:cNvCxnSpPr>
            <a:stCxn id="28" idx="0"/>
            <a:endCxn id="22" idx="3"/>
          </p:cNvCxnSpPr>
          <p:nvPr/>
        </p:nvCxnSpPr>
        <p:spPr>
          <a:xfrm rot="5400000" flipH="1" flipV="1">
            <a:off x="7702736" y="31432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31" idx="0"/>
            <a:endCxn id="22" idx="5"/>
          </p:cNvCxnSpPr>
          <p:nvPr/>
        </p:nvCxnSpPr>
        <p:spPr>
          <a:xfrm rot="16200000" flipV="1">
            <a:off x="8191500" y="3143250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8350436" y="34545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6</a:t>
            </a:r>
            <a:endParaRPr lang="en-AU" dirty="0"/>
          </a:p>
        </p:txBody>
      </p:sp>
      <p:sp>
        <p:nvSpPr>
          <p:cNvPr id="32" name="Oval 31"/>
          <p:cNvSpPr/>
          <p:nvPr/>
        </p:nvSpPr>
        <p:spPr>
          <a:xfrm>
            <a:off x="5835836" y="40641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1</a:t>
            </a:r>
            <a:endParaRPr lang="en-AU" dirty="0"/>
          </a:p>
        </p:txBody>
      </p:sp>
      <p:cxnSp>
        <p:nvCxnSpPr>
          <p:cNvPr id="33" name="Straight Arrow Connector 32"/>
          <p:cNvCxnSpPr>
            <a:stCxn id="32" idx="0"/>
            <a:endCxn id="24" idx="3"/>
          </p:cNvCxnSpPr>
          <p:nvPr/>
        </p:nvCxnSpPr>
        <p:spPr>
          <a:xfrm rot="5400000" flipH="1" flipV="1">
            <a:off x="5950136" y="3752851"/>
            <a:ext cx="349437" cy="2732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352800" y="1657350"/>
            <a:ext cx="26731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3">
                    <a:lumMod val="75000"/>
                  </a:schemeClr>
                </a:solidFill>
              </a:rPr>
              <a:t>main</a:t>
            </a:r>
            <a:r>
              <a:rPr lang="en-US" sz="1200" dirty="0" smtClean="0"/>
              <a:t>() {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arr</a:t>
            </a:r>
            <a:r>
              <a:rPr lang="en-US" sz="1200" dirty="0" smtClean="0"/>
              <a:t>[] = {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8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7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1200" dirty="0" smtClean="0"/>
              <a:t>,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1200" dirty="0" smtClean="0"/>
              <a:t>};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>
                <a:solidFill>
                  <a:schemeClr val="accent1"/>
                </a:solidFill>
              </a:rPr>
              <a:t>int</a:t>
            </a:r>
            <a:r>
              <a:rPr lang="en-US" sz="1200" dirty="0" smtClean="0"/>
              <a:t> length = </a:t>
            </a:r>
            <a:r>
              <a:rPr lang="en-US" sz="1200" dirty="0" err="1" smtClean="0">
                <a:solidFill>
                  <a:srgbClr val="7030A0"/>
                </a:solidFill>
              </a:rPr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) / </a:t>
            </a:r>
            <a:r>
              <a:rPr lang="en-US" sz="1200" dirty="0" err="1" smtClean="0">
                <a:solidFill>
                  <a:srgbClr val="7030A0"/>
                </a:solidFill>
              </a:rPr>
              <a:t>sizeof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[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]);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deleteRoot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length); </a:t>
            </a:r>
          </a:p>
          <a:p>
            <a:r>
              <a:rPr lang="en-US" sz="1200" dirty="0" smtClean="0"/>
              <a:t>   </a:t>
            </a:r>
            <a:r>
              <a:rPr lang="en-US" sz="1200" dirty="0" err="1" smtClean="0"/>
              <a:t>printArray</a:t>
            </a:r>
            <a:r>
              <a:rPr lang="en-US" sz="1200" dirty="0" smtClean="0"/>
              <a:t>(</a:t>
            </a:r>
            <a:r>
              <a:rPr lang="en-US" sz="1200" dirty="0" err="1" smtClean="0"/>
              <a:t>arr</a:t>
            </a:r>
            <a:r>
              <a:rPr lang="en-US" sz="1200" dirty="0" smtClean="0"/>
              <a:t>, length); </a:t>
            </a:r>
          </a:p>
          <a:p>
            <a:r>
              <a:rPr lang="en-US" sz="1200" dirty="0" smtClean="0"/>
              <a:t> 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6">
                    <a:lumMod val="75000"/>
                  </a:schemeClr>
                </a:solidFill>
              </a:rPr>
              <a:t>0</a:t>
            </a:r>
            <a:r>
              <a:rPr lang="en-US" sz="1200" dirty="0" smtClean="0"/>
              <a:t>; }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5867400" y="28575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chemeClr val="bg1">
                    <a:lumMod val="50000"/>
                  </a:schemeClr>
                </a:solidFill>
              </a:rPr>
              <a:t>(max)</a:t>
            </a:r>
            <a:endParaRPr lang="en-A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444</Words>
  <Application>Microsoft Office PowerPoint</Application>
  <PresentationFormat>On-screen Show (16:9)</PresentationFormat>
  <Paragraphs>124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Heap Delete</vt:lpstr>
      <vt:lpstr>Heap Delete</vt:lpstr>
      <vt:lpstr>Heap Delete</vt:lpstr>
      <vt:lpstr>Heap Delete</vt:lpstr>
      <vt:lpstr>Heap Delete</vt:lpstr>
      <vt:lpstr>Heap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Thomas</dc:creator>
  <cp:lastModifiedBy>Thomas Dolmark</cp:lastModifiedBy>
  <cp:revision>105</cp:revision>
  <dcterms:created xsi:type="dcterms:W3CDTF">2020-04-17T04:57:27Z</dcterms:created>
  <dcterms:modified xsi:type="dcterms:W3CDTF">2020-05-07T05:07:16Z</dcterms:modified>
</cp:coreProperties>
</file>