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1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12" autoAdjust="0"/>
  </p:normalViewPr>
  <p:slideViewPr>
    <p:cSldViewPr>
      <p:cViewPr varScale="1">
        <p:scale>
          <a:sx n="157" d="100"/>
          <a:sy n="157" d="100"/>
        </p:scale>
        <p:origin x="280" y="1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3619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571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gray arrows are comments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5049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8" idx="5"/>
            <a:endCxn id="50" idx="0"/>
          </p:cNvCxnSpPr>
          <p:nvPr/>
        </p:nvCxnSpPr>
        <p:spPr>
          <a:xfrm rot="16200000" flipH="1">
            <a:off x="15936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3"/>
            <a:endCxn id="47" idx="0"/>
          </p:cNvCxnSpPr>
          <p:nvPr/>
        </p:nvCxnSpPr>
        <p:spPr>
          <a:xfrm rot="5400000">
            <a:off x="2476501" y="31748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8" idx="0"/>
            <a:endCxn id="45" idx="3"/>
          </p:cNvCxnSpPr>
          <p:nvPr/>
        </p:nvCxnSpPr>
        <p:spPr>
          <a:xfrm rot="5400000" flipH="1" flipV="1">
            <a:off x="1600200" y="23747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0"/>
            <a:endCxn id="45" idx="5"/>
          </p:cNvCxnSpPr>
          <p:nvPr/>
        </p:nvCxnSpPr>
        <p:spPr>
          <a:xfrm rot="16200000" flipV="1">
            <a:off x="2393764" y="23747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5"/>
            <a:endCxn id="44" idx="0"/>
          </p:cNvCxnSpPr>
          <p:nvPr/>
        </p:nvCxnSpPr>
        <p:spPr>
          <a:xfrm rot="16200000" flipH="1">
            <a:off x="29652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24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20574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27432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362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1371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990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1752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9" idx="0"/>
            <a:endCxn id="48" idx="3"/>
          </p:cNvCxnSpPr>
          <p:nvPr/>
        </p:nvCxnSpPr>
        <p:spPr>
          <a:xfrm rot="5400000" flipH="1" flipV="1">
            <a:off x="1104900" y="31748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6800" y="1657350"/>
            <a:ext cx="222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Max Heap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29000" y="272415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The value of Parent is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greater or equal to Children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3086894" y="2990056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(8)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6"/>
          </p:cNvCxnSpPr>
          <p:nvPr/>
        </p:nvCxnSpPr>
        <p:spPr>
          <a:xfrm flipV="1">
            <a:off x="3733800" y="2800350"/>
            <a:ext cx="2057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check that 8 &lt; 4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 4 and 8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5000" y="33337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what do we do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1" idx="6"/>
            <a:endCxn id="29" idx="6"/>
          </p:cNvCxnSpPr>
          <p:nvPr/>
        </p:nvCxnSpPr>
        <p:spPr>
          <a:xfrm flipH="1">
            <a:off x="3733800" y="2952750"/>
            <a:ext cx="381000" cy="609600"/>
          </a:xfrm>
          <a:prstGeom prst="curvedConnector3">
            <a:avLst>
              <a:gd name="adj1" fmla="val -2000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(8)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</p:cNvCxnSpPr>
          <p:nvPr/>
        </p:nvCxnSpPr>
        <p:spPr>
          <a:xfrm flipV="1">
            <a:off x="4114800" y="2800350"/>
            <a:ext cx="1676400" cy="152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 8 and 7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5000" y="33337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Moving on the next one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1" idx="6"/>
            <a:endCxn id="23" idx="6"/>
          </p:cNvCxnSpPr>
          <p:nvPr/>
        </p:nvCxnSpPr>
        <p:spPr>
          <a:xfrm flipH="1" flipV="1">
            <a:off x="3429000" y="2266950"/>
            <a:ext cx="685800" cy="685800"/>
          </a:xfrm>
          <a:prstGeom prst="curvedConnector3">
            <a:avLst>
              <a:gd name="adj1" fmla="val -22222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(6)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3" idx="6"/>
          </p:cNvCxnSpPr>
          <p:nvPr/>
        </p:nvCxnSpPr>
        <p:spPr>
          <a:xfrm flipV="1">
            <a:off x="4495800" y="2800350"/>
            <a:ext cx="1295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6 as a child of 7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5000" y="33337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we do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0"/>
            <a:endCxn id="11" idx="5"/>
          </p:cNvCxnSpPr>
          <p:nvPr/>
        </p:nvCxnSpPr>
        <p:spPr>
          <a:xfrm rot="16200000" flipV="1">
            <a:off x="40320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910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6"/>
          </p:cNvCxnSpPr>
          <p:nvPr/>
        </p:nvCxnSpPr>
        <p:spPr>
          <a:xfrm flipV="1">
            <a:off x="1981200" y="2800350"/>
            <a:ext cx="3810000" cy="1371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2 as a child of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respect the binary tree nature of a heap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72200" y="41719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we do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0"/>
            <a:endCxn id="11" idx="5"/>
          </p:cNvCxnSpPr>
          <p:nvPr/>
        </p:nvCxnSpPr>
        <p:spPr>
          <a:xfrm flipH="1" flipV="1">
            <a:off x="4070163" y="3060513"/>
            <a:ext cx="273237" cy="349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91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15049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check and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nothing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764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4" idx="0"/>
            <a:endCxn id="17" idx="3"/>
          </p:cNvCxnSpPr>
          <p:nvPr/>
        </p:nvCxnSpPr>
        <p:spPr>
          <a:xfrm rot="5400000" flipH="1" flipV="1">
            <a:off x="1790700" y="37082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9527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 them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72200" y="41719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we do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0"/>
            <a:endCxn id="11" idx="5"/>
          </p:cNvCxnSpPr>
          <p:nvPr/>
        </p:nvCxnSpPr>
        <p:spPr>
          <a:xfrm rot="16200000" flipV="1">
            <a:off x="40320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91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150495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check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since 2 is greater than 1</a:t>
            </a:r>
          </a:p>
        </p:txBody>
      </p:sp>
      <p:sp>
        <p:nvSpPr>
          <p:cNvPr id="34" name="Oval 33"/>
          <p:cNvSpPr/>
          <p:nvPr/>
        </p:nvSpPr>
        <p:spPr>
          <a:xfrm>
            <a:off x="16764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4" idx="0"/>
            <a:endCxn id="17" idx="3"/>
          </p:cNvCxnSpPr>
          <p:nvPr/>
        </p:nvCxnSpPr>
        <p:spPr>
          <a:xfrm rot="5400000" flipH="1" flipV="1">
            <a:off x="1790700" y="37082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6"/>
            <a:endCxn id="16" idx="1"/>
          </p:cNvCxnSpPr>
          <p:nvPr/>
        </p:nvCxnSpPr>
        <p:spPr>
          <a:xfrm flipV="1">
            <a:off x="1981200" y="3137416"/>
            <a:ext cx="3810000" cy="1034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hape 26"/>
          <p:cNvCxnSpPr>
            <a:stCxn id="34" idx="2"/>
            <a:endCxn id="17" idx="2"/>
          </p:cNvCxnSpPr>
          <p:nvPr/>
        </p:nvCxnSpPr>
        <p:spPr>
          <a:xfrm rot="10800000" flipH="1">
            <a:off x="1676400" y="3562350"/>
            <a:ext cx="381000" cy="609600"/>
          </a:xfrm>
          <a:prstGeom prst="curvedConnector3">
            <a:avLst>
              <a:gd name="adj1" fmla="val -6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0"/>
            <a:endCxn id="11" idx="5"/>
          </p:cNvCxnSpPr>
          <p:nvPr/>
        </p:nvCxnSpPr>
        <p:spPr>
          <a:xfrm rot="16200000" flipV="1">
            <a:off x="40320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91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19075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check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are done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process of swapping to respect the rule that </a:t>
            </a: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Parent &gt; Child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known as </a:t>
            </a:r>
            <a:r>
              <a:rPr lang="en-AU" b="1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endParaRPr lang="en-AU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764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4" idx="0"/>
            <a:endCxn id="17" idx="3"/>
          </p:cNvCxnSpPr>
          <p:nvPr/>
        </p:nvCxnSpPr>
        <p:spPr>
          <a:xfrm rot="5400000" flipH="1" flipV="1">
            <a:off x="1790700" y="37082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(min)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19075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you think happens with min </a:t>
            </a:r>
            <a:r>
              <a:rPr lang="en-AU" smtClean="0">
                <a:solidFill>
                  <a:schemeClr val="bg1">
                    <a:lumMod val="50000"/>
                  </a:schemeClr>
                </a:solidFill>
              </a:rPr>
              <a:t>heap insert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36" name="Straight Arrow Connector 35"/>
          <p:cNvCxnSpPr>
            <a:stCxn id="32" idx="0"/>
            <a:endCxn id="31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0"/>
            <a:endCxn id="31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40" name="Straight Arrow Connector 39"/>
          <p:cNvCxnSpPr>
            <a:stCxn id="39" idx="0"/>
            <a:endCxn id="32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42" name="Straight Arrow Connector 41"/>
          <p:cNvCxnSpPr>
            <a:stCxn id="41" idx="0"/>
            <a:endCxn id="32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Arrow Connector 43"/>
          <p:cNvCxnSpPr>
            <a:stCxn id="43" idx="0"/>
            <a:endCxn id="37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0"/>
            <a:endCxn id="37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16002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47" idx="0"/>
            <a:endCxn id="39" idx="3"/>
          </p:cNvCxnSpPr>
          <p:nvPr/>
        </p:nvCxnSpPr>
        <p:spPr>
          <a:xfrm rot="5400000" flipH="1" flipV="1">
            <a:off x="1714500" y="3632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27432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3276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#include &lt;</a:t>
            </a:r>
            <a:r>
              <a:rPr lang="en-US" sz="1200" dirty="0" err="1" smtClean="0">
                <a:solidFill>
                  <a:schemeClr val="accent1"/>
                </a:solidFill>
              </a:rPr>
              <a:t>iostream</a:t>
            </a:r>
            <a:r>
              <a:rPr lang="en-US" sz="12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using namespace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1200" dirty="0" smtClean="0"/>
              <a:t>;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7030A0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heapify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length,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parent = (</a:t>
            </a:r>
            <a:r>
              <a:rPr lang="en-US" sz="1200" dirty="0" err="1" smtClean="0"/>
              <a:t>i</a:t>
            </a:r>
            <a:r>
              <a:rPr lang="en-US" sz="1200" dirty="0" smtClean="0"/>
              <a:t> -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) /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</a:t>
            </a:r>
            <a:r>
              <a:rPr lang="en-US" sz="1200" dirty="0" err="1" smtClean="0"/>
              <a:t>arr</a:t>
            </a:r>
            <a:r>
              <a:rPr lang="en-US" sz="1200" dirty="0" smtClean="0"/>
              <a:t>[parent] &gt;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&gt; </a:t>
            </a:r>
            <a:r>
              <a:rPr lang="en-US" sz="1200" dirty="0" err="1" smtClean="0"/>
              <a:t>arr</a:t>
            </a:r>
            <a:r>
              <a:rPr lang="en-US" sz="1200" dirty="0" smtClean="0"/>
              <a:t>[parent]) { </a:t>
            </a:r>
          </a:p>
          <a:p>
            <a:r>
              <a:rPr lang="en-US" sz="1200" dirty="0" smtClean="0"/>
              <a:t>         swap(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], </a:t>
            </a:r>
            <a:r>
              <a:rPr lang="en-US" sz="1200" dirty="0" err="1" smtClean="0"/>
              <a:t>arr</a:t>
            </a:r>
            <a:r>
              <a:rPr lang="en-US" sz="1200" dirty="0" smtClean="0"/>
              <a:t>[parent]); 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parent); } }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&amp; length,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Key) { </a:t>
            </a:r>
          </a:p>
          <a:p>
            <a:r>
              <a:rPr lang="en-US" sz="1200" dirty="0" smtClean="0"/>
              <a:t>   length++;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arr</a:t>
            </a:r>
            <a:r>
              <a:rPr lang="en-US" sz="1200" dirty="0" smtClean="0"/>
              <a:t>[length -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1</a:t>
            </a:r>
            <a:r>
              <a:rPr lang="en-US" sz="1200" dirty="0" smtClean="0"/>
              <a:t>] = Key;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length -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);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length) {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length; ++</a:t>
            </a:r>
            <a:r>
              <a:rPr lang="en-US" sz="1200" dirty="0" err="1" smtClean="0"/>
              <a:t>i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&lt;&lt; </a:t>
            </a:r>
            <a:r>
              <a:rPr lang="en-US" sz="1200" dirty="0" smtClean="0">
                <a:solidFill>
                  <a:srgbClr val="FF0000"/>
                </a:solidFill>
              </a:rPr>
              <a:t>" "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FF0000"/>
                </a:solidFill>
              </a:rPr>
              <a:t>"length is " </a:t>
            </a:r>
            <a:r>
              <a:rPr lang="en-US" sz="1200" dirty="0" smtClean="0"/>
              <a:t>&lt;&lt; length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 } </a:t>
            </a:r>
          </a:p>
        </p:txBody>
      </p:sp>
      <p:sp>
        <p:nvSpPr>
          <p:cNvPr id="19" name="Oval 18"/>
          <p:cNvSpPr/>
          <p:nvPr/>
        </p:nvSpPr>
        <p:spPr>
          <a:xfrm>
            <a:off x="7283636" y="2159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65978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20" idx="0"/>
            <a:endCxn id="19" idx="3"/>
          </p:cNvCxnSpPr>
          <p:nvPr/>
        </p:nvCxnSpPr>
        <p:spPr>
          <a:xfrm rot="5400000" flipH="1" flipV="1">
            <a:off x="6826436" y="2343151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694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2" idx="0"/>
            <a:endCxn id="19" idx="5"/>
          </p:cNvCxnSpPr>
          <p:nvPr/>
        </p:nvCxnSpPr>
        <p:spPr>
          <a:xfrm rot="16200000" flipV="1">
            <a:off x="7620000" y="2343150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16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4" idx="0"/>
            <a:endCxn id="20" idx="3"/>
          </p:cNvCxnSpPr>
          <p:nvPr/>
        </p:nvCxnSpPr>
        <p:spPr>
          <a:xfrm rot="5400000" flipH="1" flipV="1">
            <a:off x="63311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78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6" idx="0"/>
            <a:endCxn id="20" idx="5"/>
          </p:cNvCxnSpPr>
          <p:nvPr/>
        </p:nvCxnSpPr>
        <p:spPr>
          <a:xfrm rot="16200000" flipV="1">
            <a:off x="68199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588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2" idx="3"/>
          </p:cNvCxnSpPr>
          <p:nvPr/>
        </p:nvCxnSpPr>
        <p:spPr>
          <a:xfrm rot="5400000" flipH="1" flipV="1">
            <a:off x="77027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0"/>
            <a:endCxn id="22" idx="5"/>
          </p:cNvCxnSpPr>
          <p:nvPr/>
        </p:nvCxnSpPr>
        <p:spPr>
          <a:xfrm rot="16200000" flipV="1">
            <a:off x="81915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50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835836" y="4064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2" idx="0"/>
            <a:endCxn id="24" idx="3"/>
          </p:cNvCxnSpPr>
          <p:nvPr/>
        </p:nvCxnSpPr>
        <p:spPr>
          <a:xfrm rot="5400000" flipH="1" flipV="1">
            <a:off x="5950136" y="37528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5200" y="0"/>
            <a:ext cx="1906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200" dirty="0" smtClean="0"/>
              <a:t>()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1200" dirty="0" smtClean="0"/>
              <a:t>] = {};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length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 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7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insertNode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length);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}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857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7" idx="1"/>
          </p:cNvCxnSpPr>
          <p:nvPr/>
        </p:nvCxnSpPr>
        <p:spPr>
          <a:xfrm>
            <a:off x="2743200" y="2952750"/>
            <a:ext cx="3276600" cy="4894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32575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3 as a child of 4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(7)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6" idx="1"/>
          </p:cNvCxnSpPr>
          <p:nvPr/>
        </p:nvCxnSpPr>
        <p:spPr>
          <a:xfrm>
            <a:off x="4114800" y="2952750"/>
            <a:ext cx="1752600" cy="9049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325755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7 as a child of 4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But wait this is a max heap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Shouldn’t 7 be on top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(7)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4191000" y="2343150"/>
            <a:ext cx="1676400" cy="10990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32575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is why we swap them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hape 19"/>
          <p:cNvCxnSpPr>
            <a:stCxn id="23" idx="7"/>
            <a:endCxn id="11" idx="6"/>
          </p:cNvCxnSpPr>
          <p:nvPr/>
        </p:nvCxnSpPr>
        <p:spPr>
          <a:xfrm rot="16200000" flipH="1">
            <a:off x="3352799" y="2190750"/>
            <a:ext cx="793563" cy="730437"/>
          </a:xfrm>
          <a:prstGeom prst="curvedConnector4">
            <a:avLst>
              <a:gd name="adj1" fmla="val -13627"/>
              <a:gd name="adj2" fmla="val 110432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 2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6"/>
            <a:endCxn id="16" idx="1"/>
          </p:cNvCxnSpPr>
          <p:nvPr/>
        </p:nvCxnSpPr>
        <p:spPr>
          <a:xfrm flipV="1">
            <a:off x="2362200" y="2832616"/>
            <a:ext cx="3505200" cy="7297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647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1 as a child of 3</a:t>
            </a: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7400" y="310515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this ordered according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the min at the bottom and the max at the top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(5)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6"/>
            <a:endCxn id="16" idx="1"/>
          </p:cNvCxnSpPr>
          <p:nvPr/>
        </p:nvCxnSpPr>
        <p:spPr>
          <a:xfrm flipV="1">
            <a:off x="3124200" y="2832616"/>
            <a:ext cx="2667000" cy="7297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5 as a child of 3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18859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Yes, it is ordered</a:t>
            </a:r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72200" y="33337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If 5 is greater than 3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 then shouldn’t 5 be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571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(5)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32248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6"/>
            <a:endCxn id="16" idx="1"/>
          </p:cNvCxnSpPr>
          <p:nvPr/>
        </p:nvCxnSpPr>
        <p:spPr>
          <a:xfrm flipV="1">
            <a:off x="3124200" y="2832616"/>
            <a:ext cx="2667000" cy="7297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swap 3 and 5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5000" y="33337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AU" smtClean="0">
                <a:solidFill>
                  <a:schemeClr val="bg1">
                    <a:lumMod val="50000"/>
                  </a:schemeClr>
                </a:solidFill>
              </a:rPr>
              <a:t>5 greater than its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parent 7 ?</a:t>
            </a:r>
          </a:p>
        </p:txBody>
      </p:sp>
      <p:cxnSp>
        <p:nvCxnSpPr>
          <p:cNvPr id="27" name="Shape 26"/>
          <p:cNvCxnSpPr>
            <a:stCxn id="9" idx="6"/>
            <a:endCxn id="20" idx="6"/>
          </p:cNvCxnSpPr>
          <p:nvPr/>
        </p:nvCxnSpPr>
        <p:spPr>
          <a:xfrm>
            <a:off x="2743200" y="2952750"/>
            <a:ext cx="381000" cy="609600"/>
          </a:xfrm>
          <a:prstGeom prst="curvedConnector3">
            <a:avLst>
              <a:gd name="adj1" fmla="val 126667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7400" y="17335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 top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5 is greater than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843" y="1333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build one using the sequence 4 3 7 1 5 8 6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42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Insert (8)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9868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X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" name="Straight Arrow Connector 9"/>
          <p:cNvCxnSpPr>
            <a:stCxn id="9" idx="0"/>
            <a:endCxn id="23" idx="3"/>
          </p:cNvCxnSpPr>
          <p:nvPr/>
        </p:nvCxnSpPr>
        <p:spPr>
          <a:xfrm rot="5400000" flipH="1" flipV="1">
            <a:off x="26670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0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1" idx="0"/>
            <a:endCxn id="23" idx="5"/>
          </p:cNvCxnSpPr>
          <p:nvPr/>
        </p:nvCxnSpPr>
        <p:spPr>
          <a:xfrm rot="16200000" flipV="1">
            <a:off x="34605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6"/>
            <a:endCxn id="16" idx="1"/>
          </p:cNvCxnSpPr>
          <p:nvPr/>
        </p:nvCxnSpPr>
        <p:spPr>
          <a:xfrm flipV="1">
            <a:off x="3733800" y="3248115"/>
            <a:ext cx="2057400" cy="3142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64795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insert 8 as a child of 4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respect the binary tree nature of a heap as 5 already has 2 children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57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0"/>
            <a:endCxn id="9" idx="3"/>
          </p:cNvCxnSpPr>
          <p:nvPr/>
        </p:nvCxnSpPr>
        <p:spPr>
          <a:xfrm rot="5400000" flipH="1" flipV="1">
            <a:off x="2171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17335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No, 5 is less than 7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It is where it should be</a:t>
            </a:r>
          </a:p>
        </p:txBody>
      </p:sp>
      <p:cxnSp>
        <p:nvCxnSpPr>
          <p:cNvPr id="24" name="Straight Arrow Connector 23"/>
          <p:cNvCxnSpPr>
            <a:stCxn id="20" idx="0"/>
            <a:endCxn id="9" idx="5"/>
          </p:cNvCxnSpPr>
          <p:nvPr/>
        </p:nvCxnSpPr>
        <p:spPr>
          <a:xfrm rot="16200000" flipV="1">
            <a:off x="2660464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600" y="3867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we do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290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0"/>
            <a:endCxn id="11" idx="3"/>
          </p:cNvCxnSpPr>
          <p:nvPr/>
        </p:nvCxnSpPr>
        <p:spPr>
          <a:xfrm rot="5400000" flipH="1" flipV="1">
            <a:off x="35433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1042</Words>
  <Application>Microsoft Office PowerPoint</Application>
  <PresentationFormat>On-screen Show (16:9)</PresentationFormat>
  <Paragraphs>271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  <vt:lpstr>Heap 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107</cp:revision>
  <dcterms:created xsi:type="dcterms:W3CDTF">2020-04-17T04:57:27Z</dcterms:created>
  <dcterms:modified xsi:type="dcterms:W3CDTF">2020-05-07T05:10:51Z</dcterms:modified>
</cp:coreProperties>
</file>