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80" r:id="rId3"/>
    <p:sldId id="294" r:id="rId4"/>
    <p:sldId id="295" r:id="rId5"/>
    <p:sldId id="311" r:id="rId6"/>
    <p:sldId id="313" r:id="rId7"/>
    <p:sldId id="291" r:id="rId8"/>
    <p:sldId id="293" r:id="rId9"/>
    <p:sldId id="292" r:id="rId10"/>
    <p:sldId id="312" r:id="rId11"/>
    <p:sldId id="314" r:id="rId12"/>
    <p:sldId id="296" r:id="rId13"/>
    <p:sldId id="315" r:id="rId14"/>
    <p:sldId id="297" r:id="rId15"/>
    <p:sldId id="31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12" autoAdjust="0"/>
  </p:normalViewPr>
  <p:slideViewPr>
    <p:cSldViewPr>
      <p:cViewPr varScale="1">
        <p:scale>
          <a:sx n="159" d="100"/>
          <a:sy n="159" d="100"/>
        </p:scale>
        <p:origin x="234" y="1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scroll down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Fig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Solution: scroll down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Fig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1B372-7506-47F9-B596-C22EF0F15A3B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4958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41148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53340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35052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5410200" y="2266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47244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5" idx="2"/>
            <a:endCxn id="9" idx="7"/>
          </p:cNvCxnSpPr>
          <p:nvPr/>
        </p:nvCxnSpPr>
        <p:spPr>
          <a:xfrm rot="10800000" flipV="1">
            <a:off x="3765364" y="2038349"/>
            <a:ext cx="7304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9" idx="5"/>
          </p:cNvCxnSpPr>
          <p:nvPr/>
        </p:nvCxnSpPr>
        <p:spPr>
          <a:xfrm rot="16200000" flipV="1">
            <a:off x="3727263" y="2870013"/>
            <a:ext cx="4702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4374963" y="29081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5022663" y="28700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 rot="5400000">
            <a:off x="5219700" y="2838450"/>
            <a:ext cx="6096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5" idx="6"/>
          </p:cNvCxnSpPr>
          <p:nvPr/>
        </p:nvCxnSpPr>
        <p:spPr>
          <a:xfrm rot="16200000" flipV="1">
            <a:off x="4991101" y="1847850"/>
            <a:ext cx="2732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7" idx="6"/>
          </p:cNvCxnSpPr>
          <p:nvPr/>
        </p:nvCxnSpPr>
        <p:spPr>
          <a:xfrm rot="10800000" flipV="1">
            <a:off x="4419600" y="3333750"/>
            <a:ext cx="9144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4533900" y="23050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09800" y="2419350"/>
            <a:ext cx="7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vertex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Straight Arrow Connector 42"/>
          <p:cNvCxnSpPr>
            <a:stCxn id="9" idx="2"/>
            <a:endCxn id="41" idx="3"/>
          </p:cNvCxnSpPr>
          <p:nvPr/>
        </p:nvCxnSpPr>
        <p:spPr>
          <a:xfrm rot="10800000">
            <a:off x="2993476" y="2604016"/>
            <a:ext cx="511724" cy="1201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19800" y="571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gray arrows are comments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8000" y="33337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edge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endCxn id="47" idx="3"/>
          </p:cNvCxnSpPr>
          <p:nvPr/>
        </p:nvCxnSpPr>
        <p:spPr>
          <a:xfrm rot="5400000">
            <a:off x="3638505" y="3200443"/>
            <a:ext cx="413269" cy="22267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6800" y="40957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adjacent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 rot="5400000">
            <a:off x="5143500" y="3752850"/>
            <a:ext cx="609600" cy="76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4"/>
            <a:endCxn id="53" idx="0"/>
          </p:cNvCxnSpPr>
          <p:nvPr/>
        </p:nvCxnSpPr>
        <p:spPr>
          <a:xfrm rot="16200000" flipH="1">
            <a:off x="4572000" y="3257550"/>
            <a:ext cx="533400" cy="1143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19800" y="19621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degree</a:t>
            </a:r>
          </a:p>
        </p:txBody>
      </p:sp>
      <p:cxnSp>
        <p:nvCxnSpPr>
          <p:cNvPr id="75" name="Straight Arrow Connector 74"/>
          <p:cNvCxnSpPr>
            <a:endCxn id="74" idx="1"/>
          </p:cNvCxnSpPr>
          <p:nvPr/>
        </p:nvCxnSpPr>
        <p:spPr>
          <a:xfrm flipV="1">
            <a:off x="5334000" y="2146816"/>
            <a:ext cx="685800" cy="1201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4" idx="1"/>
          </p:cNvCxnSpPr>
          <p:nvPr/>
        </p:nvCxnSpPr>
        <p:spPr>
          <a:xfrm rot="5400000" flipH="1" flipV="1">
            <a:off x="5502533" y="2206883"/>
            <a:ext cx="577334" cy="4572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1447800" y="129779"/>
            <a:ext cx="13716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Graphs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2095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3800" y="127635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weight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6200" y="21145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62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0" y="23431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029200" y="2190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334000" y="2800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3</a:t>
            </a:r>
            <a:endParaRPr lang="en-A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724400" y="3333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4</a:t>
            </a:r>
            <a:endParaRPr lang="en-AU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3434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953000" y="2952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1</a:t>
            </a:r>
            <a:endParaRPr lang="en-AU" sz="1200" dirty="0"/>
          </a:p>
        </p:txBody>
      </p:sp>
      <p:cxnSp>
        <p:nvCxnSpPr>
          <p:cNvPr id="64" name="Straight Arrow Connector 63"/>
          <p:cNvCxnSpPr>
            <a:stCxn id="55" idx="0"/>
            <a:endCxn id="52" idx="2"/>
          </p:cNvCxnSpPr>
          <p:nvPr/>
        </p:nvCxnSpPr>
        <p:spPr>
          <a:xfrm rot="5400000" flipH="1" flipV="1">
            <a:off x="3850920" y="1812569"/>
            <a:ext cx="468868" cy="1350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Heapify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Order the heap according to its set order of preference</a:t>
            </a:r>
          </a:p>
          <a:p>
            <a:r>
              <a:rPr lang="en-AU" dirty="0" smtClean="0"/>
              <a:t>In a max heap, parent &gt; child</a:t>
            </a:r>
          </a:p>
          <a:p>
            <a:r>
              <a:rPr lang="en-AU" dirty="0" smtClean="0"/>
              <a:t>In a min heap, parent &lt; child</a:t>
            </a:r>
          </a:p>
          <a:p>
            <a:r>
              <a:rPr lang="en-AU" dirty="0" err="1" smtClean="0"/>
              <a:t>Heapifying</a:t>
            </a:r>
            <a:r>
              <a:rPr lang="en-AU" dirty="0" smtClean="0"/>
              <a:t> is only concerned with vertical hierarchy not horizontal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Users\Thomas\Pictures\Wallpapers\Beach (40).jpg"/>
          <p:cNvPicPr>
            <a:picLocks noChangeAspect="1" noChangeArrowheads="1"/>
          </p:cNvPicPr>
          <p:nvPr/>
        </p:nvPicPr>
        <p:blipFill>
          <a:blip r:embed="rId2" cstate="print"/>
          <a:srcRect t="18428" r="2923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Heap Insert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 the heap size by 1 to store the new element</a:t>
            </a:r>
          </a:p>
          <a:p>
            <a:r>
              <a:rPr lang="en-US" dirty="0" smtClean="0"/>
              <a:t>Insert the new element at the end of the heap</a:t>
            </a:r>
          </a:p>
          <a:p>
            <a:r>
              <a:rPr lang="en-US" dirty="0" smtClean="0"/>
              <a:t>This might distort the order of the heap</a:t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b="1" dirty="0" err="1" smtClean="0"/>
              <a:t>heapify</a:t>
            </a:r>
            <a:r>
              <a:rPr lang="en-US" b="1" dirty="0" smtClean="0"/>
              <a:t> </a:t>
            </a:r>
            <a:r>
              <a:rPr lang="en-US" dirty="0" smtClean="0"/>
              <a:t>which is where we swap the child and parent items according their precedence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Users\Thomas\Pictures\Wallpapers\Garden (15).jpg"/>
          <p:cNvPicPr>
            <a:picLocks noChangeAspect="1" noChangeArrowheads="1"/>
          </p:cNvPicPr>
          <p:nvPr/>
        </p:nvPicPr>
        <p:blipFill>
          <a:blip r:embed="rId2"/>
          <a:srcRect t="5247" r="560" b="11421"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Heap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the </a:t>
            </a:r>
            <a:r>
              <a:rPr lang="en-US" b="1" dirty="0" smtClean="0"/>
              <a:t>root </a:t>
            </a:r>
            <a:r>
              <a:rPr lang="en-US" dirty="0" smtClean="0"/>
              <a:t>to be deleted by the </a:t>
            </a:r>
            <a:r>
              <a:rPr lang="en-US" b="1" dirty="0" smtClean="0"/>
              <a:t>last element</a:t>
            </a:r>
            <a:endParaRPr lang="en-US" dirty="0" smtClean="0"/>
          </a:p>
          <a:p>
            <a:r>
              <a:rPr lang="en-US" dirty="0" smtClean="0"/>
              <a:t>Delete the </a:t>
            </a:r>
            <a:r>
              <a:rPr lang="en-US" b="1" dirty="0" smtClean="0"/>
              <a:t>last element</a:t>
            </a:r>
            <a:endParaRPr lang="en-US" dirty="0" smtClean="0"/>
          </a:p>
          <a:p>
            <a:r>
              <a:rPr lang="en-US" dirty="0" smtClean="0"/>
              <a:t>Since the last element is now the </a:t>
            </a:r>
            <a:r>
              <a:rPr lang="en-US" b="1" dirty="0" smtClean="0"/>
              <a:t>root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heap might not be ordered</a:t>
            </a:r>
            <a:br>
              <a:rPr lang="en-US" dirty="0" smtClean="0"/>
            </a:br>
            <a:r>
              <a:rPr lang="en-US" dirty="0" smtClean="0"/>
              <a:t>So we </a:t>
            </a:r>
            <a:r>
              <a:rPr lang="en-US" b="1" dirty="0" err="1" smtClean="0"/>
              <a:t>heapify</a:t>
            </a:r>
            <a:r>
              <a:rPr lang="en-US" b="1" dirty="0" smtClean="0"/>
              <a:t> </a:t>
            </a:r>
            <a:r>
              <a:rPr lang="en-US" dirty="0" smtClean="0"/>
              <a:t>the heap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Have fun with heaps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https://www.cs.usfca.edu/~</a:t>
            </a:r>
            <a:r>
              <a:rPr lang="en-AU" dirty="0" smtClean="0">
                <a:hlinkClick r:id="rId2"/>
              </a:rPr>
              <a:t>galles/visualization/Heap.html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2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10668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Trees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7" idx="2"/>
            <a:endCxn id="9" idx="6"/>
          </p:cNvCxnSpPr>
          <p:nvPr/>
        </p:nvCxnSpPr>
        <p:spPr>
          <a:xfrm rot="10800000">
            <a:off x="1219200" y="394335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11" idx="3"/>
          </p:cNvCxnSpPr>
          <p:nvPr/>
        </p:nvCxnSpPr>
        <p:spPr>
          <a:xfrm rot="5400000" flipH="1" flipV="1">
            <a:off x="2012763" y="3898713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11" idx="5"/>
          </p:cNvCxnSpPr>
          <p:nvPr/>
        </p:nvCxnSpPr>
        <p:spPr>
          <a:xfrm rot="16200000" flipV="1">
            <a:off x="2660463" y="3860613"/>
            <a:ext cx="3178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5" idx="7"/>
          </p:cNvCxnSpPr>
          <p:nvPr/>
        </p:nvCxnSpPr>
        <p:spPr>
          <a:xfrm rot="10800000" flipV="1">
            <a:off x="2393764" y="2647949"/>
            <a:ext cx="2732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37" idx="6"/>
          </p:cNvCxnSpPr>
          <p:nvPr/>
        </p:nvCxnSpPr>
        <p:spPr>
          <a:xfrm rot="10800000">
            <a:off x="1524000" y="2876550"/>
            <a:ext cx="609600" cy="152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4"/>
            <a:endCxn id="11" idx="0"/>
          </p:cNvCxnSpPr>
          <p:nvPr/>
        </p:nvCxnSpPr>
        <p:spPr>
          <a:xfrm rot="16200000" flipH="1">
            <a:off x="2171700" y="3295650"/>
            <a:ext cx="457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5800" y="74295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undirected graph where any two vertices are connected by one path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hence it has no loop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if any edges are removed the graph would become disconnected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AU" dirty="0" smtClean="0"/>
              <a:t>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number of edges is v − 1</a:t>
            </a:r>
          </a:p>
        </p:txBody>
      </p:sp>
      <p:sp>
        <p:nvSpPr>
          <p:cNvPr id="37" name="Oval 36"/>
          <p:cNvSpPr/>
          <p:nvPr/>
        </p:nvSpPr>
        <p:spPr>
          <a:xfrm>
            <a:off x="1219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2133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6670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2362200" y="3638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2971800" y="4171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1752600" y="4248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9" name="Oval 8"/>
          <p:cNvSpPr/>
          <p:nvPr/>
        </p:nvSpPr>
        <p:spPr>
          <a:xfrm>
            <a:off x="914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101" name="Straight Arrow Connector 100"/>
          <p:cNvCxnSpPr>
            <a:stCxn id="111" idx="5"/>
            <a:endCxn id="113" idx="0"/>
          </p:cNvCxnSpPr>
          <p:nvPr/>
        </p:nvCxnSpPr>
        <p:spPr>
          <a:xfrm rot="16200000" flipH="1">
            <a:off x="5860863" y="3479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9" idx="3"/>
            <a:endCxn id="110" idx="0"/>
          </p:cNvCxnSpPr>
          <p:nvPr/>
        </p:nvCxnSpPr>
        <p:spPr>
          <a:xfrm rot="5400000">
            <a:off x="6743701" y="3479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1" idx="0"/>
            <a:endCxn id="108" idx="3"/>
          </p:cNvCxnSpPr>
          <p:nvPr/>
        </p:nvCxnSpPr>
        <p:spPr>
          <a:xfrm rot="5400000" flipH="1" flipV="1">
            <a:off x="5867400" y="2679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9" idx="0"/>
            <a:endCxn id="108" idx="5"/>
          </p:cNvCxnSpPr>
          <p:nvPr/>
        </p:nvCxnSpPr>
        <p:spPr>
          <a:xfrm rot="16200000" flipV="1">
            <a:off x="6660964" y="2679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5"/>
            <a:endCxn id="107" idx="0"/>
          </p:cNvCxnSpPr>
          <p:nvPr/>
        </p:nvCxnSpPr>
        <p:spPr>
          <a:xfrm rot="16200000" flipH="1">
            <a:off x="7232463" y="3479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391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08" name="Oval 107"/>
          <p:cNvSpPr/>
          <p:nvPr/>
        </p:nvSpPr>
        <p:spPr>
          <a:xfrm>
            <a:off x="6324600" y="2495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09" name="Oval 108"/>
          <p:cNvSpPr/>
          <p:nvPr/>
        </p:nvSpPr>
        <p:spPr>
          <a:xfrm>
            <a:off x="70104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0" name="Oval 109"/>
          <p:cNvSpPr/>
          <p:nvPr/>
        </p:nvSpPr>
        <p:spPr>
          <a:xfrm>
            <a:off x="66294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11" name="Oval 110"/>
          <p:cNvSpPr/>
          <p:nvPr/>
        </p:nvSpPr>
        <p:spPr>
          <a:xfrm>
            <a:off x="5638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12" name="Oval 111"/>
          <p:cNvSpPr/>
          <p:nvPr/>
        </p:nvSpPr>
        <p:spPr>
          <a:xfrm>
            <a:off x="52578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113" name="Oval 112"/>
          <p:cNvSpPr/>
          <p:nvPr/>
        </p:nvSpPr>
        <p:spPr>
          <a:xfrm>
            <a:off x="6019800" y="3790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133" name="Straight Arrow Connector 132"/>
          <p:cNvCxnSpPr>
            <a:stCxn id="112" idx="0"/>
            <a:endCxn id="111" idx="3"/>
          </p:cNvCxnSpPr>
          <p:nvPr/>
        </p:nvCxnSpPr>
        <p:spPr>
          <a:xfrm rot="5400000" flipH="1" flipV="1">
            <a:off x="5372100" y="3479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1905000" y="4629150"/>
            <a:ext cx="59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867400" y="4248150"/>
            <a:ext cx="1239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Binary Tree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715000" y="28003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6840198" y="28003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315200" y="3409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245487" y="3409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943600" y="3409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617087" y="3409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00" y="2095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Search Tree (BST)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5"/>
            <a:endCxn id="16" idx="0"/>
          </p:cNvCxnSpPr>
          <p:nvPr/>
        </p:nvCxnSpPr>
        <p:spPr>
          <a:xfrm rot="16200000" flipH="1">
            <a:off x="1212663" y="3098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3"/>
            <a:endCxn id="13" idx="0"/>
          </p:cNvCxnSpPr>
          <p:nvPr/>
        </p:nvCxnSpPr>
        <p:spPr>
          <a:xfrm rot="5400000">
            <a:off x="2095501" y="3098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0"/>
            <a:endCxn id="11" idx="3"/>
          </p:cNvCxnSpPr>
          <p:nvPr/>
        </p:nvCxnSpPr>
        <p:spPr>
          <a:xfrm rot="5400000" flipH="1" flipV="1">
            <a:off x="1219200" y="2298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0"/>
            <a:endCxn id="11" idx="5"/>
          </p:cNvCxnSpPr>
          <p:nvPr/>
        </p:nvCxnSpPr>
        <p:spPr>
          <a:xfrm rot="16200000" flipV="1">
            <a:off x="2012764" y="2298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5"/>
            <a:endCxn id="10" idx="0"/>
          </p:cNvCxnSpPr>
          <p:nvPr/>
        </p:nvCxnSpPr>
        <p:spPr>
          <a:xfrm rot="16200000" flipH="1">
            <a:off x="2584263" y="3098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743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1676400" y="2114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23622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19812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9906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609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6" name="Oval 15"/>
          <p:cNvSpPr/>
          <p:nvPr/>
        </p:nvSpPr>
        <p:spPr>
          <a:xfrm>
            <a:off x="13716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5" idx="0"/>
            <a:endCxn id="14" idx="3"/>
          </p:cNvCxnSpPr>
          <p:nvPr/>
        </p:nvCxnSpPr>
        <p:spPr>
          <a:xfrm rot="5400000" flipH="1" flipV="1">
            <a:off x="7239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1352550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Binary Search Tree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6800" y="24193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91998" y="24193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3028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7287" y="3028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3028950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68887" y="3028950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1809750"/>
            <a:ext cx="45084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 a Binary Search Tree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Each left child node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smaller than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its parent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Each right child node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greater than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its parent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983" y="3867150"/>
            <a:ext cx="240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&lt; B &lt; C &lt; D &lt; E &lt; F &lt;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Adelson-Velskii</a:t>
            </a:r>
            <a:r>
              <a:rPr lang="en-US" dirty="0" smtClean="0"/>
              <a:t> and Landis (AVL)</a:t>
            </a:r>
            <a:r>
              <a:rPr lang="en-AU" dirty="0" smtClean="0"/>
              <a:t> Tree</a:t>
            </a:r>
            <a:endParaRPr lang="en-US" dirty="0"/>
          </a:p>
        </p:txBody>
      </p:sp>
      <p:cxnSp>
        <p:nvCxnSpPr>
          <p:cNvPr id="4" name="Straight Arrow Connector 3"/>
          <p:cNvCxnSpPr>
            <a:stCxn id="14" idx="5"/>
            <a:endCxn id="16" idx="0"/>
          </p:cNvCxnSpPr>
          <p:nvPr/>
        </p:nvCxnSpPr>
        <p:spPr>
          <a:xfrm rot="16200000" flipH="1">
            <a:off x="1136463" y="37082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3"/>
            <a:endCxn id="11" idx="0"/>
          </p:cNvCxnSpPr>
          <p:nvPr/>
        </p:nvCxnSpPr>
        <p:spPr>
          <a:xfrm rot="5400000">
            <a:off x="1409701" y="24890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0"/>
            <a:endCxn id="11" idx="3"/>
          </p:cNvCxnSpPr>
          <p:nvPr/>
        </p:nvCxnSpPr>
        <p:spPr>
          <a:xfrm rot="5400000" flipH="1" flipV="1">
            <a:off x="1028700" y="3098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5"/>
            <a:endCxn id="10" idx="0"/>
          </p:cNvCxnSpPr>
          <p:nvPr/>
        </p:nvCxnSpPr>
        <p:spPr>
          <a:xfrm rot="16200000" flipH="1">
            <a:off x="1898463" y="24890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57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1295400" y="2800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2" name="Oval 11"/>
          <p:cNvSpPr/>
          <p:nvPr/>
        </p:nvSpPr>
        <p:spPr>
          <a:xfrm>
            <a:off x="16764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1676400" y="34099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4" name="Oval 13"/>
          <p:cNvSpPr/>
          <p:nvPr/>
        </p:nvSpPr>
        <p:spPr>
          <a:xfrm>
            <a:off x="914400" y="3409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5" name="Oval 14"/>
          <p:cNvSpPr/>
          <p:nvPr/>
        </p:nvSpPr>
        <p:spPr>
          <a:xfrm>
            <a:off x="5334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6" name="Oval 15"/>
          <p:cNvSpPr/>
          <p:nvPr/>
        </p:nvSpPr>
        <p:spPr>
          <a:xfrm>
            <a:off x="1295400" y="4019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5" idx="0"/>
            <a:endCxn id="14" idx="3"/>
          </p:cNvCxnSpPr>
          <p:nvPr/>
        </p:nvCxnSpPr>
        <p:spPr>
          <a:xfrm rot="5400000" flipH="1" flipV="1">
            <a:off x="647700" y="37082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1" idx="5"/>
          </p:cNvCxnSpPr>
          <p:nvPr/>
        </p:nvCxnSpPr>
        <p:spPr>
          <a:xfrm flipH="1" flipV="1">
            <a:off x="1555563" y="3060513"/>
            <a:ext cx="273237" cy="3494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86000" y="971550"/>
            <a:ext cx="48776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AVL Tree is a BST Tree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that balances itself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   this balancing act happens after each insertion</a:t>
            </a:r>
          </a:p>
        </p:txBody>
      </p:sp>
      <p:cxnSp>
        <p:nvCxnSpPr>
          <p:cNvPr id="34" name="Straight Arrow Connector 33"/>
          <p:cNvCxnSpPr>
            <a:stCxn id="43" idx="5"/>
            <a:endCxn id="45" idx="0"/>
          </p:cNvCxnSpPr>
          <p:nvPr/>
        </p:nvCxnSpPr>
        <p:spPr>
          <a:xfrm rot="16200000" flipH="1">
            <a:off x="5479863" y="36320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3"/>
            <a:endCxn id="42" idx="0"/>
          </p:cNvCxnSpPr>
          <p:nvPr/>
        </p:nvCxnSpPr>
        <p:spPr>
          <a:xfrm rot="5400000">
            <a:off x="6362701" y="36320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3" idx="0"/>
            <a:endCxn id="40" idx="3"/>
          </p:cNvCxnSpPr>
          <p:nvPr/>
        </p:nvCxnSpPr>
        <p:spPr>
          <a:xfrm rot="5400000" flipH="1" flipV="1">
            <a:off x="5486400" y="28319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0"/>
            <a:endCxn id="40" idx="5"/>
          </p:cNvCxnSpPr>
          <p:nvPr/>
        </p:nvCxnSpPr>
        <p:spPr>
          <a:xfrm rot="16200000" flipV="1">
            <a:off x="6279964" y="28319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5"/>
            <a:endCxn id="39" idx="0"/>
          </p:cNvCxnSpPr>
          <p:nvPr/>
        </p:nvCxnSpPr>
        <p:spPr>
          <a:xfrm rot="16200000" flipH="1">
            <a:off x="6851463" y="36320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0104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5943600" y="2647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41" name="Oval 40"/>
          <p:cNvSpPr/>
          <p:nvPr/>
        </p:nvSpPr>
        <p:spPr>
          <a:xfrm>
            <a:off x="66294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62484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5257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4" name="Oval 43"/>
          <p:cNvSpPr/>
          <p:nvPr/>
        </p:nvSpPr>
        <p:spPr>
          <a:xfrm>
            <a:off x="48768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56388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4" idx="0"/>
            <a:endCxn id="43" idx="3"/>
          </p:cNvCxnSpPr>
          <p:nvPr/>
        </p:nvCxnSpPr>
        <p:spPr>
          <a:xfrm rot="5400000" flipH="1" flipV="1">
            <a:off x="4991100" y="3632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71800" y="2571750"/>
            <a:ext cx="163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Right Rotate (F)</a:t>
            </a:r>
            <a:endParaRPr lang="en-AU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42" idx="2"/>
            <a:endCxn id="13" idx="6"/>
          </p:cNvCxnSpPr>
          <p:nvPr/>
        </p:nvCxnSpPr>
        <p:spPr>
          <a:xfrm rot="10800000">
            <a:off x="1981200" y="3562350"/>
            <a:ext cx="42672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981200" y="4171950"/>
            <a:ext cx="2777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Notice how E is a child of D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  becomes a child of 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0"/>
            <a:ext cx="2209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AVL</a:t>
            </a:r>
            <a:r>
              <a:rPr lang="en-AU" dirty="0" smtClean="0"/>
              <a:t> Tree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277351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#include&lt;bits/</a:t>
            </a:r>
            <a:r>
              <a:rPr lang="en-US" sz="900" dirty="0" err="1" smtClean="0">
                <a:solidFill>
                  <a:schemeClr val="accent1"/>
                </a:solidFill>
              </a:rPr>
              <a:t>stdc</a:t>
            </a:r>
            <a:r>
              <a:rPr lang="en-US" sz="900" dirty="0" smtClean="0">
                <a:solidFill>
                  <a:schemeClr val="accent1"/>
                </a:solidFill>
              </a:rPr>
              <a:t>++.h&gt; 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using namespace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900" dirty="0" smtClean="0"/>
              <a:t>; </a:t>
            </a:r>
          </a:p>
          <a:p>
            <a:endParaRPr lang="en-US" sz="900" dirty="0" smtClean="0"/>
          </a:p>
          <a:p>
            <a:r>
              <a:rPr lang="en-US" sz="900" dirty="0" smtClean="0">
                <a:solidFill>
                  <a:srgbClr val="7030A0"/>
                </a:solidFill>
              </a:rPr>
              <a:t>class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Node</a:t>
            </a:r>
            <a:r>
              <a:rPr lang="en-US" sz="900" dirty="0" smtClean="0"/>
              <a:t>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public</a:t>
            </a:r>
            <a:r>
              <a:rPr lang="en-US" sz="900" dirty="0" smtClean="0"/>
              <a:t>: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key; </a:t>
            </a:r>
          </a:p>
          <a:p>
            <a:r>
              <a:rPr lang="en-US" sz="900" dirty="0" smtClean="0"/>
              <a:t>   Node *left; </a:t>
            </a:r>
          </a:p>
          <a:p>
            <a:r>
              <a:rPr lang="en-US" sz="900" dirty="0" smtClean="0"/>
              <a:t>   Node *right;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height; }; </a:t>
            </a:r>
          </a:p>
          <a:p>
            <a:endParaRPr lang="en-US" sz="900" dirty="0" smtClean="0"/>
          </a:p>
          <a:p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max</a:t>
            </a:r>
            <a:r>
              <a:rPr lang="en-US" sz="900" dirty="0" smtClean="0"/>
              <a:t>(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a, 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b)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(a &gt; b)? a : b; } </a:t>
            </a:r>
          </a:p>
          <a:p>
            <a:endParaRPr lang="en-US" sz="900" dirty="0" smtClean="0"/>
          </a:p>
          <a:p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height</a:t>
            </a:r>
            <a:r>
              <a:rPr lang="en-US" sz="900" dirty="0" smtClean="0"/>
              <a:t>(Node *N)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(N == NULL) </a:t>
            </a:r>
          </a:p>
          <a:p>
            <a:r>
              <a:rPr lang="en-US" sz="900" dirty="0" smtClean="0"/>
              <a:t>   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N-&gt;height; } </a:t>
            </a:r>
          </a:p>
          <a:p>
            <a:endParaRPr lang="en-US" sz="900" dirty="0" smtClean="0"/>
          </a:p>
          <a:p>
            <a:r>
              <a:rPr lang="en-US" sz="900" dirty="0" smtClean="0"/>
              <a:t>Node* 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newNode</a:t>
            </a:r>
            <a:r>
              <a:rPr lang="en-US" sz="900" dirty="0" smtClean="0"/>
              <a:t>(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key) { </a:t>
            </a:r>
          </a:p>
          <a:p>
            <a:r>
              <a:rPr lang="en-US" sz="900" dirty="0" smtClean="0"/>
              <a:t>   Node* node = </a:t>
            </a:r>
            <a:r>
              <a:rPr lang="en-US" sz="900" dirty="0" smtClean="0">
                <a:solidFill>
                  <a:srgbClr val="7030A0"/>
                </a:solidFill>
              </a:rPr>
              <a:t>new</a:t>
            </a:r>
            <a:r>
              <a:rPr lang="en-US" sz="900" dirty="0" smtClean="0"/>
              <a:t> Node(); </a:t>
            </a:r>
          </a:p>
          <a:p>
            <a:r>
              <a:rPr lang="en-US" sz="900" dirty="0" smtClean="0"/>
              <a:t>   node-&gt;key = key; </a:t>
            </a:r>
          </a:p>
          <a:p>
            <a:r>
              <a:rPr lang="en-US" sz="900" dirty="0" smtClean="0"/>
              <a:t>   node-&gt;left = NULL; </a:t>
            </a:r>
          </a:p>
          <a:p>
            <a:r>
              <a:rPr lang="en-US" sz="900" dirty="0" smtClean="0"/>
              <a:t>   node-&gt;right = NULL; </a:t>
            </a:r>
          </a:p>
          <a:p>
            <a:r>
              <a:rPr lang="en-US" sz="900" dirty="0" smtClean="0"/>
              <a:t>   node-&gt;height =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(node); } </a:t>
            </a:r>
          </a:p>
          <a:p>
            <a:endParaRPr lang="en-AU" sz="900" dirty="0" smtClean="0"/>
          </a:p>
          <a:p>
            <a:r>
              <a:rPr lang="en-US" sz="900" dirty="0" smtClean="0"/>
              <a:t>Node *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rightRotate</a:t>
            </a:r>
            <a:r>
              <a:rPr lang="en-US" sz="900" dirty="0" smtClean="0"/>
              <a:t>(Node *y) { </a:t>
            </a:r>
          </a:p>
          <a:p>
            <a:r>
              <a:rPr lang="en-US" sz="900" dirty="0" smtClean="0"/>
              <a:t>   Node *x = y-&gt;left; </a:t>
            </a:r>
          </a:p>
          <a:p>
            <a:r>
              <a:rPr lang="en-US" sz="900" dirty="0" smtClean="0"/>
              <a:t>   Node *T2 = x-&gt;right; </a:t>
            </a:r>
          </a:p>
          <a:p>
            <a:r>
              <a:rPr lang="en-US" sz="900" dirty="0" smtClean="0"/>
              <a:t>   x-&gt;right = y; </a:t>
            </a:r>
          </a:p>
          <a:p>
            <a:r>
              <a:rPr lang="en-US" sz="900" dirty="0" smtClean="0"/>
              <a:t>   y-&gt;left = T2; </a:t>
            </a:r>
          </a:p>
          <a:p>
            <a:r>
              <a:rPr lang="en-US" sz="900" dirty="0" smtClean="0"/>
              <a:t>   y-&gt;height = max(height(y-&gt;left), height(y-&gt;right)) + 1; </a:t>
            </a:r>
          </a:p>
          <a:p>
            <a:r>
              <a:rPr lang="en-US" sz="900" dirty="0" smtClean="0"/>
              <a:t>   x-&gt;height = max(height(x-&gt;left), height(x-&gt;right)) + 1;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x; } 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0" y="0"/>
            <a:ext cx="34660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Node *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leftRotate</a:t>
            </a:r>
            <a:r>
              <a:rPr lang="en-US" sz="900" dirty="0" smtClean="0"/>
              <a:t>(Node *x) { </a:t>
            </a:r>
          </a:p>
          <a:p>
            <a:r>
              <a:rPr lang="en-US" sz="900" dirty="0" smtClean="0"/>
              <a:t>   Node *y = x-&gt;right; </a:t>
            </a:r>
          </a:p>
          <a:p>
            <a:r>
              <a:rPr lang="en-US" sz="900" dirty="0" smtClean="0"/>
              <a:t>   Node *T2 = y-&gt;left; </a:t>
            </a:r>
          </a:p>
          <a:p>
            <a:r>
              <a:rPr lang="en-US" sz="900" dirty="0" smtClean="0"/>
              <a:t>   y-&gt;left = x; </a:t>
            </a:r>
          </a:p>
          <a:p>
            <a:r>
              <a:rPr lang="en-US" sz="900" dirty="0" smtClean="0"/>
              <a:t>   x-&gt;right = T2; </a:t>
            </a:r>
          </a:p>
          <a:p>
            <a:r>
              <a:rPr lang="en-US" sz="900" dirty="0" smtClean="0"/>
              <a:t>   x-&gt;height = max(height(x-&gt;left), height(x-&gt;right)) + 1; </a:t>
            </a:r>
          </a:p>
          <a:p>
            <a:r>
              <a:rPr lang="en-US" sz="900" dirty="0" smtClean="0"/>
              <a:t>   y-&gt;height = max(height(y-&gt;left), height(y-&gt;right)) + 1;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y; } </a:t>
            </a:r>
          </a:p>
          <a:p>
            <a:endParaRPr lang="en-US" sz="900" dirty="0" smtClean="0"/>
          </a:p>
          <a:p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getBalance</a:t>
            </a:r>
            <a:r>
              <a:rPr lang="en-US" sz="900" dirty="0" smtClean="0"/>
              <a:t>(Node *N)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(N ==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900" dirty="0" smtClean="0"/>
              <a:t>)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height(N-&gt;left) - height(N-&gt;right); } </a:t>
            </a:r>
          </a:p>
          <a:p>
            <a:endParaRPr lang="en-AU" sz="900" dirty="0" smtClean="0"/>
          </a:p>
          <a:p>
            <a:r>
              <a:rPr lang="en-US" sz="900" dirty="0" smtClean="0"/>
              <a:t>Node*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sert</a:t>
            </a:r>
            <a:r>
              <a:rPr lang="en-US" sz="900" dirty="0" smtClean="0"/>
              <a:t>(Node* node, 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key)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(node ==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900" dirty="0" smtClean="0"/>
              <a:t>)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(</a:t>
            </a:r>
            <a:r>
              <a:rPr lang="en-US" sz="900" dirty="0" err="1" smtClean="0"/>
              <a:t>newNode</a:t>
            </a:r>
            <a:r>
              <a:rPr lang="en-US" sz="900" dirty="0" smtClean="0"/>
              <a:t>(key));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(key &lt; node-&gt;key) node-&gt;left = insert(node-&gt;left, key);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else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(key &gt; node-&gt;key) node-&gt;right = insert(node-&gt;right, key);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else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node; </a:t>
            </a:r>
          </a:p>
          <a:p>
            <a:r>
              <a:rPr lang="en-US" sz="900" dirty="0" smtClean="0"/>
              <a:t>   node-&gt;height =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/>
              <a:t> + max(height(node-&gt;left), height(node-&gt;right));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balance = </a:t>
            </a:r>
            <a:r>
              <a:rPr lang="en-US" sz="900" dirty="0" err="1" smtClean="0"/>
              <a:t>getBalance</a:t>
            </a:r>
            <a:r>
              <a:rPr lang="en-US" sz="900" dirty="0" smtClean="0"/>
              <a:t>(node);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(balance &gt;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/>
              <a:t> &amp;&amp; key &lt; node-&gt;left-&gt;key)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err="1" smtClean="0"/>
              <a:t>rightRotate</a:t>
            </a:r>
            <a:r>
              <a:rPr lang="en-US" sz="900" dirty="0" smtClean="0"/>
              <a:t>(node);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(balance &lt;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-1 </a:t>
            </a:r>
            <a:r>
              <a:rPr lang="en-US" sz="900" dirty="0" smtClean="0"/>
              <a:t>&amp;&amp; key &gt; node-&gt;right-&gt;key)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err="1" smtClean="0"/>
              <a:t>leftRotate</a:t>
            </a:r>
            <a:r>
              <a:rPr lang="en-US" sz="900" dirty="0" smtClean="0"/>
              <a:t>(node);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(balance &gt;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/>
              <a:t> &amp;&amp; key &gt; node-&gt;left-&gt;key) { </a:t>
            </a:r>
          </a:p>
          <a:p>
            <a:r>
              <a:rPr lang="en-US" sz="900" dirty="0" smtClean="0"/>
              <a:t>      node-&gt;left = </a:t>
            </a:r>
            <a:r>
              <a:rPr lang="en-US" sz="900" dirty="0" err="1" smtClean="0"/>
              <a:t>leftRotate</a:t>
            </a:r>
            <a:r>
              <a:rPr lang="en-US" sz="900" dirty="0" smtClean="0"/>
              <a:t>(node-&gt;left); </a:t>
            </a:r>
          </a:p>
          <a:p>
            <a:r>
              <a:rPr lang="en-US" sz="900" dirty="0" smtClean="0"/>
              <a:t>   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err="1" smtClean="0"/>
              <a:t>rightRotate</a:t>
            </a:r>
            <a:r>
              <a:rPr lang="en-US" sz="900" dirty="0" smtClean="0"/>
              <a:t>(node); }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</a:t>
            </a:r>
            <a:r>
              <a:rPr lang="en-US" sz="900" dirty="0" smtClean="0"/>
              <a:t> (balance &lt;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-1 </a:t>
            </a:r>
            <a:r>
              <a:rPr lang="en-US" sz="900" dirty="0" smtClean="0"/>
              <a:t>&amp;&amp; key &lt; node-&gt;right-&gt;key) { </a:t>
            </a:r>
          </a:p>
          <a:p>
            <a:r>
              <a:rPr lang="en-US" sz="900" dirty="0" smtClean="0"/>
              <a:t>      node-&gt;right = </a:t>
            </a:r>
            <a:r>
              <a:rPr lang="en-US" sz="900" dirty="0" err="1" smtClean="0"/>
              <a:t>rightRotate</a:t>
            </a:r>
            <a:r>
              <a:rPr lang="en-US" sz="900" dirty="0" smtClean="0"/>
              <a:t>(node-&gt;right); </a:t>
            </a:r>
          </a:p>
          <a:p>
            <a:r>
              <a:rPr lang="en-US" sz="900" dirty="0" smtClean="0"/>
              <a:t>   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err="1" smtClean="0"/>
              <a:t>leftRotate</a:t>
            </a:r>
            <a:r>
              <a:rPr lang="en-US" sz="900" dirty="0" smtClean="0"/>
              <a:t>(node); }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node; }</a:t>
            </a:r>
          </a:p>
          <a:p>
            <a:endParaRPr lang="en-AU" sz="900" dirty="0" smtClean="0"/>
          </a:p>
          <a:p>
            <a:r>
              <a:rPr lang="en-US" sz="900" dirty="0" smtClean="0">
                <a:solidFill>
                  <a:schemeClr val="accent1"/>
                </a:solidFill>
              </a:rPr>
              <a:t>void</a:t>
            </a:r>
            <a:r>
              <a:rPr lang="en-US" sz="900" dirty="0" smtClean="0"/>
              <a:t> </a:t>
            </a:r>
            <a:r>
              <a:rPr lang="en-US" sz="900" dirty="0" err="1" smtClean="0">
                <a:solidFill>
                  <a:schemeClr val="accent3">
                    <a:lumMod val="75000"/>
                  </a:schemeClr>
                </a:solidFill>
              </a:rPr>
              <a:t>preOrder</a:t>
            </a:r>
            <a:r>
              <a:rPr lang="en-US" sz="900" dirty="0" smtClean="0"/>
              <a:t>(Node *root) {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if(root</a:t>
            </a:r>
            <a:r>
              <a:rPr lang="en-US" sz="900" dirty="0" smtClean="0"/>
              <a:t> !=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900" dirty="0" smtClean="0"/>
              <a:t>) { </a:t>
            </a:r>
          </a:p>
          <a:p>
            <a:r>
              <a:rPr lang="en-US" sz="900" dirty="0" smtClean="0"/>
              <a:t>      </a:t>
            </a:r>
            <a:r>
              <a:rPr lang="en-US" sz="900" dirty="0" err="1" smtClean="0"/>
              <a:t>cout</a:t>
            </a:r>
            <a:r>
              <a:rPr lang="en-US" sz="900" dirty="0" smtClean="0"/>
              <a:t> &lt;&lt; root-&gt;key &lt;&lt; </a:t>
            </a:r>
            <a:r>
              <a:rPr lang="en-US" sz="900" dirty="0" smtClean="0">
                <a:solidFill>
                  <a:srgbClr val="FF0000"/>
                </a:solidFill>
              </a:rPr>
              <a:t>" "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      </a:t>
            </a:r>
            <a:r>
              <a:rPr lang="en-US" sz="900" dirty="0" err="1" smtClean="0"/>
              <a:t>preOrder</a:t>
            </a:r>
            <a:r>
              <a:rPr lang="en-US" sz="900" dirty="0" smtClean="0"/>
              <a:t>(root-&gt;left); </a:t>
            </a:r>
          </a:p>
          <a:p>
            <a:r>
              <a:rPr lang="en-US" sz="900" dirty="0" smtClean="0"/>
              <a:t>      </a:t>
            </a:r>
            <a:r>
              <a:rPr lang="en-US" sz="900" dirty="0" err="1" smtClean="0"/>
              <a:t>preOrder</a:t>
            </a:r>
            <a:r>
              <a:rPr lang="en-US" sz="900" dirty="0" smtClean="0"/>
              <a:t>(root-&gt;right); } }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81800" y="819150"/>
            <a:ext cx="228940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chemeClr val="accent1"/>
                </a:solidFill>
              </a:rPr>
              <a:t>int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900" dirty="0" smtClean="0"/>
              <a:t>() { </a:t>
            </a:r>
          </a:p>
          <a:p>
            <a:r>
              <a:rPr lang="en-US" sz="900" dirty="0" smtClean="0"/>
              <a:t>   Node *root = NULL;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root = insert(root,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900" dirty="0" smtClean="0"/>
              <a:t>); </a:t>
            </a:r>
          </a:p>
          <a:p>
            <a:r>
              <a:rPr lang="en-US" sz="900" dirty="0" smtClean="0"/>
              <a:t>	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cout</a:t>
            </a:r>
            <a:r>
              <a:rPr lang="en-US" sz="900" dirty="0" smtClean="0"/>
              <a:t> &lt;&lt; </a:t>
            </a:r>
            <a:r>
              <a:rPr lang="en-US" sz="900" dirty="0" smtClean="0">
                <a:solidFill>
                  <a:srgbClr val="FF0000"/>
                </a:solidFill>
              </a:rPr>
              <a:t>"Traversal from top to bottom \n"</a:t>
            </a:r>
            <a:r>
              <a:rPr lang="en-US" sz="900" dirty="0" smtClean="0"/>
              <a:t>; </a:t>
            </a:r>
          </a:p>
          <a:p>
            <a:r>
              <a:rPr lang="en-US" sz="900" dirty="0" smtClean="0"/>
              <a:t>   </a:t>
            </a:r>
            <a:r>
              <a:rPr lang="en-US" sz="900" dirty="0" err="1" smtClean="0"/>
              <a:t>preOrder</a:t>
            </a:r>
            <a:r>
              <a:rPr lang="en-US" sz="900" dirty="0" smtClean="0"/>
              <a:t>(root); </a:t>
            </a:r>
          </a:p>
          <a:p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7030A0"/>
                </a:solidFill>
              </a:rPr>
              <a:t>return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900" dirty="0" smtClean="0"/>
              <a:t>; } </a:t>
            </a:r>
          </a:p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// This code is contributed by </a:t>
            </a:r>
          </a:p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900" dirty="0" err="1" smtClean="0">
                <a:solidFill>
                  <a:schemeClr val="bg1">
                    <a:lumMod val="50000"/>
                  </a:schemeClr>
                </a:solidFill>
              </a:rPr>
              <a:t>rathbhupendra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63" idx="5"/>
            <a:endCxn id="65" idx="0"/>
          </p:cNvCxnSpPr>
          <p:nvPr/>
        </p:nvCxnSpPr>
        <p:spPr>
          <a:xfrm rot="16200000" flipH="1">
            <a:off x="7003863" y="4241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1" idx="3"/>
            <a:endCxn id="62" idx="0"/>
          </p:cNvCxnSpPr>
          <p:nvPr/>
        </p:nvCxnSpPr>
        <p:spPr>
          <a:xfrm rot="5400000">
            <a:off x="7886701" y="42416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3" idx="0"/>
            <a:endCxn id="60" idx="3"/>
          </p:cNvCxnSpPr>
          <p:nvPr/>
        </p:nvCxnSpPr>
        <p:spPr>
          <a:xfrm rot="5400000" flipH="1" flipV="1">
            <a:off x="7010400" y="34415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1" idx="0"/>
            <a:endCxn id="60" idx="5"/>
          </p:cNvCxnSpPr>
          <p:nvPr/>
        </p:nvCxnSpPr>
        <p:spPr>
          <a:xfrm rot="16200000" flipV="1">
            <a:off x="7803964" y="34415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1" idx="5"/>
            <a:endCxn id="59" idx="0"/>
          </p:cNvCxnSpPr>
          <p:nvPr/>
        </p:nvCxnSpPr>
        <p:spPr>
          <a:xfrm rot="16200000" flipH="1">
            <a:off x="8375463" y="42416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534400" y="4552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60" name="Oval 59"/>
          <p:cNvSpPr/>
          <p:nvPr/>
        </p:nvSpPr>
        <p:spPr>
          <a:xfrm>
            <a:off x="7467600" y="3257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61" name="Oval 60"/>
          <p:cNvSpPr/>
          <p:nvPr/>
        </p:nvSpPr>
        <p:spPr>
          <a:xfrm>
            <a:off x="81534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62" name="Oval 61"/>
          <p:cNvSpPr/>
          <p:nvPr/>
        </p:nvSpPr>
        <p:spPr>
          <a:xfrm>
            <a:off x="7772400" y="4552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63" name="Oval 62"/>
          <p:cNvSpPr/>
          <p:nvPr/>
        </p:nvSpPr>
        <p:spPr>
          <a:xfrm>
            <a:off x="67818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64" name="Oval 63"/>
          <p:cNvSpPr/>
          <p:nvPr/>
        </p:nvSpPr>
        <p:spPr>
          <a:xfrm>
            <a:off x="6400800" y="4552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0</a:t>
            </a:r>
            <a:endParaRPr lang="en-AU" dirty="0"/>
          </a:p>
        </p:txBody>
      </p:sp>
      <p:sp>
        <p:nvSpPr>
          <p:cNvPr id="65" name="Oval 64"/>
          <p:cNvSpPr/>
          <p:nvPr/>
        </p:nvSpPr>
        <p:spPr>
          <a:xfrm>
            <a:off x="7162800" y="4552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66" name="Straight Arrow Connector 65"/>
          <p:cNvCxnSpPr>
            <a:stCxn id="64" idx="0"/>
            <a:endCxn id="63" idx="3"/>
          </p:cNvCxnSpPr>
          <p:nvPr/>
        </p:nvCxnSpPr>
        <p:spPr>
          <a:xfrm rot="5400000" flipH="1" flipV="1">
            <a:off x="6515100" y="42416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:\Users\Thomas\Pictures\Wallpapers\Lake (21).jpg"/>
          <p:cNvPicPr>
            <a:picLocks noChangeAspect="1" noChangeArrowheads="1"/>
          </p:cNvPicPr>
          <p:nvPr/>
        </p:nvPicPr>
        <p:blipFill>
          <a:blip r:embed="rId2" cstate="print"/>
          <a:srcRect b="24687"/>
          <a:stretch>
            <a:fillRect/>
          </a:stretch>
        </p:blipFill>
        <p:spPr bwMode="auto">
          <a:xfrm>
            <a:off x="4785" y="-19050"/>
            <a:ext cx="9140254" cy="5162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7150"/>
            <a:ext cx="10668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Heap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74295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 heap is a tree where all the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vertices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follow a specific order</a:t>
            </a:r>
          </a:p>
        </p:txBody>
      </p:sp>
      <p:cxnSp>
        <p:nvCxnSpPr>
          <p:cNvPr id="101" name="Straight Arrow Connector 100"/>
          <p:cNvCxnSpPr>
            <a:stCxn id="111" idx="5"/>
            <a:endCxn id="113" idx="0"/>
          </p:cNvCxnSpPr>
          <p:nvPr/>
        </p:nvCxnSpPr>
        <p:spPr>
          <a:xfrm rot="16200000" flipH="1">
            <a:off x="1212663" y="274917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9" idx="3"/>
            <a:endCxn id="110" idx="0"/>
          </p:cNvCxnSpPr>
          <p:nvPr/>
        </p:nvCxnSpPr>
        <p:spPr>
          <a:xfrm rot="5400000">
            <a:off x="2095501" y="2749175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1" idx="0"/>
            <a:endCxn id="108" idx="3"/>
          </p:cNvCxnSpPr>
          <p:nvPr/>
        </p:nvCxnSpPr>
        <p:spPr>
          <a:xfrm rot="5400000" flipH="1" flipV="1">
            <a:off x="1219200" y="1949076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9" idx="0"/>
            <a:endCxn id="108" idx="5"/>
          </p:cNvCxnSpPr>
          <p:nvPr/>
        </p:nvCxnSpPr>
        <p:spPr>
          <a:xfrm rot="16200000" flipV="1">
            <a:off x="2012764" y="1949075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5"/>
            <a:endCxn id="107" idx="0"/>
          </p:cNvCxnSpPr>
          <p:nvPr/>
        </p:nvCxnSpPr>
        <p:spPr>
          <a:xfrm rot="16200000" flipH="1">
            <a:off x="2584263" y="274917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743200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8" name="Oval 107"/>
          <p:cNvSpPr/>
          <p:nvPr/>
        </p:nvSpPr>
        <p:spPr>
          <a:xfrm>
            <a:off x="1676400" y="1765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09" name="Oval 108"/>
          <p:cNvSpPr/>
          <p:nvPr/>
        </p:nvSpPr>
        <p:spPr>
          <a:xfrm>
            <a:off x="2362200" y="24509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10" name="Oval 109"/>
          <p:cNvSpPr/>
          <p:nvPr/>
        </p:nvSpPr>
        <p:spPr>
          <a:xfrm>
            <a:off x="1981200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1" name="Oval 110"/>
          <p:cNvSpPr/>
          <p:nvPr/>
        </p:nvSpPr>
        <p:spPr>
          <a:xfrm>
            <a:off x="990600" y="24509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2" name="Oval 111"/>
          <p:cNvSpPr/>
          <p:nvPr/>
        </p:nvSpPr>
        <p:spPr>
          <a:xfrm>
            <a:off x="609600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13" name="Oval 112"/>
          <p:cNvSpPr/>
          <p:nvPr/>
        </p:nvSpPr>
        <p:spPr>
          <a:xfrm>
            <a:off x="1371600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33" name="Straight Arrow Connector 132"/>
          <p:cNvCxnSpPr>
            <a:stCxn id="112" idx="0"/>
            <a:endCxn id="111" idx="3"/>
          </p:cNvCxnSpPr>
          <p:nvPr/>
        </p:nvCxnSpPr>
        <p:spPr>
          <a:xfrm rot="5400000" flipH="1" flipV="1">
            <a:off x="723900" y="274917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990228" y="3517712"/>
            <a:ext cx="1783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Max Binary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124200" y="2266950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Each parent node has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   2 children node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      hence the name binary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800" y="20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So what is a	     ?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29" idx="5"/>
            <a:endCxn id="31" idx="0"/>
          </p:cNvCxnSpPr>
          <p:nvPr/>
        </p:nvCxnSpPr>
        <p:spPr>
          <a:xfrm rot="16200000" flipH="1">
            <a:off x="6499231" y="274917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3"/>
            <a:endCxn id="28" idx="0"/>
          </p:cNvCxnSpPr>
          <p:nvPr/>
        </p:nvCxnSpPr>
        <p:spPr>
          <a:xfrm rot="5400000">
            <a:off x="7382069" y="2749175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0"/>
            <a:endCxn id="26" idx="3"/>
          </p:cNvCxnSpPr>
          <p:nvPr/>
        </p:nvCxnSpPr>
        <p:spPr>
          <a:xfrm rot="5400000" flipH="1" flipV="1">
            <a:off x="6505768" y="1949076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0"/>
            <a:endCxn id="26" idx="5"/>
          </p:cNvCxnSpPr>
          <p:nvPr/>
        </p:nvCxnSpPr>
        <p:spPr>
          <a:xfrm rot="16200000" flipV="1">
            <a:off x="7299332" y="1949075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7" idx="5"/>
            <a:endCxn id="25" idx="0"/>
          </p:cNvCxnSpPr>
          <p:nvPr/>
        </p:nvCxnSpPr>
        <p:spPr>
          <a:xfrm rot="16200000" flipH="1">
            <a:off x="7870831" y="274917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029768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6962968" y="1765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7648768" y="24509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7267768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6277168" y="24509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0" name="Oval 29"/>
          <p:cNvSpPr/>
          <p:nvPr/>
        </p:nvSpPr>
        <p:spPr>
          <a:xfrm>
            <a:off x="5896168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6658168" y="30605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32" name="Straight Arrow Connector 31"/>
          <p:cNvCxnSpPr>
            <a:stCxn id="30" idx="0"/>
            <a:endCxn id="29" idx="3"/>
          </p:cNvCxnSpPr>
          <p:nvPr/>
        </p:nvCxnSpPr>
        <p:spPr>
          <a:xfrm rot="5400000" flipH="1" flipV="1">
            <a:off x="6010468" y="2749176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57503" y="3429975"/>
            <a:ext cx="192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Binary Search Tree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53368" y="2069912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78566" y="2069912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53568" y="2679512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83855" y="2679512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81968" y="2679512"/>
            <a:ext cx="4750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55455" y="2679512"/>
            <a:ext cx="3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left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81978" y="4214476"/>
            <a:ext cx="495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is the difference between a heap and a BST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43434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Max Heap and Min Heap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7429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 is the parent node of a child C node	</a:t>
            </a:r>
          </a:p>
        </p:txBody>
      </p:sp>
      <p:cxnSp>
        <p:nvCxnSpPr>
          <p:cNvPr id="101" name="Straight Arrow Connector 100"/>
          <p:cNvCxnSpPr>
            <a:stCxn id="111" idx="5"/>
            <a:endCxn id="113" idx="0"/>
          </p:cNvCxnSpPr>
          <p:nvPr/>
        </p:nvCxnSpPr>
        <p:spPr>
          <a:xfrm rot="16200000" flipH="1">
            <a:off x="831663" y="288168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9" idx="3"/>
            <a:endCxn id="110" idx="0"/>
          </p:cNvCxnSpPr>
          <p:nvPr/>
        </p:nvCxnSpPr>
        <p:spPr>
          <a:xfrm rot="5400000">
            <a:off x="1714501" y="288168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1" idx="0"/>
            <a:endCxn id="108" idx="3"/>
          </p:cNvCxnSpPr>
          <p:nvPr/>
        </p:nvCxnSpPr>
        <p:spPr>
          <a:xfrm rot="5400000" flipH="1" flipV="1">
            <a:off x="838200" y="2081582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9" idx="0"/>
            <a:endCxn id="108" idx="5"/>
          </p:cNvCxnSpPr>
          <p:nvPr/>
        </p:nvCxnSpPr>
        <p:spPr>
          <a:xfrm rot="16200000" flipV="1">
            <a:off x="1631764" y="2081581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5"/>
            <a:endCxn id="107" idx="0"/>
          </p:cNvCxnSpPr>
          <p:nvPr/>
        </p:nvCxnSpPr>
        <p:spPr>
          <a:xfrm rot="16200000" flipH="1">
            <a:off x="2203263" y="288168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362200" y="31930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8" name="Oval 107"/>
          <p:cNvSpPr/>
          <p:nvPr/>
        </p:nvSpPr>
        <p:spPr>
          <a:xfrm>
            <a:off x="1295400" y="18976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09" name="Oval 108"/>
          <p:cNvSpPr/>
          <p:nvPr/>
        </p:nvSpPr>
        <p:spPr>
          <a:xfrm>
            <a:off x="1981200" y="25834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10" name="Oval 109"/>
          <p:cNvSpPr/>
          <p:nvPr/>
        </p:nvSpPr>
        <p:spPr>
          <a:xfrm>
            <a:off x="1600200" y="31930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1" name="Oval 110"/>
          <p:cNvSpPr/>
          <p:nvPr/>
        </p:nvSpPr>
        <p:spPr>
          <a:xfrm>
            <a:off x="609600" y="25834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2" name="Oval 111"/>
          <p:cNvSpPr/>
          <p:nvPr/>
        </p:nvSpPr>
        <p:spPr>
          <a:xfrm>
            <a:off x="228600" y="31930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13" name="Oval 112"/>
          <p:cNvSpPr/>
          <p:nvPr/>
        </p:nvSpPr>
        <p:spPr>
          <a:xfrm>
            <a:off x="990600" y="31930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33" name="Straight Arrow Connector 132"/>
          <p:cNvCxnSpPr>
            <a:stCxn id="112" idx="0"/>
            <a:endCxn id="111" idx="3"/>
          </p:cNvCxnSpPr>
          <p:nvPr/>
        </p:nvCxnSpPr>
        <p:spPr>
          <a:xfrm rot="5400000" flipH="1" flipV="1">
            <a:off x="342900" y="288168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838200" y="3650218"/>
            <a:ext cx="11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Max Heap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2743200" y="235481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The value of P is greater or equal to 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401094" y="2620724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4" idx="5"/>
            <a:endCxn id="36" idx="0"/>
          </p:cNvCxnSpPr>
          <p:nvPr/>
        </p:nvCxnSpPr>
        <p:spPr>
          <a:xfrm rot="16200000" flipH="1">
            <a:off x="5251263" y="28700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3"/>
            <a:endCxn id="33" idx="0"/>
          </p:cNvCxnSpPr>
          <p:nvPr/>
        </p:nvCxnSpPr>
        <p:spPr>
          <a:xfrm rot="5400000">
            <a:off x="6134101" y="28700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0"/>
            <a:endCxn id="31" idx="3"/>
          </p:cNvCxnSpPr>
          <p:nvPr/>
        </p:nvCxnSpPr>
        <p:spPr>
          <a:xfrm rot="5400000" flipH="1" flipV="1">
            <a:off x="5257800" y="20699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2" idx="0"/>
            <a:endCxn id="31" idx="5"/>
          </p:cNvCxnSpPr>
          <p:nvPr/>
        </p:nvCxnSpPr>
        <p:spPr>
          <a:xfrm rot="16200000" flipV="1">
            <a:off x="6051364" y="20699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5"/>
            <a:endCxn id="30" idx="0"/>
          </p:cNvCxnSpPr>
          <p:nvPr/>
        </p:nvCxnSpPr>
        <p:spPr>
          <a:xfrm rot="16200000" flipH="1">
            <a:off x="6622863" y="28700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81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31" name="Oval 30"/>
          <p:cNvSpPr/>
          <p:nvPr/>
        </p:nvSpPr>
        <p:spPr>
          <a:xfrm>
            <a:off x="5715000" y="18859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64008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0198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5029200" y="2571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35" name="Oval 34"/>
          <p:cNvSpPr/>
          <p:nvPr/>
        </p:nvSpPr>
        <p:spPr>
          <a:xfrm>
            <a:off x="46482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5410200" y="3181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35" idx="0"/>
            <a:endCxn id="34" idx="3"/>
          </p:cNvCxnSpPr>
          <p:nvPr/>
        </p:nvCxnSpPr>
        <p:spPr>
          <a:xfrm rot="5400000" flipH="1" flipV="1">
            <a:off x="4762500" y="2870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257800" y="3638550"/>
            <a:ext cx="110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Min Heap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62800" y="234315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The value of P is smaller or equal to 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6706394" y="2570956"/>
            <a:ext cx="7620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0500" y="431184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Notice something ?	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0367" y="401835"/>
            <a:ext cx="254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“Just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up and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down</a:t>
            </a:r>
            <a:br>
              <a:rPr lang="en-AU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rather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than side to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side”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0901" y="1152012"/>
            <a:ext cx="349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These are not directed graphs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73837" y="4167484"/>
            <a:ext cx="384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further resources https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://www.cs.usfca.edu/~galles/visualization/Heap.html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4343400" cy="536971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Priority Queues</a:t>
            </a:r>
            <a:endParaRPr lang="en-A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74295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This is what priority queues are based of	</a:t>
            </a:r>
          </a:p>
        </p:txBody>
      </p:sp>
      <p:cxnSp>
        <p:nvCxnSpPr>
          <p:cNvPr id="101" name="Straight Arrow Connector 100"/>
          <p:cNvCxnSpPr>
            <a:stCxn id="111" idx="4"/>
            <a:endCxn id="113" idx="0"/>
          </p:cNvCxnSpPr>
          <p:nvPr/>
        </p:nvCxnSpPr>
        <p:spPr>
          <a:xfrm rot="5400000">
            <a:off x="3581400" y="333375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9" idx="3"/>
            <a:endCxn id="110" idx="0"/>
          </p:cNvCxnSpPr>
          <p:nvPr/>
        </p:nvCxnSpPr>
        <p:spPr>
          <a:xfrm rot="5400000">
            <a:off x="4495801" y="2984313"/>
            <a:ext cx="3494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11" idx="0"/>
            <a:endCxn id="108" idx="3"/>
          </p:cNvCxnSpPr>
          <p:nvPr/>
        </p:nvCxnSpPr>
        <p:spPr>
          <a:xfrm rot="5400000" flipH="1" flipV="1">
            <a:off x="4152900" y="2031814"/>
            <a:ext cx="425637" cy="12638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9" idx="0"/>
            <a:endCxn id="108" idx="4"/>
          </p:cNvCxnSpPr>
          <p:nvPr/>
        </p:nvCxnSpPr>
        <p:spPr>
          <a:xfrm rot="5400000" flipH="1" flipV="1">
            <a:off x="4914900" y="268605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9" idx="4"/>
            <a:endCxn id="107" idx="0"/>
          </p:cNvCxnSpPr>
          <p:nvPr/>
        </p:nvCxnSpPr>
        <p:spPr>
          <a:xfrm rot="5400000">
            <a:off x="4953000" y="3333750"/>
            <a:ext cx="3048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9530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108" name="Oval 107"/>
          <p:cNvSpPr/>
          <p:nvPr/>
        </p:nvSpPr>
        <p:spPr>
          <a:xfrm>
            <a:off x="49530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109" name="Oval 108"/>
          <p:cNvSpPr/>
          <p:nvPr/>
        </p:nvSpPr>
        <p:spPr>
          <a:xfrm>
            <a:off x="49530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110" name="Oval 109"/>
          <p:cNvSpPr/>
          <p:nvPr/>
        </p:nvSpPr>
        <p:spPr>
          <a:xfrm>
            <a:off x="41910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11" name="Oval 110"/>
          <p:cNvSpPr/>
          <p:nvPr/>
        </p:nvSpPr>
        <p:spPr>
          <a:xfrm>
            <a:off x="35814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112" name="Oval 111"/>
          <p:cNvSpPr/>
          <p:nvPr/>
        </p:nvSpPr>
        <p:spPr>
          <a:xfrm>
            <a:off x="2819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113" name="Oval 112"/>
          <p:cNvSpPr/>
          <p:nvPr/>
        </p:nvSpPr>
        <p:spPr>
          <a:xfrm>
            <a:off x="35814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133" name="Straight Arrow Connector 132"/>
          <p:cNvCxnSpPr>
            <a:stCxn id="112" idx="0"/>
            <a:endCxn id="111" idx="3"/>
          </p:cNvCxnSpPr>
          <p:nvPr/>
        </p:nvCxnSpPr>
        <p:spPr>
          <a:xfrm rot="5400000" flipH="1" flipV="1">
            <a:off x="3124200" y="2984314"/>
            <a:ext cx="349437" cy="654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lowchart: Manual Input 42"/>
          <p:cNvSpPr/>
          <p:nvPr/>
        </p:nvSpPr>
        <p:spPr>
          <a:xfrm>
            <a:off x="2590800" y="1809750"/>
            <a:ext cx="3276600" cy="2514600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69863" lvl="1" algn="ctr">
              <a:tabLst>
                <a:tab pos="347663" algn="l"/>
              </a:tabLst>
            </a:pPr>
            <a:r>
              <a:rPr lang="en-AU" dirty="0" smtClean="0">
                <a:solidFill>
                  <a:schemeClr val="tx1"/>
                </a:solidFill>
              </a:rPr>
              <a:t>Priority Queue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Pentagon 43"/>
          <p:cNvSpPr/>
          <p:nvPr/>
        </p:nvSpPr>
        <p:spPr>
          <a:xfrm>
            <a:off x="5486400" y="2114550"/>
            <a:ext cx="905933" cy="36406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Pop()</a:t>
            </a:r>
            <a:endParaRPr lang="en-AU" dirty="0"/>
          </a:p>
        </p:txBody>
      </p:sp>
      <p:sp>
        <p:nvSpPr>
          <p:cNvPr id="45" name="Pentagon 44"/>
          <p:cNvSpPr/>
          <p:nvPr/>
        </p:nvSpPr>
        <p:spPr>
          <a:xfrm rot="5400000">
            <a:off x="3691467" y="1775884"/>
            <a:ext cx="905933" cy="36406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Push()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435705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is a queue?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How does a priority queues differ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1165</Words>
  <Application>Microsoft Office PowerPoint</Application>
  <PresentationFormat>On-screen Show (16:9)</PresentationFormat>
  <Paragraphs>286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Trees</vt:lpstr>
      <vt:lpstr>Binary Search Tree (BST)</vt:lpstr>
      <vt:lpstr>Adelson-Velskii and Landis (AVL) Tree</vt:lpstr>
      <vt:lpstr>AVL Tree</vt:lpstr>
      <vt:lpstr>PowerPoint Presentation</vt:lpstr>
      <vt:lpstr>Heap</vt:lpstr>
      <vt:lpstr>Max Heap and Min Heap</vt:lpstr>
      <vt:lpstr>Priority Queues</vt:lpstr>
      <vt:lpstr>Heapify</vt:lpstr>
      <vt:lpstr>PowerPoint Presentation</vt:lpstr>
      <vt:lpstr>Heap Insert</vt:lpstr>
      <vt:lpstr>PowerPoint Presentation</vt:lpstr>
      <vt:lpstr>Heap Delete</vt:lpstr>
      <vt:lpstr>Have fun with heaps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110</cp:revision>
  <dcterms:created xsi:type="dcterms:W3CDTF">2020-04-17T04:57:27Z</dcterms:created>
  <dcterms:modified xsi:type="dcterms:W3CDTF">2020-05-07T05:06:38Z</dcterms:modified>
</cp:coreProperties>
</file>