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67" r:id="rId12"/>
    <p:sldId id="268" r:id="rId13"/>
    <p:sldId id="276" r:id="rId14"/>
    <p:sldId id="277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1E36B-F051-41B2-A321-32F7C5F6DE26}" type="datetimeFigureOut">
              <a:rPr lang="en-AU" smtClean="0"/>
              <a:t>15/03/2019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E9A6B-2F1C-498D-A9A7-2100A33EFE2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3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Author: 342QJK]\ Asif Q. Gill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just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2212848" cy="77841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47708" y="527020"/>
            <a:ext cx="8229600" cy="9723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Farookh.Hussain@uts.edu.a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aza.Muhammad@student.uts.edu.a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algn="ctr" eaLnBrk="1" hangingPunct="1"/>
            <a:br>
              <a:rPr lang="en-AU" sz="4500" dirty="0">
                <a:latin typeface="Cambria" pitchFamily="18" charset="0"/>
              </a:rPr>
            </a:br>
            <a:br>
              <a:rPr lang="en-AU" sz="4500" dirty="0">
                <a:latin typeface="Cambria" pitchFamily="18" charset="0"/>
              </a:rPr>
            </a:br>
            <a:br>
              <a:rPr lang="en-AU" sz="4500" dirty="0">
                <a:latin typeface="Cambria" pitchFamily="18" charset="0"/>
              </a:rPr>
            </a:br>
            <a:endParaRPr lang="en-AU" sz="4500" dirty="0">
              <a:latin typeface="Cambria" pitchFamily="18" charset="0"/>
            </a:endParaRP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4495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AU" dirty="0">
              <a:latin typeface="Cambria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AU" dirty="0">
              <a:latin typeface="Cambri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AU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64F2-264F-412F-80AA-9EE2D8A80D30}" type="slidenum">
              <a:rPr lang="en-AU"/>
              <a:pPr>
                <a:defRPr/>
              </a:pPr>
              <a:t>1</a:t>
            </a:fld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868680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cap="none" dirty="0">
                <a:ln/>
                <a:solidFill>
                  <a:srgbClr val="7030A0"/>
                </a:solidFill>
                <a:effectLst/>
              </a:rPr>
              <a:t>Welcome to “</a:t>
            </a:r>
            <a:r>
              <a:rPr lang="en-US" sz="4800" b="1" i="1" cap="none" dirty="0">
                <a:ln/>
                <a:solidFill>
                  <a:srgbClr val="7030A0"/>
                </a:solidFill>
                <a:effectLst/>
              </a:rPr>
              <a:t>Cloud Computing and Software as a Service</a:t>
            </a:r>
            <a:r>
              <a:rPr lang="en-US" sz="5400" b="1" cap="none" dirty="0">
                <a:ln/>
                <a:solidFill>
                  <a:srgbClr val="7030A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60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762000"/>
          </a:xfrm>
        </p:spPr>
        <p:txBody>
          <a:bodyPr>
            <a:normAutofit/>
          </a:bodyPr>
          <a:lstStyle/>
          <a:p>
            <a:pPr algn="ctr"/>
            <a:r>
              <a:rPr lang="en-AU" sz="4100" dirty="0">
                <a:latin typeface="+mn-lt"/>
              </a:rPr>
              <a:t>Assessment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AU" u="sng" dirty="0"/>
              <a:t>Assignment 2</a:t>
            </a:r>
            <a:r>
              <a:rPr lang="en-AU" dirty="0"/>
              <a:t>: Comprised of assessment items 2, 3 and 4.</a:t>
            </a:r>
          </a:p>
          <a:p>
            <a:r>
              <a:rPr lang="en-AU" b="1" u="sng" dirty="0">
                <a:solidFill>
                  <a:srgbClr val="7030A0"/>
                </a:solidFill>
              </a:rPr>
              <a:t>Assessment Item 2</a:t>
            </a:r>
          </a:p>
          <a:p>
            <a:pPr lvl="1"/>
            <a:r>
              <a:rPr lang="en-AU" dirty="0"/>
              <a:t>Software as a Service (</a:t>
            </a:r>
            <a:r>
              <a:rPr lang="en-AU" dirty="0" err="1"/>
              <a:t>SaaS</a:t>
            </a:r>
            <a:r>
              <a:rPr lang="en-AU" dirty="0"/>
              <a:t>) Development</a:t>
            </a:r>
          </a:p>
          <a:p>
            <a:pPr lvl="1"/>
            <a:r>
              <a:rPr lang="en-AU" dirty="0"/>
              <a:t>25% of the overall grade (</a:t>
            </a:r>
            <a:r>
              <a:rPr lang="en-AU" i="1" dirty="0"/>
              <a:t>for 41001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15% of the overall grade (</a:t>
            </a:r>
            <a:r>
              <a:rPr lang="en-AU" i="1" dirty="0"/>
              <a:t>for 42904</a:t>
            </a:r>
            <a:r>
              <a:rPr lang="en-AU" dirty="0"/>
              <a:t>)</a:t>
            </a:r>
          </a:p>
          <a:p>
            <a:pPr marL="393192" lvl="1" indent="0">
              <a:buNone/>
            </a:pPr>
            <a:endParaRPr lang="en-AU" dirty="0"/>
          </a:p>
          <a:p>
            <a:pPr lvl="1"/>
            <a:r>
              <a:rPr lang="en-AU" dirty="0"/>
              <a:t>A group assignment to be conducted in </a:t>
            </a:r>
            <a:r>
              <a:rPr lang="en-AU" i="1" u="sng" dirty="0"/>
              <a:t>groups of three students</a:t>
            </a:r>
            <a:r>
              <a:rPr lang="en-AU" i="1" dirty="0"/>
              <a:t> </a:t>
            </a:r>
            <a:r>
              <a:rPr lang="en-AU" dirty="0"/>
              <a:t>each.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84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302625" cy="647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AU" sz="4500" dirty="0">
                <a:latin typeface="+mn-lt"/>
              </a:rPr>
              <a:t>Assessment Items</a:t>
            </a:r>
          </a:p>
        </p:txBody>
      </p:sp>
      <p:sp>
        <p:nvSpPr>
          <p:cNvPr id="39939" name="Content Placeholder 1"/>
          <p:cNvSpPr>
            <a:spLocks noGrp="1"/>
          </p:cNvSpPr>
          <p:nvPr>
            <p:ph idx="1"/>
          </p:nvPr>
        </p:nvSpPr>
        <p:spPr>
          <a:xfrm>
            <a:off x="395288" y="1219201"/>
            <a:ext cx="8374062" cy="5449888"/>
          </a:xfrm>
        </p:spPr>
        <p:txBody>
          <a:bodyPr/>
          <a:lstStyle/>
          <a:p>
            <a:r>
              <a:rPr lang="en-AU" u="sng" dirty="0"/>
              <a:t>Assignment 2 (contd..)</a:t>
            </a:r>
          </a:p>
          <a:p>
            <a:pPr lvl="1"/>
            <a:r>
              <a:rPr lang="en-AU" b="1" u="sng" dirty="0">
                <a:solidFill>
                  <a:srgbClr val="7030A0"/>
                </a:solidFill>
              </a:rPr>
              <a:t>Assessment Item 3</a:t>
            </a:r>
          </a:p>
          <a:p>
            <a:pPr lvl="1"/>
            <a:r>
              <a:rPr lang="en-AU" dirty="0"/>
              <a:t>Report on Software as a Service (</a:t>
            </a:r>
            <a:r>
              <a:rPr lang="en-AU" dirty="0" err="1"/>
              <a:t>SaaS</a:t>
            </a:r>
            <a:r>
              <a:rPr lang="en-AU" dirty="0"/>
              <a:t>) Development</a:t>
            </a:r>
          </a:p>
          <a:p>
            <a:pPr lvl="1"/>
            <a:r>
              <a:rPr lang="en-AU" dirty="0"/>
              <a:t>10% of the overall grade (</a:t>
            </a:r>
            <a:r>
              <a:rPr lang="en-AU" i="1" dirty="0"/>
              <a:t>for both 41001 and 42904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 group assignment to be conducted in </a:t>
            </a:r>
            <a:r>
              <a:rPr lang="en-AU" i="1" u="sng" dirty="0"/>
              <a:t>groups of three students</a:t>
            </a:r>
            <a:r>
              <a:rPr lang="en-AU" dirty="0"/>
              <a:t>.</a:t>
            </a:r>
          </a:p>
          <a:p>
            <a:pPr lvl="1"/>
            <a:r>
              <a:rPr lang="en-AU" b="1" u="sng" dirty="0">
                <a:solidFill>
                  <a:srgbClr val="7030A0"/>
                </a:solidFill>
              </a:rPr>
              <a:t>Assessment Item 4</a:t>
            </a:r>
          </a:p>
          <a:p>
            <a:pPr lvl="1"/>
            <a:r>
              <a:rPr lang="en-AU" dirty="0"/>
              <a:t>Presentation</a:t>
            </a:r>
          </a:p>
          <a:p>
            <a:pPr lvl="1"/>
            <a:r>
              <a:rPr lang="en-AU" dirty="0"/>
              <a:t>20% of the overall grade (</a:t>
            </a:r>
            <a:r>
              <a:rPr lang="en-AU" i="1" dirty="0"/>
              <a:t>for 41001</a:t>
            </a:r>
            <a:r>
              <a:rPr lang="en-AU" dirty="0"/>
              <a:t>) </a:t>
            </a:r>
          </a:p>
          <a:p>
            <a:pPr lvl="1"/>
            <a:r>
              <a:rPr lang="en-AU" dirty="0"/>
              <a:t>10% of the overall grade (</a:t>
            </a:r>
            <a:r>
              <a:rPr lang="en-AU" i="1" dirty="0"/>
              <a:t>for 42904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 group assignment to be conducted in </a:t>
            </a:r>
            <a:r>
              <a:rPr lang="en-AU" i="1" u="sng" dirty="0"/>
              <a:t>groups of three students</a:t>
            </a:r>
            <a:r>
              <a:rPr lang="en-AU" dirty="0"/>
              <a:t>.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E5847-4B4D-4D5C-8209-0B5D1CB2D7E1}" type="slidenum">
              <a:rPr lang="en-AU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302625" cy="647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AU" sz="4500" dirty="0">
                <a:latin typeface="+mn-lt"/>
              </a:rPr>
              <a:t>Assessment Items</a:t>
            </a:r>
          </a:p>
        </p:txBody>
      </p:sp>
      <p:sp>
        <p:nvSpPr>
          <p:cNvPr id="40963" name="Content Placeholder 1"/>
          <p:cNvSpPr>
            <a:spLocks noGrp="1"/>
          </p:cNvSpPr>
          <p:nvPr>
            <p:ph idx="1"/>
          </p:nvPr>
        </p:nvSpPr>
        <p:spPr>
          <a:xfrm>
            <a:off x="395288" y="1412875"/>
            <a:ext cx="8374062" cy="5256213"/>
          </a:xfrm>
        </p:spPr>
        <p:txBody>
          <a:bodyPr/>
          <a:lstStyle/>
          <a:p>
            <a:r>
              <a:rPr lang="en-AU" u="sng" dirty="0"/>
              <a:t>Assessment Item 5 </a:t>
            </a:r>
            <a:r>
              <a:rPr lang="en-AU" dirty="0"/>
              <a:t> </a:t>
            </a:r>
          </a:p>
          <a:p>
            <a:pPr lvl="1"/>
            <a:r>
              <a:rPr lang="en-AU"/>
              <a:t>Individual </a:t>
            </a:r>
            <a:r>
              <a:rPr lang="en-AU" dirty="0"/>
              <a:t>assessment item!!!</a:t>
            </a:r>
          </a:p>
          <a:p>
            <a:pPr lvl="1"/>
            <a:r>
              <a:rPr lang="en-AU" dirty="0"/>
              <a:t>35% of the overall grade (</a:t>
            </a:r>
            <a:r>
              <a:rPr lang="en-AU" i="1" dirty="0"/>
              <a:t>for 41001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35% of the overall grade (</a:t>
            </a:r>
            <a:r>
              <a:rPr lang="en-AU" i="1" dirty="0"/>
              <a:t>for 42904</a:t>
            </a:r>
            <a:r>
              <a:rPr lang="en-AU" dirty="0"/>
              <a:t>)</a:t>
            </a:r>
          </a:p>
          <a:p>
            <a:pPr lvl="1" eaLnBrk="1" hangingPunct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75285-0200-4905-8CBE-7DF85DD4C67B}" type="slidenum">
              <a:rPr lang="en-AU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3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7730" y="685800"/>
            <a:ext cx="8915400" cy="6477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3600" dirty="0">
                <a:latin typeface="+mn-lt"/>
              </a:rPr>
              <a:t>What do I need to qualify for a pass (41001)?</a:t>
            </a:r>
          </a:p>
        </p:txBody>
      </p:sp>
      <p:sp>
        <p:nvSpPr>
          <p:cNvPr id="41987" name="Content Placeholder 1"/>
          <p:cNvSpPr>
            <a:spLocks noGrp="1"/>
          </p:cNvSpPr>
          <p:nvPr>
            <p:ph idx="1"/>
          </p:nvPr>
        </p:nvSpPr>
        <p:spPr>
          <a:xfrm>
            <a:off x="395288" y="1412875"/>
            <a:ext cx="8374062" cy="5256213"/>
          </a:xfrm>
        </p:spPr>
        <p:txBody>
          <a:bodyPr/>
          <a:lstStyle/>
          <a:p>
            <a:r>
              <a:rPr lang="en-US" dirty="0"/>
              <a:t>For students enrolled in 41001, in order to pass the subject you must attain all of the following minimum requirements: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dirty="0"/>
              <a:t>Procure a minimum of 50% in the overall subject mark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CA94-A589-44A0-B5F3-BF40A9C5AB7F}" type="slidenum">
              <a:rPr lang="en-AU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12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7730" y="685800"/>
            <a:ext cx="8915400" cy="6477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3600" dirty="0">
                <a:latin typeface="+mn-lt"/>
              </a:rPr>
              <a:t>What do I need to qualify for a pass (42904)?</a:t>
            </a:r>
          </a:p>
        </p:txBody>
      </p:sp>
      <p:sp>
        <p:nvSpPr>
          <p:cNvPr id="41987" name="Content Placeholder 1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334000"/>
          </a:xfrm>
        </p:spPr>
        <p:txBody>
          <a:bodyPr/>
          <a:lstStyle/>
          <a:p>
            <a:r>
              <a:rPr lang="en-US" dirty="0"/>
              <a:t>For students enrolled in 42904, in order to pass the subject you must attain all of the following minimum requirements:</a:t>
            </a:r>
            <a:endParaRPr lang="en-US" i="1" dirty="0"/>
          </a:p>
          <a:p>
            <a:pPr marL="850392" lvl="1" indent="-457200">
              <a:buFont typeface="+mj-lt"/>
              <a:buAutoNum type="alphaLcParenR"/>
            </a:pPr>
            <a:r>
              <a:rPr lang="en-US" dirty="0"/>
              <a:t>Procure a minimum of 50% in the overall subject mark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CA94-A589-44A0-B5F3-BF40A9C5AB7F}" type="slidenum">
              <a:rPr lang="en-AU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14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302625" cy="647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AU" sz="4500" dirty="0">
                <a:latin typeface="+mn-lt"/>
              </a:rPr>
              <a:t>How will the classes be organized ?</a:t>
            </a:r>
          </a:p>
        </p:txBody>
      </p:sp>
      <p:sp>
        <p:nvSpPr>
          <p:cNvPr id="40963" name="Content Placeholder 1"/>
          <p:cNvSpPr>
            <a:spLocks noGrp="1"/>
          </p:cNvSpPr>
          <p:nvPr>
            <p:ph idx="1"/>
          </p:nvPr>
        </p:nvSpPr>
        <p:spPr>
          <a:xfrm>
            <a:off x="395288" y="1412875"/>
            <a:ext cx="8374062" cy="4530725"/>
          </a:xfrm>
        </p:spPr>
        <p:txBody>
          <a:bodyPr>
            <a:normAutofit/>
          </a:bodyPr>
          <a:lstStyle/>
          <a:p>
            <a:pPr lvl="1"/>
            <a:r>
              <a:rPr lang="en-AU" u="sng" dirty="0"/>
              <a:t>Timings Perspective:</a:t>
            </a:r>
          </a:p>
          <a:p>
            <a:pPr lvl="2"/>
            <a:r>
              <a:rPr lang="en-AU" dirty="0"/>
              <a:t>Start on </a:t>
            </a:r>
            <a:r>
              <a:rPr lang="en-AU"/>
              <a:t>time </a:t>
            </a:r>
            <a:endParaRPr lang="en-AU" dirty="0"/>
          </a:p>
          <a:p>
            <a:pPr lvl="2"/>
            <a:r>
              <a:rPr lang="en-AU" dirty="0"/>
              <a:t>Finish 10 minutes early so that students can go to the tutorial</a:t>
            </a:r>
          </a:p>
          <a:p>
            <a:pPr lvl="1"/>
            <a:r>
              <a:rPr lang="en-AU" u="sng" dirty="0"/>
              <a:t>Organization Perspective</a:t>
            </a:r>
          </a:p>
          <a:p>
            <a:pPr lvl="2"/>
            <a:r>
              <a:rPr lang="en-AU" dirty="0"/>
              <a:t>Focus on Interactive Learning</a:t>
            </a:r>
          </a:p>
          <a:p>
            <a:pPr lvl="2"/>
            <a:r>
              <a:rPr lang="en-AU" dirty="0"/>
              <a:t>Questions and Clarifications welcome during the break</a:t>
            </a:r>
          </a:p>
          <a:p>
            <a:pPr lvl="2"/>
            <a:r>
              <a:rPr lang="en-AU" dirty="0"/>
              <a:t>I will provide ample opportunities for subject content clarification to you all</a:t>
            </a:r>
          </a:p>
          <a:p>
            <a:pPr lvl="2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75285-0200-4905-8CBE-7DF85DD4C67B}" type="slidenum">
              <a:rPr lang="en-AU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99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40518" y="228600"/>
            <a:ext cx="8302625" cy="11144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AU" sz="4500" dirty="0">
                <a:latin typeface="+mn-lt"/>
              </a:rPr>
              <a:t>How will the labs be organized ?</a:t>
            </a:r>
          </a:p>
        </p:txBody>
      </p:sp>
      <p:sp>
        <p:nvSpPr>
          <p:cNvPr id="40963" name="Content Placeholder 1"/>
          <p:cNvSpPr>
            <a:spLocks noGrp="1"/>
          </p:cNvSpPr>
          <p:nvPr>
            <p:ph idx="1"/>
          </p:nvPr>
        </p:nvSpPr>
        <p:spPr>
          <a:xfrm>
            <a:off x="340518" y="1676400"/>
            <a:ext cx="8374062" cy="2743200"/>
          </a:xfrm>
        </p:spPr>
        <p:txBody>
          <a:bodyPr>
            <a:normAutofit/>
          </a:bodyPr>
          <a:lstStyle/>
          <a:p>
            <a:pPr lvl="1"/>
            <a:r>
              <a:rPr lang="en-AU" u="sng" dirty="0"/>
              <a:t>Timings Perspective:</a:t>
            </a:r>
          </a:p>
          <a:p>
            <a:pPr lvl="2"/>
            <a:r>
              <a:rPr lang="en-AU" dirty="0"/>
              <a:t>Start on time</a:t>
            </a:r>
          </a:p>
          <a:p>
            <a:pPr lvl="1"/>
            <a:r>
              <a:rPr lang="en-AU" u="sng" dirty="0"/>
              <a:t>Organization Perspective</a:t>
            </a:r>
          </a:p>
          <a:p>
            <a:pPr lvl="2" algn="just"/>
            <a:r>
              <a:rPr lang="en-AU" dirty="0"/>
              <a:t>A relevant lab exercise will be carried out every week</a:t>
            </a:r>
          </a:p>
          <a:p>
            <a:pPr lvl="2" algn="just"/>
            <a:r>
              <a:rPr lang="en-AU" dirty="0"/>
              <a:t>The lab instructor will guide the lab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75285-0200-4905-8CBE-7DF85DD4C67B}" type="slidenum">
              <a:rPr lang="en-AU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99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endParaRPr lang="en-A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sz="4000" dirty="0">
                <a:solidFill>
                  <a:srgbClr val="7030A0"/>
                </a:solidFill>
              </a:rPr>
              <a:t>    Have you read through the subject online in </a:t>
            </a:r>
            <a:r>
              <a:rPr lang="en-AU" sz="4000" i="1" u="sng" dirty="0">
                <a:solidFill>
                  <a:srgbClr val="7030A0"/>
                </a:solidFill>
              </a:rPr>
              <a:t>detail</a:t>
            </a:r>
            <a:r>
              <a:rPr lang="en-AU" sz="4000" i="1" dirty="0">
                <a:solidFill>
                  <a:srgbClr val="7030A0"/>
                </a:solidFill>
              </a:rPr>
              <a:t> ?</a:t>
            </a:r>
          </a:p>
          <a:p>
            <a:pPr marL="0" indent="0">
              <a:buNone/>
            </a:pPr>
            <a:endParaRPr lang="en-AU" sz="3200" i="1" u="sng" dirty="0"/>
          </a:p>
          <a:p>
            <a:pPr marL="0" indent="0">
              <a:buNone/>
            </a:pPr>
            <a:endParaRPr lang="en-AU" sz="3200" i="1" u="sng" dirty="0"/>
          </a:p>
        </p:txBody>
      </p:sp>
    </p:spTree>
    <p:extLst>
      <p:ext uri="{BB962C8B-B14F-4D97-AF65-F5344CB8AC3E}">
        <p14:creationId xmlns:p14="http://schemas.microsoft.com/office/powerpoint/2010/main" val="27359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528" y="1124744"/>
            <a:ext cx="7969911" cy="1773778"/>
          </a:xfrm>
          <a:extLst/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Introduction to the subject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6553200"/>
            <a:ext cx="2362200" cy="2286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/>
          <a:p>
            <a:pPr algn="r" fontAlgn="auto">
              <a:spcAft>
                <a:spcPts val="0"/>
              </a:spcAft>
              <a:defRPr/>
            </a:pPr>
            <a:endParaRPr lang="en-US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539750" y="26368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endParaRPr lang="en-AU" sz="2800" dirty="0"/>
          </a:p>
        </p:txBody>
      </p:sp>
      <p:sp>
        <p:nvSpPr>
          <p:cNvPr id="7173" name="Subtitle 2"/>
          <p:cNvSpPr txBox="1">
            <a:spLocks/>
          </p:cNvSpPr>
          <p:nvPr/>
        </p:nvSpPr>
        <p:spPr bwMode="auto">
          <a:xfrm>
            <a:off x="515938" y="3429000"/>
            <a:ext cx="794385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AU" sz="2600" b="1" u="sng" dirty="0">
                <a:latin typeface="+mn-lt"/>
              </a:rPr>
              <a:t>Week 1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AU" sz="2600" dirty="0">
                <a:latin typeface="+mn-lt"/>
              </a:rPr>
              <a:t>School of Software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AU" sz="2600" dirty="0">
                <a:latin typeface="+mn-lt"/>
              </a:rPr>
              <a:t>Faculty of Engineering and Information Technology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AU" sz="2600" dirty="0">
                <a:latin typeface="+mn-lt"/>
              </a:rPr>
              <a:t>University of Technology Sydney</a:t>
            </a:r>
          </a:p>
        </p:txBody>
      </p:sp>
    </p:spTree>
    <p:extLst>
      <p:ext uri="{BB962C8B-B14F-4D97-AF65-F5344CB8AC3E}">
        <p14:creationId xmlns:p14="http://schemas.microsoft.com/office/powerpoint/2010/main" val="3543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302625" cy="6477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500" dirty="0">
                <a:latin typeface="+mn-lt"/>
              </a:rPr>
              <a:t>Subject Introduction Outline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18525" cy="40608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Subject Coordinator and teaching staff details’</a:t>
            </a:r>
          </a:p>
          <a:p>
            <a:pPr eaLnBrk="1" hangingPunct="1">
              <a:defRPr/>
            </a:pPr>
            <a:r>
              <a:rPr lang="en-AU" dirty="0"/>
              <a:t>Subject Content and Program</a:t>
            </a:r>
          </a:p>
          <a:p>
            <a:pPr eaLnBrk="1" hangingPunct="1">
              <a:defRPr/>
            </a:pPr>
            <a:r>
              <a:rPr lang="en-AU" dirty="0"/>
              <a:t>Assessment Items</a:t>
            </a:r>
          </a:p>
          <a:p>
            <a:pPr eaLnBrk="1" hangingPunct="1">
              <a:defRPr/>
            </a:pPr>
            <a:r>
              <a:rPr lang="en-AU" dirty="0"/>
              <a:t>Minimum requirements to pass the subject</a:t>
            </a:r>
          </a:p>
          <a:p>
            <a:pPr eaLnBrk="1" hangingPunct="1">
              <a:defRPr/>
            </a:pPr>
            <a:r>
              <a:rPr lang="en-AU" dirty="0"/>
              <a:t>Organization of class and tutorials</a:t>
            </a:r>
          </a:p>
          <a:p>
            <a:pPr eaLnBrk="1" hangingPunct="1">
              <a:defRPr/>
            </a:pPr>
            <a:endParaRPr lang="en-AU" dirty="0"/>
          </a:p>
          <a:p>
            <a:pPr eaLnBrk="1" hangingPunct="1">
              <a:defRPr/>
            </a:pPr>
            <a:endParaRPr lang="en-AU" dirty="0"/>
          </a:p>
          <a:p>
            <a:pPr eaLnBrk="1" hangingPunct="1">
              <a:defRPr/>
            </a:pPr>
            <a:endParaRPr lang="en-AU" dirty="0"/>
          </a:p>
          <a:p>
            <a:pPr lvl="3" eaLnBrk="1" hangingPunct="1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1E5A3-27AD-4152-BF23-6D3B3CF225D1}" type="slidenum">
              <a:rPr lang="en-AU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312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500" dirty="0">
                <a:latin typeface="+mn-lt"/>
              </a:rPr>
              <a:t>Subject coordinator and teaching staff’s details’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Subject Coordinator/Subject Lecturer’s Details</a:t>
            </a:r>
          </a:p>
          <a:p>
            <a:pPr marL="667512" lvl="2" indent="0">
              <a:buNone/>
            </a:pPr>
            <a:r>
              <a:rPr lang="en-AU" u="sng" dirty="0"/>
              <a:t>Name</a:t>
            </a:r>
            <a:r>
              <a:rPr lang="en-AU" dirty="0"/>
              <a:t>: Associate Professor Farookh </a:t>
            </a:r>
            <a:r>
              <a:rPr lang="en-AU" dirty="0" err="1"/>
              <a:t>Khadeer</a:t>
            </a:r>
            <a:r>
              <a:rPr lang="en-AU" dirty="0"/>
              <a:t> Hussain</a:t>
            </a:r>
          </a:p>
          <a:p>
            <a:pPr marL="667512" lvl="2" indent="0">
              <a:buNone/>
            </a:pPr>
            <a:r>
              <a:rPr lang="en-AU" u="sng" dirty="0"/>
              <a:t>Phone</a:t>
            </a:r>
            <a:r>
              <a:rPr lang="en-AU" dirty="0"/>
              <a:t>:</a:t>
            </a:r>
            <a:r>
              <a:rPr lang="en-AU" b="1" dirty="0"/>
              <a:t> </a:t>
            </a:r>
            <a:r>
              <a:rPr lang="en-AU" dirty="0"/>
              <a:t>(02) 9514 1856</a:t>
            </a:r>
          </a:p>
          <a:p>
            <a:pPr marL="667512" lvl="2" indent="0">
              <a:buNone/>
            </a:pPr>
            <a:r>
              <a:rPr lang="en-AU" u="sng" dirty="0"/>
              <a:t>Room</a:t>
            </a:r>
            <a:r>
              <a:rPr lang="en-AU" dirty="0"/>
              <a:t>: CB 11.07.116</a:t>
            </a:r>
          </a:p>
          <a:p>
            <a:pPr marL="667512" lvl="2" indent="0">
              <a:buNone/>
            </a:pPr>
            <a:r>
              <a:rPr lang="en-AU" u="sng" dirty="0"/>
              <a:t>E-mail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Farookh.Hussain@uts.edu.au</a:t>
            </a:r>
            <a:endParaRPr lang="en-AU" dirty="0"/>
          </a:p>
          <a:p>
            <a:pPr marL="667512" lvl="2" indent="0">
              <a:buNone/>
            </a:pPr>
            <a:endParaRPr lang="en-AU" dirty="0"/>
          </a:p>
          <a:p>
            <a:pPr marL="27432" indent="0">
              <a:buNone/>
            </a:pPr>
            <a:r>
              <a:rPr lang="en-AU" dirty="0"/>
              <a:t>Consultation time with subject coordinator/subject lecturer</a:t>
            </a:r>
          </a:p>
          <a:p>
            <a:pPr marL="27432" indent="0">
              <a:buNone/>
            </a:pPr>
            <a:r>
              <a:rPr lang="en-AU" dirty="0"/>
              <a:t>       On </a:t>
            </a:r>
            <a:r>
              <a:rPr lang="en-AU" u="sng" dirty="0"/>
              <a:t>Monday</a:t>
            </a:r>
            <a:r>
              <a:rPr lang="en-AU" dirty="0"/>
              <a:t> between </a:t>
            </a:r>
            <a:r>
              <a:rPr lang="en-AU" u="sng" dirty="0"/>
              <a:t>12 NN – 2 PM</a:t>
            </a:r>
          </a:p>
          <a:p>
            <a:pPr marL="484632" indent="-457200"/>
            <a:endParaRPr lang="en-AU" dirty="0"/>
          </a:p>
          <a:p>
            <a:pPr marL="27432" indent="0">
              <a:buNone/>
            </a:pPr>
            <a:r>
              <a:rPr lang="en-AU" dirty="0"/>
              <a:t>You can send an email to make an appointment time for consultation</a:t>
            </a:r>
          </a:p>
        </p:txBody>
      </p:sp>
    </p:spTree>
    <p:extLst>
      <p:ext uri="{BB962C8B-B14F-4D97-AF65-F5344CB8AC3E}">
        <p14:creationId xmlns:p14="http://schemas.microsoft.com/office/powerpoint/2010/main" val="11376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81000" y="381001"/>
            <a:ext cx="8302625" cy="1066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AU" sz="4500" dirty="0">
                <a:latin typeface="+mn-lt"/>
              </a:rPr>
              <a:t>Subject coordinator and teaching staff’s details’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Subject Tutor’s Details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sz="2100" u="sng" dirty="0"/>
              <a:t>Name</a:t>
            </a:r>
            <a:r>
              <a:rPr lang="en-AU" sz="2100" dirty="0"/>
              <a:t>: Mr Muhammad Raza (</a:t>
            </a:r>
            <a:r>
              <a:rPr lang="en-AU" sz="2100" dirty="0">
                <a:hlinkClick r:id="rId2"/>
              </a:rPr>
              <a:t>Raza.Muhammad@student.uts.edu.au</a:t>
            </a:r>
            <a:r>
              <a:rPr lang="en-AU" sz="2100" dirty="0"/>
              <a:t>)</a:t>
            </a:r>
          </a:p>
          <a:p>
            <a:pPr marL="365760" lvl="1" indent="0">
              <a:buNone/>
            </a:pPr>
            <a:endParaRPr lang="en-AU" sz="2100" dirty="0"/>
          </a:p>
          <a:p>
            <a:pPr marL="365760" lvl="1" indent="0">
              <a:buNone/>
            </a:pPr>
            <a:endParaRPr lang="en-AU" sz="2100" dirty="0"/>
          </a:p>
          <a:p>
            <a:pPr marL="365760" lvl="1" indent="0">
              <a:buNone/>
            </a:pPr>
            <a:endParaRPr lang="en-AU" sz="2100" dirty="0"/>
          </a:p>
          <a:p>
            <a:pPr marL="365760" lvl="1" indent="0">
              <a:buNone/>
            </a:pPr>
            <a:endParaRPr lang="en-AU" sz="2100" dirty="0"/>
          </a:p>
          <a:p>
            <a:pPr marL="393192" lvl="1" indent="0" eaLnBrk="1" hangingPunct="1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C85E2-FD1F-4C0B-B6B4-AFC12E97F711}" type="slidenum">
              <a:rPr lang="en-AU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1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2625" cy="9525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3600" dirty="0">
                <a:latin typeface="+mn-lt"/>
              </a:rPr>
              <a:t>What will we cover during the lectures and tutorials?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719843"/>
              </p:ext>
            </p:extLst>
          </p:nvPr>
        </p:nvGraphicFramePr>
        <p:xfrm>
          <a:off x="89565" y="1524000"/>
          <a:ext cx="8978235" cy="4492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AU" i="1" dirty="0">
                          <a:latin typeface="+mn-lt"/>
                        </a:rPr>
                        <a:t>Week</a:t>
                      </a:r>
                      <a:r>
                        <a:rPr lang="en-AU" i="1" baseline="0" dirty="0">
                          <a:latin typeface="+mn-lt"/>
                        </a:rPr>
                        <a:t> Number</a:t>
                      </a:r>
                      <a:endParaRPr lang="en-AU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>
                          <a:latin typeface="+mn-lt"/>
                        </a:rPr>
                        <a:t>Date</a:t>
                      </a:r>
                    </a:p>
                    <a:p>
                      <a:r>
                        <a:rPr lang="en-AU" i="1" dirty="0">
                          <a:latin typeface="+mn-lt"/>
                        </a:rPr>
                        <a:t>(DD/MM/YYYY)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>
                          <a:latin typeface="+mn-lt"/>
                        </a:rPr>
                        <a:t>Topic(s) covered during</a:t>
                      </a:r>
                      <a:r>
                        <a:rPr lang="en-AU" i="1" baseline="0" dirty="0">
                          <a:latin typeface="+mn-lt"/>
                        </a:rPr>
                        <a:t> the lecture</a:t>
                      </a:r>
                      <a:endParaRPr lang="en-AU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>
                          <a:latin typeface="+mn-lt"/>
                        </a:rPr>
                        <a:t>Topic(s) covered during</a:t>
                      </a:r>
                      <a:r>
                        <a:rPr lang="en-AU" i="1" baseline="0" dirty="0">
                          <a:latin typeface="+mn-lt"/>
                        </a:rPr>
                        <a:t> the tutorial</a:t>
                      </a:r>
                      <a:endParaRPr lang="en-AU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11/3/2019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Introduction</a:t>
                      </a:r>
                      <a:r>
                        <a:rPr lang="en-AU" baseline="0" dirty="0">
                          <a:latin typeface="+mn-lt"/>
                        </a:rPr>
                        <a:t> to the subject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No 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24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18/03/2019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Cloud Architecture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No tutorial – </a:t>
                      </a:r>
                      <a:r>
                        <a:rPr lang="en-AU" i="1" dirty="0">
                          <a:latin typeface="+mn-lt"/>
                        </a:rPr>
                        <a:t>Assignment 1 released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46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25/03/2019</a:t>
                      </a:r>
                    </a:p>
                    <a:p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Infrastructure as a Service</a:t>
                      </a:r>
                      <a:r>
                        <a:rPr lang="en-AU" baseline="0" dirty="0">
                          <a:latin typeface="+mn-lt"/>
                        </a:rPr>
                        <a:t> (</a:t>
                      </a:r>
                      <a:r>
                        <a:rPr lang="en-AU" baseline="0" dirty="0" err="1">
                          <a:latin typeface="+mn-lt"/>
                        </a:rPr>
                        <a:t>IaaS</a:t>
                      </a:r>
                      <a:r>
                        <a:rPr lang="en-AU" baseline="0" dirty="0">
                          <a:latin typeface="+mn-lt"/>
                        </a:rPr>
                        <a:t>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Lab – students to bring their own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637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01/04/2019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Platform as a Service</a:t>
                      </a:r>
                      <a:r>
                        <a:rPr lang="en-AU" baseline="0" dirty="0">
                          <a:latin typeface="+mn-lt"/>
                        </a:rPr>
                        <a:t> (</a:t>
                      </a:r>
                      <a:r>
                        <a:rPr lang="en-AU" baseline="0" dirty="0" err="1">
                          <a:latin typeface="+mn-lt"/>
                        </a:rPr>
                        <a:t>PaaS</a:t>
                      </a:r>
                      <a:r>
                        <a:rPr lang="en-AU" baseline="0" dirty="0">
                          <a:latin typeface="+mn-lt"/>
                        </a:rPr>
                        <a:t>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Lab – students to bring their own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6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08/04/2019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Software as a Service</a:t>
                      </a:r>
                      <a:r>
                        <a:rPr lang="en-AU" baseline="0" dirty="0">
                          <a:latin typeface="+mn-lt"/>
                        </a:rPr>
                        <a:t> (</a:t>
                      </a:r>
                      <a:r>
                        <a:rPr lang="en-AU" baseline="0" dirty="0" err="1">
                          <a:latin typeface="+mn-lt"/>
                        </a:rPr>
                        <a:t>SaaS</a:t>
                      </a:r>
                      <a:r>
                        <a:rPr lang="en-AU" baseline="0" dirty="0">
                          <a:latin typeface="+mn-lt"/>
                        </a:rPr>
                        <a:t>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Lab – students to bring their own laptop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3D6D1-54F8-4A8D-8394-9FFB65A1F8A3}" type="slidenum">
              <a:rPr lang="en-AU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36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2625" cy="11049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AU" sz="4000" dirty="0">
                <a:latin typeface="+mn-lt"/>
              </a:rPr>
              <a:t>What will we cover during the lectures and tutorials?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78957"/>
              </p:ext>
            </p:extLst>
          </p:nvPr>
        </p:nvGraphicFramePr>
        <p:xfrm>
          <a:off x="152400" y="1295400"/>
          <a:ext cx="8919210" cy="489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i="1" dirty="0">
                          <a:latin typeface="+mn-lt"/>
                        </a:rPr>
                        <a:t>Week</a:t>
                      </a:r>
                      <a:r>
                        <a:rPr lang="en-AU" i="1" baseline="0" dirty="0">
                          <a:latin typeface="+mn-lt"/>
                        </a:rPr>
                        <a:t> Number</a:t>
                      </a:r>
                      <a:endParaRPr lang="en-AU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>
                          <a:latin typeface="+mn-lt"/>
                        </a:rPr>
                        <a:t>Date</a:t>
                      </a:r>
                    </a:p>
                    <a:p>
                      <a:r>
                        <a:rPr lang="en-AU" i="1" dirty="0">
                          <a:latin typeface="+mn-lt"/>
                        </a:rPr>
                        <a:t>(DD/MM/YYYY)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>
                          <a:latin typeface="+mn-lt"/>
                        </a:rPr>
                        <a:t>Topic(s) covered during</a:t>
                      </a:r>
                      <a:r>
                        <a:rPr lang="en-AU" i="1" baseline="0" dirty="0">
                          <a:latin typeface="+mn-lt"/>
                        </a:rPr>
                        <a:t> the lecture</a:t>
                      </a:r>
                      <a:endParaRPr lang="en-AU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>
                          <a:latin typeface="+mn-lt"/>
                        </a:rPr>
                        <a:t>Topic(s) covered during</a:t>
                      </a:r>
                      <a:r>
                        <a:rPr lang="en-AU" i="1" baseline="0" dirty="0">
                          <a:latin typeface="+mn-lt"/>
                        </a:rPr>
                        <a:t> the tutorial</a:t>
                      </a:r>
                      <a:endParaRPr lang="en-AU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6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15/04/2019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Cloud Computing Virtualization</a:t>
                      </a:r>
                      <a:r>
                        <a:rPr lang="en-AU" baseline="0" dirty="0">
                          <a:latin typeface="+mn-lt"/>
                        </a:rPr>
                        <a:t> and Multi-tenancy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Tutorial on Software as a Service – Discussion of </a:t>
                      </a:r>
                      <a:r>
                        <a:rPr kumimoji="0" lang="en-A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SaaS</a:t>
                      </a:r>
                      <a:r>
                        <a:rPr kumimoji="0" lang="en-A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study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endParaRPr lang="en-AU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>
                          <a:latin typeface="+mn-lt"/>
                        </a:rPr>
                        <a:t>22/04/2019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No</a:t>
                      </a:r>
                      <a:r>
                        <a:rPr lang="en-US" baseline="0" dirty="0">
                          <a:latin typeface="+mn-lt"/>
                        </a:rPr>
                        <a:t> class</a:t>
                      </a:r>
                      <a:endParaRPr lang="en-AU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 tutorial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7</a:t>
                      </a:r>
                      <a:endParaRPr lang="en-AU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>
                          <a:latin typeface="+mn-lt"/>
                        </a:rPr>
                        <a:t>29/04/2019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+mn-lt"/>
                        </a:rPr>
                        <a:t>Cloud data objects</a:t>
                      </a:r>
                      <a:r>
                        <a:rPr lang="en-US" baseline="0" dirty="0">
                          <a:latin typeface="+mn-lt"/>
                        </a:rPr>
                        <a:t>, validations and interface</a:t>
                      </a:r>
                      <a:endParaRPr lang="en-AU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 on Cloud data objects,</a:t>
                      </a:r>
                      <a:r>
                        <a:rPr lang="en-US" baseline="0" dirty="0"/>
                        <a:t> validations and interface</a:t>
                      </a:r>
                    </a:p>
                    <a:p>
                      <a:r>
                        <a:rPr lang="en-US" i="1" baseline="0" dirty="0"/>
                        <a:t>***Assignment 1 is due this week and Assignment 2 is released this week.</a:t>
                      </a:r>
                      <a:endParaRPr lang="en-AU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8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06/05/2019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Cloud Application and Data Security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Lab covering</a:t>
                      </a:r>
                      <a:r>
                        <a:rPr lang="en-AU" baseline="0" dirty="0">
                          <a:latin typeface="+mn-lt"/>
                        </a:rPr>
                        <a:t> Cloud Application and Data Security Management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D3779-FF51-4819-9A17-89FE0EEBA183}" type="slidenum">
              <a:rPr lang="en-AU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95288" y="152400"/>
            <a:ext cx="8302625" cy="114299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AU" sz="3600" dirty="0">
                <a:latin typeface="+mn-lt"/>
              </a:rPr>
              <a:t>What will we cover during the lectures and tutorials?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41925"/>
              </p:ext>
            </p:extLst>
          </p:nvPr>
        </p:nvGraphicFramePr>
        <p:xfrm>
          <a:off x="395288" y="1676400"/>
          <a:ext cx="8374064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9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13/05/2019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dirty="0">
                          <a:latin typeface="+mn-lt"/>
                        </a:rPr>
                        <a:t>Workflow</a:t>
                      </a:r>
                      <a:r>
                        <a:rPr lang="en-AU" baseline="0" dirty="0">
                          <a:latin typeface="+mn-lt"/>
                        </a:rPr>
                        <a:t> Development</a:t>
                      </a:r>
                    </a:p>
                    <a:p>
                      <a:r>
                        <a:rPr lang="en-AU" baseline="0" dirty="0">
                          <a:latin typeface="+mn-lt"/>
                        </a:rPr>
                        <a:t>and automation in the cloud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Lab covering</a:t>
                      </a:r>
                      <a:r>
                        <a:rPr lang="en-AU" baseline="0" dirty="0">
                          <a:latin typeface="+mn-lt"/>
                        </a:rPr>
                        <a:t> Workflow development and automation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20/05/2019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Developing Approvals and deploying them in the</a:t>
                      </a:r>
                      <a:r>
                        <a:rPr lang="en-AU" baseline="0" dirty="0">
                          <a:latin typeface="+mn-lt"/>
                        </a:rPr>
                        <a:t> Cloud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+mn-lt"/>
                        </a:rPr>
                        <a:t>Lab covering</a:t>
                      </a:r>
                      <a:r>
                        <a:rPr lang="en-AU" baseline="0" dirty="0">
                          <a:latin typeface="+mn-lt"/>
                        </a:rPr>
                        <a:t> Approvals development and deployment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27/05/2019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Guest Lecture</a:t>
                      </a:r>
                      <a:r>
                        <a:rPr lang="en-AU" baseline="0" dirty="0">
                          <a:latin typeface="+mn-lt"/>
                        </a:rPr>
                        <a:t>s and industry presentations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03/06/2019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Group Presentation and Discussions (Assignment2) – Assignment 2 is due this</a:t>
                      </a:r>
                      <a:r>
                        <a:rPr lang="en-AU" baseline="0" dirty="0">
                          <a:latin typeface="+mn-lt"/>
                        </a:rPr>
                        <a:t> week</a:t>
                      </a:r>
                    </a:p>
                    <a:p>
                      <a:r>
                        <a:rPr lang="en-US" i="1" baseline="0" dirty="0">
                          <a:latin typeface="+mn-lt"/>
                        </a:rPr>
                        <a:t>The discussion and presentations will be held during the tutorials as well as the lecture time.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endParaRPr lang="en-AU" dirty="0">
                        <a:latin typeface="+mn-lt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D7E94-9FE0-4A4E-A250-D593880D3DF8}" type="slidenum">
              <a:rPr lang="en-AU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1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302625" cy="6477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500" dirty="0">
                <a:latin typeface="+mn-lt"/>
              </a:rPr>
              <a:t>Assessment Items</a:t>
            </a:r>
          </a:p>
        </p:txBody>
      </p:sp>
      <p:sp>
        <p:nvSpPr>
          <p:cNvPr id="38915" name="Content Placeholder 1"/>
          <p:cNvSpPr>
            <a:spLocks noGrp="1"/>
          </p:cNvSpPr>
          <p:nvPr>
            <p:ph idx="1"/>
          </p:nvPr>
        </p:nvSpPr>
        <p:spPr>
          <a:xfrm>
            <a:off x="395288" y="1219201"/>
            <a:ext cx="8374062" cy="4648199"/>
          </a:xfrm>
        </p:spPr>
        <p:txBody>
          <a:bodyPr>
            <a:normAutofit lnSpcReduction="10000"/>
          </a:bodyPr>
          <a:lstStyle/>
          <a:p>
            <a:r>
              <a:rPr lang="en-AU" u="sng" dirty="0"/>
              <a:t>Assessment Item 1 </a:t>
            </a:r>
            <a:r>
              <a:rPr lang="en-AU" dirty="0"/>
              <a:t> (Assignment 1)</a:t>
            </a:r>
          </a:p>
          <a:p>
            <a:pPr lvl="1"/>
            <a:r>
              <a:rPr lang="en-AU" dirty="0"/>
              <a:t>Research Essay</a:t>
            </a:r>
          </a:p>
          <a:p>
            <a:pPr lvl="1"/>
            <a:r>
              <a:rPr lang="en-AU" dirty="0"/>
              <a:t>10% of the overall grade (</a:t>
            </a:r>
            <a:r>
              <a:rPr lang="en-AU" i="1" u="sng" dirty="0"/>
              <a:t>for 41001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30% of the overall grade (</a:t>
            </a:r>
            <a:r>
              <a:rPr lang="en-AU" i="1" u="sng" dirty="0"/>
              <a:t>for 42904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 group assignment to be conducted in </a:t>
            </a:r>
            <a:r>
              <a:rPr lang="en-AU" i="1" u="sng" dirty="0"/>
              <a:t>groups of three students</a:t>
            </a:r>
            <a:r>
              <a:rPr lang="en-AU" i="1" dirty="0"/>
              <a:t> </a:t>
            </a:r>
            <a:r>
              <a:rPr lang="en-AU" dirty="0"/>
              <a:t>each.</a:t>
            </a:r>
          </a:p>
          <a:p>
            <a:pPr lvl="1"/>
            <a:r>
              <a:rPr lang="en-AU" dirty="0"/>
              <a:t>Detailed feedback will be provided</a:t>
            </a:r>
          </a:p>
          <a:p>
            <a:pPr lvl="1"/>
            <a:r>
              <a:rPr lang="en-AU" dirty="0"/>
              <a:t>Instructions on assignment submission will be provided later.</a:t>
            </a:r>
          </a:p>
          <a:p>
            <a:pPr lvl="1"/>
            <a:endParaRPr lang="en-AU" dirty="0"/>
          </a:p>
          <a:p>
            <a:pPr marL="393192" lvl="1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AA149-CC06-45C3-ABA9-4A4677A862C5}" type="slidenum">
              <a:rPr lang="en-AU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45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624</TotalTime>
  <Words>884</Words>
  <Application>Microsoft Office PowerPoint</Application>
  <PresentationFormat>On-screen Show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Constantia</vt:lpstr>
      <vt:lpstr>Perpetua</vt:lpstr>
      <vt:lpstr>Wingdings 2</vt:lpstr>
      <vt:lpstr>Flow</vt:lpstr>
      <vt:lpstr>   </vt:lpstr>
      <vt:lpstr>Introduction to the subject</vt:lpstr>
      <vt:lpstr>Subject Introduction Outline</vt:lpstr>
      <vt:lpstr>Subject coordinator and teaching staff’s details’</vt:lpstr>
      <vt:lpstr>Subject coordinator and teaching staff’s details’</vt:lpstr>
      <vt:lpstr>What will we cover during the lectures and tutorials?</vt:lpstr>
      <vt:lpstr>What will we cover during the lectures and tutorials?</vt:lpstr>
      <vt:lpstr>What will we cover during the lectures and tutorials?</vt:lpstr>
      <vt:lpstr>Assessment Items</vt:lpstr>
      <vt:lpstr>Assessment Items</vt:lpstr>
      <vt:lpstr>Assessment Items</vt:lpstr>
      <vt:lpstr>Assessment Items</vt:lpstr>
      <vt:lpstr>What do I need to qualify for a pass (41001)?</vt:lpstr>
      <vt:lpstr>What do I need to qualify for a pass (42904)?</vt:lpstr>
      <vt:lpstr>How will the classes be organized ?</vt:lpstr>
      <vt:lpstr>How will the labs be organized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subject</dc:title>
  <dc:creator>Farookh;Farookh Hussain;Farookh Khadeer Hussain</dc:creator>
  <cp:lastModifiedBy>Farookh Hussain</cp:lastModifiedBy>
  <cp:revision>100</cp:revision>
  <dcterms:created xsi:type="dcterms:W3CDTF">2006-08-16T00:00:00Z</dcterms:created>
  <dcterms:modified xsi:type="dcterms:W3CDTF">2019-03-14T19:37:46Z</dcterms:modified>
</cp:coreProperties>
</file>