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92" r:id="rId3"/>
    <p:sldId id="275" r:id="rId4"/>
    <p:sldId id="296" r:id="rId5"/>
    <p:sldId id="298" r:id="rId6"/>
    <p:sldId id="299" r:id="rId7"/>
    <p:sldId id="300" r:id="rId8"/>
    <p:sldId id="301" r:id="rId9"/>
    <p:sldId id="283" r:id="rId10"/>
    <p:sldId id="297" r:id="rId11"/>
    <p:sldId id="264" r:id="rId1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Lucida Sans" panose="020B0602030504020204" pitchFamily="3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MS PGothic" panose="020B0600070205080204" pitchFamily="34" charset="-128"/>
      <p:regular r:id="rId26"/>
    </p:embeddedFont>
    <p:embeddedFont>
      <p:font typeface="Economic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12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cccc30c7_0_2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cccc30c7_0_2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uan.huo@uts.edu.a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48024 Applications Programming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 </a:t>
            </a:r>
            <a:r>
              <a:rPr lang="en-GB" dirty="0" smtClean="0"/>
              <a:t>Angela </a:t>
            </a:r>
            <a:r>
              <a:rPr lang="en-US" altLang="zh-CN" dirty="0" smtClean="0"/>
              <a:t>Huo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difficulty of the coming weeks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9 introduce MVC</a:t>
            </a:r>
          </a:p>
          <a:p>
            <a:r>
              <a:rPr lang="en-US" dirty="0" smtClean="0"/>
              <a:t>Assignment 2 released</a:t>
            </a:r>
          </a:p>
          <a:p>
            <a:r>
              <a:rPr lang="en-US" dirty="0" smtClean="0"/>
              <a:t>Other assignments due at the same time…..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Time management is very important!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7712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Subject Coordinator and Lecturer: </a:t>
            </a:r>
            <a:r>
              <a:rPr lang="en-US" dirty="0" smtClean="0"/>
              <a:t>Angela Huo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Email: </a:t>
            </a:r>
            <a:r>
              <a:rPr lang="en-GB" u="sng" dirty="0" smtClean="0">
                <a:solidFill>
                  <a:schemeClr val="hlink"/>
                </a:solidFill>
                <a:hlinkClick r:id="rId3"/>
              </a:rPr>
              <a:t>huan.huo@uts.edu.au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Contact information on </a:t>
            </a:r>
            <a:r>
              <a:rPr lang="en-GB" dirty="0" err="1"/>
              <a:t>UTSOnline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846" y="2991678"/>
            <a:ext cx="6230652" cy="92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output of the program will be:                           A:</a:t>
            </a:r>
            <a:r>
              <a:rPr lang="en-US" dirty="0"/>
              <a:t> S1 equals </a:t>
            </a:r>
            <a:r>
              <a:rPr lang="en-US" dirty="0" smtClean="0"/>
              <a:t>S2</a:t>
            </a:r>
            <a:endParaRPr lang="en-AU" dirty="0" smtClean="0"/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 smtClean="0"/>
              <a:t>class StringTest1			                 </a:t>
            </a:r>
            <a:r>
              <a:rPr lang="en-AU" sz="1800" dirty="0" smtClean="0"/>
              <a:t>B</a:t>
            </a:r>
            <a:r>
              <a:rPr lang="en-AU" sz="1800" dirty="0"/>
              <a:t>:</a:t>
            </a:r>
            <a:r>
              <a:rPr lang="en-AU" sz="1800" dirty="0"/>
              <a:t> S1 doesn’t equals S2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{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public static void main(String[] </a:t>
            </a:r>
            <a:r>
              <a:rPr lang="en-AU" dirty="0" err="1"/>
              <a:t>args</a:t>
            </a:r>
            <a:r>
              <a:rPr lang="en-AU" dirty="0"/>
              <a:t>) 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{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	String s1="hello";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	String s2=new String("hello");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	if(s1.equals(s2)){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		</a:t>
            </a:r>
            <a:r>
              <a:rPr lang="en-AU" dirty="0" err="1"/>
              <a:t>System.out.println</a:t>
            </a:r>
            <a:r>
              <a:rPr lang="en-AU" dirty="0" smtClean="0"/>
              <a:t>(“</a:t>
            </a:r>
            <a:r>
              <a:rPr lang="en-US" dirty="0" smtClean="0"/>
              <a:t>S1 equals S2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zh-CN" dirty="0"/>
              <a:t>		}</a:t>
            </a:r>
            <a:r>
              <a:rPr lang="en-AU" dirty="0"/>
              <a:t>else{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AU" dirty="0"/>
              <a:t>			</a:t>
            </a:r>
            <a:r>
              <a:rPr lang="en-AU" dirty="0" err="1"/>
              <a:t>System.out.println</a:t>
            </a:r>
            <a:r>
              <a:rPr lang="en-AU" dirty="0" smtClean="0"/>
              <a:t>(“S1 doesn’t equals S2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zh-CN" dirty="0"/>
              <a:t>		}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zh-CN" dirty="0"/>
              <a:t>	}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1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</a:t>
            </a:r>
            <a:r>
              <a:rPr lang="en-US" dirty="0" smtClean="0"/>
              <a:t>Review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" y="1147225"/>
            <a:ext cx="9028571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4" y="1306608"/>
            <a:ext cx="8828571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5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Overriding(Method) ---Constructor</a:t>
            </a:r>
          </a:p>
          <a:p>
            <a:r>
              <a:rPr lang="en-US" dirty="0" smtClean="0"/>
              <a:t>Hiding(Field) --- </a:t>
            </a:r>
            <a:r>
              <a:rPr lang="en-US" dirty="0" err="1" smtClean="0"/>
              <a:t>TypeConversion</a:t>
            </a:r>
            <a:endParaRPr lang="en-US" dirty="0" smtClean="0"/>
          </a:p>
          <a:p>
            <a:r>
              <a:rPr lang="en-AU" dirty="0"/>
              <a:t>Polymorphism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656" y="2350093"/>
            <a:ext cx="3896882" cy="201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162103" y="2350093"/>
            <a:ext cx="3896882" cy="201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8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Class and Abstract Methods</a:t>
            </a:r>
          </a:p>
          <a:p>
            <a:pPr lvl="1"/>
            <a:r>
              <a:rPr lang="en-US" dirty="0"/>
              <a:t>Abstract Class can’t be </a:t>
            </a:r>
            <a:r>
              <a:rPr lang="en-US" dirty="0" err="1"/>
              <a:t>instantialized</a:t>
            </a:r>
            <a:endParaRPr lang="en-US" dirty="0"/>
          </a:p>
          <a:p>
            <a:pPr lvl="1"/>
            <a:r>
              <a:rPr lang="en-US" dirty="0"/>
              <a:t>Abstract methods can’t have body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Inherit </a:t>
            </a:r>
            <a:r>
              <a:rPr lang="en-US" dirty="0"/>
              <a:t>an interface</a:t>
            </a:r>
            <a:endParaRPr lang="en-US" dirty="0" smtClean="0"/>
          </a:p>
          <a:p>
            <a:pPr lvl="1"/>
            <a:r>
              <a:rPr lang="en-US" altLang="zh-CN" dirty="0"/>
              <a:t>interface A extends B{…}</a:t>
            </a:r>
            <a:endParaRPr lang="zh-CN" altLang="en-US" dirty="0"/>
          </a:p>
          <a:p>
            <a:pPr lvl="2"/>
            <a:r>
              <a:rPr lang="en-US" dirty="0" smtClean="0"/>
              <a:t>Field: instance name as prefix</a:t>
            </a:r>
          </a:p>
          <a:p>
            <a:pPr lvl="2"/>
            <a:r>
              <a:rPr lang="en-US" dirty="0" smtClean="0"/>
              <a:t>Method: error occurs if only the return values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3096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Interfaces &amp; Inheritance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Extends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extends one father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/>
              <a:t>Field, methods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Super/this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</a:p>
          <a:p>
            <a:pPr marL="482600" indent="-342900">
              <a:buAutoNum type="arabicPeriod"/>
            </a:pPr>
            <a:r>
              <a:rPr lang="en-US" dirty="0" smtClean="0"/>
              <a:t>Implements</a:t>
            </a:r>
          </a:p>
          <a:p>
            <a:pPr marL="482600" indent="-342900">
              <a:buAutoNum type="arabicPeriod"/>
            </a:pPr>
            <a:r>
              <a:rPr lang="en-US" dirty="0" smtClean="0"/>
              <a:t>Implements lots of interfaces</a:t>
            </a:r>
          </a:p>
          <a:p>
            <a:pPr marL="482600" indent="-342900">
              <a:buAutoNum type="arabicPeriod"/>
            </a:pPr>
            <a:r>
              <a:rPr lang="en-US" dirty="0" smtClean="0"/>
              <a:t>Global </a:t>
            </a:r>
            <a:r>
              <a:rPr lang="en-US" dirty="0" err="1" smtClean="0"/>
              <a:t>consts</a:t>
            </a:r>
            <a:r>
              <a:rPr lang="en-US" dirty="0" smtClean="0"/>
              <a:t>, Abstract method</a:t>
            </a:r>
          </a:p>
          <a:p>
            <a:pPr marL="482600" indent="-342900">
              <a:buAutoNum type="arabicPeriod"/>
            </a:pPr>
            <a:r>
              <a:rPr lang="en-US" dirty="0" smtClean="0"/>
              <a:t>Must implement abstract methods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544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and Inner Class</a:t>
            </a:r>
            <a:endParaRPr lang="en-AU" dirty="0"/>
          </a:p>
        </p:txBody>
      </p:sp>
      <p:sp>
        <p:nvSpPr>
          <p:cNvPr id="9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05934" y="4772514"/>
            <a:ext cx="154940" cy="1714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114" dirty="0"/>
              <a:t>8</a:t>
            </a:fld>
            <a:endParaRPr spc="-114" dirty="0"/>
          </a:p>
        </p:txBody>
      </p:sp>
      <p:sp>
        <p:nvSpPr>
          <p:cNvPr id="10" name="object 3"/>
          <p:cNvSpPr txBox="1">
            <a:spLocks noGrp="1"/>
          </p:cNvSpPr>
          <p:nvPr>
            <p:ph type="body" idx="1"/>
          </p:nvPr>
        </p:nvSpPr>
        <p:spPr>
          <a:xfrm>
            <a:off x="841925" y="2409373"/>
            <a:ext cx="7521294" cy="164929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0"/>
              </a:spcBef>
              <a:buNone/>
            </a:pPr>
            <a:r>
              <a:rPr spc="-5" dirty="0"/>
              <a:t>new ProductObserver()</a:t>
            </a:r>
            <a:r>
              <a:rPr spc="325" dirty="0"/>
              <a:t> </a:t>
            </a:r>
            <a:r>
              <a:rPr b="1" dirty="0">
                <a:solidFill>
                  <a:srgbClr val="37761C"/>
                </a:solidFill>
                <a:latin typeface="Courier New"/>
                <a:cs typeface="Courier New"/>
              </a:rPr>
              <a:t>{</a:t>
            </a:r>
          </a:p>
          <a:p>
            <a:pPr marL="469900" marR="5080" indent="0">
              <a:lnSpc>
                <a:spcPct val="116100"/>
              </a:lnSpc>
              <a:buNone/>
            </a:pPr>
            <a:r>
              <a:rPr b="1" spc="-5" dirty="0">
                <a:solidFill>
                  <a:srgbClr val="37761C"/>
                </a:solidFill>
                <a:latin typeface="Courier New"/>
                <a:cs typeface="Courier New"/>
              </a:rPr>
              <a:t>@Override public void handleSale(double money) </a:t>
            </a:r>
            <a:r>
              <a:rPr b="1" dirty="0">
                <a:solidFill>
                  <a:srgbClr val="37761C"/>
                </a:solidFill>
                <a:latin typeface="Courier New"/>
                <a:cs typeface="Courier New"/>
              </a:rPr>
              <a:t>{  </a:t>
            </a:r>
            <a:r>
              <a:rPr b="1" spc="-5" dirty="0">
                <a:solidFill>
                  <a:srgbClr val="37761C"/>
                </a:solidFill>
                <a:latin typeface="Courier New"/>
                <a:cs typeface="Courier New"/>
              </a:rPr>
              <a:t>System.out.println(“You paid $” </a:t>
            </a:r>
            <a:r>
              <a:rPr b="1" dirty="0">
                <a:solidFill>
                  <a:srgbClr val="37761C"/>
                </a:solidFill>
                <a:latin typeface="Courier New"/>
                <a:cs typeface="Courier New"/>
              </a:rPr>
              <a:t>+</a:t>
            </a:r>
            <a:r>
              <a:rPr b="1" spc="-55" dirty="0">
                <a:solidFill>
                  <a:srgbClr val="37761C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37761C"/>
                </a:solidFill>
                <a:latin typeface="Courier New"/>
                <a:cs typeface="Courier New"/>
              </a:rPr>
              <a:t>money);</a:t>
            </a:r>
          </a:p>
          <a:p>
            <a:pPr marL="127000" indent="0">
              <a:lnSpc>
                <a:spcPct val="100000"/>
              </a:lnSpc>
              <a:spcBef>
                <a:spcPts val="270"/>
              </a:spcBef>
              <a:buNone/>
            </a:pPr>
            <a:r>
              <a:rPr b="1" dirty="0">
                <a:solidFill>
                  <a:srgbClr val="37761C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70"/>
              </a:spcBef>
              <a:buNone/>
            </a:pPr>
            <a:r>
              <a:rPr b="1" dirty="0">
                <a:solidFill>
                  <a:srgbClr val="37761C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475249" y="3975589"/>
            <a:ext cx="78879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6395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Lucida Sans"/>
                <a:cs typeface="Lucida Sans"/>
              </a:rPr>
              <a:t>Same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as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defining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5" dirty="0">
                <a:latin typeface="Lucida Sans"/>
                <a:cs typeface="Lucida Sans"/>
              </a:rPr>
              <a:t>a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class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that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implements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interface,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then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creating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5" dirty="0">
                <a:latin typeface="Lucida Sans"/>
                <a:cs typeface="Lucida Sans"/>
              </a:rPr>
              <a:t>a  </a:t>
            </a:r>
            <a:r>
              <a:rPr sz="1800" spc="-5" dirty="0">
                <a:latin typeface="Lucida Sans"/>
                <a:cs typeface="Lucida Sans"/>
              </a:rPr>
              <a:t>new </a:t>
            </a:r>
            <a:r>
              <a:rPr sz="1800" spc="-35" dirty="0">
                <a:latin typeface="Lucida Sans"/>
                <a:cs typeface="Lucida Sans"/>
              </a:rPr>
              <a:t>instance </a:t>
            </a:r>
            <a:r>
              <a:rPr sz="1800" spc="-40" dirty="0">
                <a:latin typeface="Lucida Sans"/>
                <a:cs typeface="Lucida Sans"/>
              </a:rPr>
              <a:t>of </a:t>
            </a:r>
            <a:r>
              <a:rPr sz="1800" spc="-25" dirty="0">
                <a:latin typeface="Lucida Sans"/>
                <a:cs typeface="Lucida Sans"/>
              </a:rPr>
              <a:t>that</a:t>
            </a:r>
            <a:r>
              <a:rPr sz="1800" spc="-355" dirty="0">
                <a:latin typeface="Lucida Sans"/>
                <a:cs typeface="Lucida Sans"/>
              </a:rPr>
              <a:t> </a:t>
            </a:r>
            <a:r>
              <a:rPr sz="1800" spc="-65" dirty="0">
                <a:latin typeface="Lucida Sans"/>
                <a:cs typeface="Lucida Sans"/>
              </a:rPr>
              <a:t>class.</a:t>
            </a:r>
            <a:endParaRPr sz="1800" dirty="0">
              <a:latin typeface="Lucida Sans"/>
              <a:cs typeface="Lucida Sans"/>
            </a:endParaRPr>
          </a:p>
          <a:p>
            <a:pPr marL="379095">
              <a:lnSpc>
                <a:spcPct val="100000"/>
              </a:lnSpc>
              <a:spcBef>
                <a:spcPts val="315"/>
              </a:spcBef>
            </a:pP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Except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class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has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no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name.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Hence,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it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65" dirty="0">
                <a:latin typeface="Lucida Sans"/>
                <a:cs typeface="Lucida Sans"/>
              </a:rPr>
              <a:t>is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“anonymous”.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55686" y="1212906"/>
            <a:ext cx="768985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366395">
              <a:lnSpc>
                <a:spcPts val="1714"/>
              </a:lnSpc>
              <a:spcBef>
                <a:spcPts val="100"/>
              </a:spcBef>
              <a:buFont typeface="Arial"/>
              <a:buChar char="●"/>
              <a:tabLst>
                <a:tab pos="498475" algn="l"/>
                <a:tab pos="499109" algn="l"/>
              </a:tabLst>
            </a:pPr>
            <a:r>
              <a:rPr sz="1800" spc="-65" dirty="0">
                <a:latin typeface="Lucida Sans"/>
                <a:cs typeface="Lucida Sans"/>
              </a:rPr>
              <a:t>An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interface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cannot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15" dirty="0">
                <a:latin typeface="Lucida Sans"/>
                <a:cs typeface="Lucida Sans"/>
              </a:rPr>
              <a:t>be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instantiated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since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it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has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no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implementation:</a:t>
            </a:r>
            <a:endParaRPr sz="1800" dirty="0">
              <a:latin typeface="Lucida Sans"/>
              <a:cs typeface="Lucida Sans"/>
            </a:endParaRPr>
          </a:p>
          <a:p>
            <a:pPr marL="12700">
              <a:lnSpc>
                <a:spcPts val="3875"/>
              </a:lnSpc>
            </a:pPr>
            <a:r>
              <a:rPr sz="5400" spc="337" baseline="-12345" dirty="0">
                <a:solidFill>
                  <a:srgbClr val="FF0000"/>
                </a:solidFill>
                <a:latin typeface="MS PGothic"/>
                <a:cs typeface="MS PGothic"/>
              </a:rPr>
              <a:t>✖</a:t>
            </a:r>
            <a:r>
              <a:rPr sz="1400" spc="-5" dirty="0">
                <a:latin typeface="Courier New"/>
                <a:cs typeface="Courier New"/>
              </a:rPr>
              <a:t>ne</a:t>
            </a:r>
            <a:r>
              <a:rPr sz="1400" dirty="0">
                <a:latin typeface="Courier New"/>
                <a:cs typeface="Courier New"/>
              </a:rPr>
              <a:t>w</a:t>
            </a:r>
            <a:r>
              <a:rPr sz="1400" spc="-5" dirty="0">
                <a:latin typeface="Courier New"/>
                <a:cs typeface="Courier New"/>
              </a:rPr>
              <a:t> ProductObserver()</a:t>
            </a:r>
            <a:endParaRPr sz="1400" dirty="0">
              <a:latin typeface="Courier New"/>
              <a:cs typeface="Courier New"/>
            </a:endParaRPr>
          </a:p>
          <a:p>
            <a:pPr marL="498475" indent="-366395">
              <a:lnSpc>
                <a:spcPct val="100000"/>
              </a:lnSpc>
              <a:spcBef>
                <a:spcPts val="1615"/>
              </a:spcBef>
              <a:buFont typeface="Arial"/>
              <a:buChar char="●"/>
              <a:tabLst>
                <a:tab pos="498475" algn="l"/>
                <a:tab pos="499109" algn="l"/>
              </a:tabLst>
            </a:pPr>
            <a:r>
              <a:rPr sz="1800" spc="-25" dirty="0">
                <a:latin typeface="Lucida Sans"/>
                <a:cs typeface="Lucida Sans"/>
              </a:rPr>
              <a:t>However,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you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can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provide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implementation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while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instantiating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70" dirty="0">
                <a:latin typeface="Lucida Sans"/>
                <a:cs typeface="Lucida Sans"/>
              </a:rPr>
              <a:t>it:</a:t>
            </a:r>
            <a:endParaRPr sz="1800" dirty="0">
              <a:latin typeface="Lucida Sans"/>
              <a:cs typeface="Lucida Sans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355686" y="2380631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761C"/>
                </a:solidFill>
                <a:latin typeface="MS PGothic"/>
                <a:cs typeface="MS PGothic"/>
              </a:rPr>
              <a:t>✔</a:t>
            </a:r>
            <a:endParaRPr sz="3600" dirty="0">
              <a:latin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994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</a:t>
            </a:r>
            <a:r>
              <a:rPr lang="en-US" altLang="zh-CN" dirty="0" smtClean="0"/>
              <a:t>8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dirty="0"/>
              <a:t>15-25min intro/demo</a:t>
            </a:r>
          </a:p>
          <a:p>
            <a:pPr lvl="0"/>
            <a:r>
              <a:rPr lang="en-AU" dirty="0"/>
              <a:t>Coding - remaining time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Topics:  GUIs and events</a:t>
            </a:r>
          </a:p>
          <a:p>
            <a:pPr marL="114300" indent="0">
              <a:buNone/>
            </a:pPr>
            <a:r>
              <a:rPr lang="en-US" dirty="0" smtClean="0"/>
              <a:t>                    anonymous </a:t>
            </a:r>
            <a:r>
              <a:rPr lang="en-US" dirty="0"/>
              <a:t>inner </a:t>
            </a:r>
            <a:r>
              <a:rPr lang="en-US" dirty="0" smtClean="0"/>
              <a:t>classes</a:t>
            </a:r>
          </a:p>
          <a:p>
            <a:endParaRPr lang="en-AU" dirty="0" smtClean="0"/>
          </a:p>
          <a:p>
            <a:r>
              <a:rPr lang="en-AU" dirty="0" smtClean="0"/>
              <a:t>For </a:t>
            </a:r>
            <a:r>
              <a:rPr lang="en-AU" dirty="0"/>
              <a:t>the question on </a:t>
            </a:r>
            <a:r>
              <a:rPr lang="en-AU" b="1" dirty="0"/>
              <a:t>anonymous inner </a:t>
            </a:r>
            <a:r>
              <a:rPr lang="en-AU" dirty="0"/>
              <a:t>classes, you can ask a </a:t>
            </a:r>
            <a:r>
              <a:rPr lang="en-AU" dirty="0" err="1"/>
              <a:t>followup</a:t>
            </a:r>
            <a:r>
              <a:rPr lang="en-AU" dirty="0"/>
              <a:t> question: “Why are they called </a:t>
            </a:r>
            <a:r>
              <a:rPr lang="en-AU" b="1" dirty="0"/>
              <a:t>anonymous</a:t>
            </a:r>
            <a:r>
              <a:rPr lang="en-AU" dirty="0"/>
              <a:t>?” and another: “Why are they called </a:t>
            </a:r>
            <a:r>
              <a:rPr lang="en-AU" b="1" dirty="0"/>
              <a:t>inner</a:t>
            </a:r>
            <a:r>
              <a:rPr lang="en-AU" dirty="0" smtClean="0"/>
              <a:t>?”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283</Words>
  <Application>Microsoft Office PowerPoint</Application>
  <PresentationFormat>On-screen Show (16:9)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Gill Sans MT</vt:lpstr>
      <vt:lpstr>Lucida Sans</vt:lpstr>
      <vt:lpstr>Open Sans</vt:lpstr>
      <vt:lpstr>MS PGothic</vt:lpstr>
      <vt:lpstr>Economica</vt:lpstr>
      <vt:lpstr>Courier New</vt:lpstr>
      <vt:lpstr>Luxe</vt:lpstr>
      <vt:lpstr>48024 Applications Programming</vt:lpstr>
      <vt:lpstr>Quiz</vt:lpstr>
      <vt:lpstr>Lab 6 Review</vt:lpstr>
      <vt:lpstr>Assignment 1</vt:lpstr>
      <vt:lpstr>Inheritance</vt:lpstr>
      <vt:lpstr>Interfaces</vt:lpstr>
      <vt:lpstr>Interfaces &amp; Inheritance</vt:lpstr>
      <vt:lpstr>Anonymous and Inner Class</vt:lpstr>
      <vt:lpstr>Lab 8</vt:lpstr>
      <vt:lpstr>The difficulty of the coming weeks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48024 Applications Programming</dc:title>
  <dc:creator>Angela Huo</dc:creator>
  <cp:lastModifiedBy>Angela Huo</cp:lastModifiedBy>
  <cp:revision>68</cp:revision>
  <dcterms:modified xsi:type="dcterms:W3CDTF">2019-05-08T08:26:43Z</dcterms:modified>
</cp:coreProperties>
</file>