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75" r:id="rId3"/>
    <p:sldId id="296" r:id="rId4"/>
    <p:sldId id="298" r:id="rId5"/>
    <p:sldId id="303" r:id="rId6"/>
    <p:sldId id="299" r:id="rId7"/>
    <p:sldId id="304" r:id="rId8"/>
    <p:sldId id="307" r:id="rId9"/>
    <p:sldId id="305" r:id="rId10"/>
    <p:sldId id="306" r:id="rId11"/>
    <p:sldId id="283" r:id="rId12"/>
    <p:sldId id="297" r:id="rId13"/>
    <p:sldId id="302" r:id="rId14"/>
    <p:sldId id="264" r:id="rId15"/>
  </p:sldIdLst>
  <p:sldSz cx="9144000" cy="5143500" type="screen16x9"/>
  <p:notesSz cx="6858000" cy="9144000"/>
  <p:embeddedFontLst>
    <p:embeddedFont>
      <p:font typeface="Open Sans" panose="020B0604020202020204" charset="0"/>
      <p:regular r:id="rId17"/>
      <p:bold r:id="rId18"/>
      <p:italic r:id="rId19"/>
      <p:boldItalic r:id="rId20"/>
    </p:embeddedFont>
    <p:embeddedFont>
      <p:font typeface="Economica"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CE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605" autoAdjust="0"/>
  </p:normalViewPr>
  <p:slideViewPr>
    <p:cSldViewPr snapToGrid="0">
      <p:cViewPr varScale="1">
        <p:scale>
          <a:sx n="112" d="100"/>
          <a:sy n="112" d="100"/>
        </p:scale>
        <p:origin x="1584"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a:p>
        </p:txBody>
      </p:sp>
    </p:spTree>
    <p:extLst>
      <p:ext uri="{BB962C8B-B14F-4D97-AF65-F5344CB8AC3E}">
        <p14:creationId xmlns:p14="http://schemas.microsoft.com/office/powerpoint/2010/main" val="3902125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1cccc30c7_0_2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1cccc30c7_0_2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4"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mailto:huan.huo@uts.edu.au"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48024 Applications Programming</a:t>
            </a:r>
            <a:endParaRPr/>
          </a:p>
        </p:txBody>
      </p:sp>
      <p:sp>
        <p:nvSpPr>
          <p:cNvPr id="63" name="Google Shape;63;p13"/>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Dr </a:t>
            </a:r>
            <a:r>
              <a:rPr lang="en-GB" dirty="0" smtClean="0"/>
              <a:t>Angela </a:t>
            </a:r>
            <a:r>
              <a:rPr lang="en-US" altLang="zh-CN" dirty="0" smtClean="0"/>
              <a:t>Huo</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Expression bindings in FXML</a:t>
            </a:r>
          </a:p>
        </p:txBody>
      </p:sp>
      <p:sp>
        <p:nvSpPr>
          <p:cNvPr id="3" name="Text Placeholder 2"/>
          <p:cNvSpPr>
            <a:spLocks noGrp="1"/>
          </p:cNvSpPr>
          <p:nvPr>
            <p:ph type="body" idx="1"/>
          </p:nvPr>
        </p:nvSpPr>
        <p:spPr/>
        <p:txBody>
          <a:bodyPr/>
          <a:lstStyle/>
          <a:p>
            <a:pPr>
              <a:buFont typeface="+mj-lt"/>
              <a:buAutoNum type="arabicPeriod"/>
            </a:pPr>
            <a:r>
              <a:rPr lang="en-AU" dirty="0" smtClean="0"/>
              <a:t>FXML </a:t>
            </a:r>
            <a:r>
              <a:rPr lang="en-AU" dirty="0"/>
              <a:t>supports unidirectional property bindings through ${...} </a:t>
            </a:r>
            <a:r>
              <a:rPr lang="en-AU" dirty="0" smtClean="0"/>
              <a:t>notation.</a:t>
            </a:r>
          </a:p>
          <a:p>
            <a:pPr>
              <a:buFont typeface="+mj-lt"/>
              <a:buAutoNum type="arabicPeriod"/>
            </a:pPr>
            <a:r>
              <a:rPr lang="en-AU" dirty="0" smtClean="0"/>
              <a:t>FXML </a:t>
            </a:r>
            <a:r>
              <a:rPr lang="en-AU" dirty="0"/>
              <a:t>does not </a:t>
            </a:r>
            <a:r>
              <a:rPr lang="en-AU" dirty="0" smtClean="0"/>
              <a:t>support </a:t>
            </a:r>
            <a:r>
              <a:rPr lang="en-AU" dirty="0"/>
              <a:t>bidirectional bindings. They must be done in </a:t>
            </a:r>
            <a:r>
              <a:rPr lang="en-AU" dirty="0" smtClean="0"/>
              <a:t>Java.</a:t>
            </a:r>
          </a:p>
          <a:p>
            <a:pPr>
              <a:buFont typeface="+mj-lt"/>
              <a:buAutoNum type="arabicPeriod"/>
            </a:pPr>
            <a:r>
              <a:rPr lang="en-AU" dirty="0"/>
              <a:t>The JavaFX expression binding language supports:</a:t>
            </a:r>
          </a:p>
          <a:p>
            <a:pPr marL="114300" indent="0">
              <a:buNone/>
            </a:pPr>
            <a:r>
              <a:rPr lang="en-AU" dirty="0" smtClean="0"/>
              <a:t>       ● </a:t>
            </a:r>
            <a:r>
              <a:rPr lang="en-AU" dirty="0"/>
              <a:t>Dot notation for properties. e.g. </a:t>
            </a:r>
            <a:r>
              <a:rPr lang="en-AU" dirty="0" err="1"/>
              <a:t>controller.account.balance</a:t>
            </a:r>
            <a:endParaRPr lang="en-AU" dirty="0"/>
          </a:p>
          <a:p>
            <a:pPr marL="114300" indent="0">
              <a:buNone/>
            </a:pPr>
            <a:r>
              <a:rPr lang="en-AU" dirty="0" smtClean="0"/>
              <a:t>       ● </a:t>
            </a:r>
            <a:r>
              <a:rPr lang="en-AU" dirty="0"/>
              <a:t>Literals: “a string”, ‘a string’, 3.45, 27, null, true, false</a:t>
            </a:r>
          </a:p>
          <a:p>
            <a:pPr marL="114300" indent="0">
              <a:buNone/>
            </a:pPr>
            <a:r>
              <a:rPr lang="en-AU" dirty="0" smtClean="0"/>
              <a:t>       ● </a:t>
            </a:r>
            <a:r>
              <a:rPr lang="en-AU" dirty="0"/>
              <a:t>Operators: +, -, *, /, !, &amp;&amp;, ||, …..</a:t>
            </a:r>
          </a:p>
        </p:txBody>
      </p:sp>
    </p:spTree>
    <p:extLst>
      <p:ext uri="{BB962C8B-B14F-4D97-AF65-F5344CB8AC3E}">
        <p14:creationId xmlns:p14="http://schemas.microsoft.com/office/powerpoint/2010/main" val="1864312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Lab </a:t>
            </a:r>
            <a:r>
              <a:rPr lang="en-US" altLang="zh-CN" dirty="0" smtClean="0"/>
              <a:t>9</a:t>
            </a:r>
            <a:endParaRPr lang="en-AU" dirty="0"/>
          </a:p>
        </p:txBody>
      </p:sp>
      <p:sp>
        <p:nvSpPr>
          <p:cNvPr id="3" name="Text Placeholder 2"/>
          <p:cNvSpPr>
            <a:spLocks noGrp="1"/>
          </p:cNvSpPr>
          <p:nvPr>
            <p:ph type="body" idx="1"/>
          </p:nvPr>
        </p:nvSpPr>
        <p:spPr/>
        <p:txBody>
          <a:bodyPr/>
          <a:lstStyle/>
          <a:p>
            <a:pPr lvl="0"/>
            <a:r>
              <a:rPr lang="en-AU" dirty="0" smtClean="0"/>
              <a:t>30-40min </a:t>
            </a:r>
            <a:r>
              <a:rPr lang="en-AU" dirty="0"/>
              <a:t>intro/demo</a:t>
            </a:r>
          </a:p>
          <a:p>
            <a:pPr lvl="0"/>
            <a:r>
              <a:rPr lang="en-AU" dirty="0"/>
              <a:t>Coding - remaining time</a:t>
            </a:r>
          </a:p>
          <a:p>
            <a:pPr marL="114300" indent="0">
              <a:buNone/>
            </a:pPr>
            <a:endParaRPr lang="en-US" dirty="0" smtClean="0"/>
          </a:p>
          <a:p>
            <a:r>
              <a:rPr lang="en-US" dirty="0" smtClean="0"/>
              <a:t>Topics</a:t>
            </a:r>
            <a:r>
              <a:rPr lang="en-US" dirty="0" smtClean="0"/>
              <a:t>: MVC architecture</a:t>
            </a:r>
          </a:p>
          <a:p>
            <a:pPr marL="114300" indent="0">
              <a:buNone/>
            </a:pPr>
            <a:r>
              <a:rPr lang="en-US" dirty="0"/>
              <a:t>	 </a:t>
            </a:r>
            <a:r>
              <a:rPr lang="en-US" dirty="0" smtClean="0"/>
              <a:t>     FXML</a:t>
            </a:r>
          </a:p>
          <a:p>
            <a:pPr marL="114300" indent="0">
              <a:buNone/>
            </a:pPr>
            <a:r>
              <a:rPr lang="en-US" dirty="0" smtClean="0"/>
              <a:t>	      properties</a:t>
            </a:r>
          </a:p>
          <a:p>
            <a:pPr marL="114300" indent="0">
              <a:buNone/>
            </a:pPr>
            <a:r>
              <a:rPr lang="en-US" dirty="0"/>
              <a:t> </a:t>
            </a:r>
            <a:r>
              <a:rPr lang="en-US" dirty="0" smtClean="0"/>
              <a:t>                   </a:t>
            </a:r>
            <a:endParaRPr lang="en-AU" dirty="0" smtClean="0"/>
          </a:p>
          <a:p>
            <a:r>
              <a:rPr lang="en-AU" dirty="0" smtClean="0"/>
              <a:t>The techniques practices and assessed in this lab will form the basis for Assignment 2, and so care should be taken to sufficiently prepare for it and to spend the required time to complete it.</a:t>
            </a:r>
            <a:endParaRPr lang="en-AU" dirty="0"/>
          </a:p>
        </p:txBody>
      </p:sp>
    </p:spTree>
    <p:extLst>
      <p:ext uri="{BB962C8B-B14F-4D97-AF65-F5344CB8AC3E}">
        <p14:creationId xmlns:p14="http://schemas.microsoft.com/office/powerpoint/2010/main" val="3755818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Assignment 2</a:t>
            </a:r>
            <a:endParaRPr lang="en-AU" dirty="0"/>
          </a:p>
        </p:txBody>
      </p:sp>
      <p:sp>
        <p:nvSpPr>
          <p:cNvPr id="3" name="Text Placeholder 2"/>
          <p:cNvSpPr>
            <a:spLocks noGrp="1"/>
          </p:cNvSpPr>
          <p:nvPr>
            <p:ph type="body" idx="1"/>
          </p:nvPr>
        </p:nvSpPr>
        <p:spPr/>
        <p:txBody>
          <a:bodyPr/>
          <a:lstStyle/>
          <a:p>
            <a:pPr marL="114300" indent="0">
              <a:buNone/>
            </a:pPr>
            <a:r>
              <a:rPr lang="en-AU" dirty="0"/>
              <a:t>1. Judging criteria</a:t>
            </a:r>
          </a:p>
          <a:p>
            <a:pPr marL="114300" indent="0">
              <a:buNone/>
            </a:pPr>
            <a:r>
              <a:rPr lang="en-AU" dirty="0"/>
              <a:t>According to the subject outline, the marking on assignment 2 is a combination of </a:t>
            </a:r>
            <a:r>
              <a:rPr lang="en-AU" b="1" dirty="0"/>
              <a:t>automated PLATE marking</a:t>
            </a:r>
            <a:r>
              <a:rPr lang="en-AU" dirty="0"/>
              <a:t>, </a:t>
            </a:r>
            <a:r>
              <a:rPr lang="en-AU" b="1" dirty="0"/>
              <a:t>peer marking in Week 12</a:t>
            </a:r>
            <a:r>
              <a:rPr lang="en-AU" dirty="0"/>
              <a:t> and </a:t>
            </a:r>
            <a:r>
              <a:rPr lang="en-AU" b="1" dirty="0"/>
              <a:t>marking by the subject coordinator</a:t>
            </a:r>
            <a:r>
              <a:rPr lang="en-AU" dirty="0" smtClean="0"/>
              <a:t>.</a:t>
            </a:r>
          </a:p>
          <a:p>
            <a:pPr marL="114300" indent="0">
              <a:buNone/>
            </a:pPr>
            <a:endParaRPr lang="en-AU" dirty="0"/>
          </a:p>
          <a:p>
            <a:pPr marL="114300" indent="0">
              <a:buNone/>
            </a:pPr>
            <a:r>
              <a:rPr lang="en-AU" dirty="0"/>
              <a:t>2. The due date of Assignment 2 is </a:t>
            </a:r>
            <a:r>
              <a:rPr lang="en-AU" b="1" dirty="0"/>
              <a:t>11:59 pm on 3rd June. </a:t>
            </a:r>
            <a:endParaRPr lang="en-AU" dirty="0"/>
          </a:p>
          <a:p>
            <a:pPr marL="114300" indent="0">
              <a:buNone/>
            </a:pPr>
            <a:r>
              <a:rPr lang="en-AU" dirty="0"/>
              <a:t>To avoid losing marks of peer marking in week 12, you must submit the assignment 2 by the due time. Failure to submit due to server load near the due date will not be considered as an acceptable excuse for submitting late. </a:t>
            </a:r>
          </a:p>
        </p:txBody>
      </p:sp>
    </p:spTree>
    <p:extLst>
      <p:ext uri="{BB962C8B-B14F-4D97-AF65-F5344CB8AC3E}">
        <p14:creationId xmlns:p14="http://schemas.microsoft.com/office/powerpoint/2010/main" val="1077127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Assignment 2</a:t>
            </a:r>
          </a:p>
        </p:txBody>
      </p:sp>
      <p:sp>
        <p:nvSpPr>
          <p:cNvPr id="3" name="Text Placeholder 2"/>
          <p:cNvSpPr>
            <a:spLocks noGrp="1"/>
          </p:cNvSpPr>
          <p:nvPr>
            <p:ph type="body" idx="1"/>
          </p:nvPr>
        </p:nvSpPr>
        <p:spPr/>
        <p:txBody>
          <a:bodyPr/>
          <a:lstStyle/>
          <a:p>
            <a:pPr marL="114300" indent="0">
              <a:buNone/>
            </a:pPr>
            <a:r>
              <a:rPr lang="en-AU" dirty="0"/>
              <a:t>3. The Assignment 2 discussion board has been set up on </a:t>
            </a:r>
            <a:r>
              <a:rPr lang="en-AU" dirty="0" err="1"/>
              <a:t>UTSOnline</a:t>
            </a:r>
            <a:r>
              <a:rPr lang="en-AU" dirty="0"/>
              <a:t> so that students can ask questions, and other students can reply. The course coordinator will only post a reply only if the student response was wrong, or in the case of correcting a mistake in the assignment specification. </a:t>
            </a:r>
            <a:r>
              <a:rPr lang="en-AU" b="1" dirty="0"/>
              <a:t>You must not post or share Java code to the discussion board</a:t>
            </a:r>
            <a:r>
              <a:rPr lang="en-AU" dirty="0"/>
              <a:t>. The board is there to help you, not to provide the solution</a:t>
            </a:r>
            <a:r>
              <a:rPr lang="en-AU" dirty="0" smtClean="0"/>
              <a:t>.</a:t>
            </a:r>
          </a:p>
          <a:p>
            <a:pPr marL="114300" indent="0">
              <a:buNone/>
            </a:pPr>
            <a:endParaRPr lang="en-AU" dirty="0"/>
          </a:p>
          <a:p>
            <a:pPr marL="114300" indent="0">
              <a:buNone/>
            </a:pPr>
            <a:r>
              <a:rPr lang="en-AU" dirty="0"/>
              <a:t>4. FAQs (Frequently Asked Questions) and their answers will be posted on PLATE alongside the assignment specification. If you have a question, check the FAQ first; it may already be answered there.</a:t>
            </a:r>
          </a:p>
          <a:p>
            <a:pPr marL="114300" indent="0">
              <a:buNone/>
            </a:pPr>
            <a:endParaRPr lang="en-AU" dirty="0"/>
          </a:p>
        </p:txBody>
      </p:sp>
    </p:spTree>
    <p:extLst>
      <p:ext uri="{BB962C8B-B14F-4D97-AF65-F5344CB8AC3E}">
        <p14:creationId xmlns:p14="http://schemas.microsoft.com/office/powerpoint/2010/main" val="2195853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Contact</a:t>
            </a:r>
            <a:endParaRPr/>
          </a:p>
        </p:txBody>
      </p:sp>
      <p:sp>
        <p:nvSpPr>
          <p:cNvPr id="133" name="Google Shape;133;p2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Subject Coordinator and Lecturer: </a:t>
            </a:r>
            <a:r>
              <a:rPr lang="en-US" dirty="0" smtClean="0"/>
              <a:t>Angela Huo</a:t>
            </a:r>
            <a:endParaRPr dirty="0"/>
          </a:p>
          <a:p>
            <a:pPr marL="457200" lvl="0" indent="-342900" algn="l" rtl="0">
              <a:spcBef>
                <a:spcPts val="0"/>
              </a:spcBef>
              <a:spcAft>
                <a:spcPts val="0"/>
              </a:spcAft>
              <a:buSzPts val="1800"/>
              <a:buChar char="●"/>
            </a:pPr>
            <a:r>
              <a:rPr lang="en-GB" dirty="0"/>
              <a:t>Email: </a:t>
            </a:r>
            <a:r>
              <a:rPr lang="en-GB" u="sng" dirty="0" smtClean="0">
                <a:solidFill>
                  <a:schemeClr val="hlink"/>
                </a:solidFill>
                <a:hlinkClick r:id="rId3"/>
              </a:rPr>
              <a:t>huan.huo@uts.edu.au</a:t>
            </a:r>
            <a:endParaRPr dirty="0"/>
          </a:p>
          <a:p>
            <a:pPr marL="457200" lvl="0" indent="-342900" algn="l" rtl="0">
              <a:spcBef>
                <a:spcPts val="0"/>
              </a:spcBef>
              <a:spcAft>
                <a:spcPts val="0"/>
              </a:spcAft>
              <a:buSzPts val="1800"/>
              <a:buChar char="●"/>
            </a:pPr>
            <a:r>
              <a:rPr lang="en-GB" dirty="0"/>
              <a:t>Contact information on </a:t>
            </a:r>
            <a:r>
              <a:rPr lang="en-GB" dirty="0" err="1"/>
              <a:t>UTSOnline</a:t>
            </a:r>
            <a:endParaRPr dirty="0"/>
          </a:p>
          <a:p>
            <a:pPr marL="0" lvl="0" indent="0" algn="l" rtl="0">
              <a:spcBef>
                <a:spcPts val="1600"/>
              </a:spcBef>
              <a:spcAft>
                <a:spcPts val="1600"/>
              </a:spcAft>
              <a:buNone/>
            </a:pPr>
            <a:endParaRPr dirty="0"/>
          </a:p>
        </p:txBody>
      </p:sp>
      <p:pic>
        <p:nvPicPr>
          <p:cNvPr id="2" name="Picture 1"/>
          <p:cNvPicPr>
            <a:picLocks noChangeAspect="1"/>
          </p:cNvPicPr>
          <p:nvPr/>
        </p:nvPicPr>
        <p:blipFill>
          <a:blip r:embed="rId4"/>
          <a:stretch>
            <a:fillRect/>
          </a:stretch>
        </p:blipFill>
        <p:spPr>
          <a:xfrm>
            <a:off x="1208846" y="2991678"/>
            <a:ext cx="6230652" cy="92057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a:t>
            </a:r>
            <a:r>
              <a:rPr lang="en-US" altLang="zh-CN" dirty="0" smtClean="0"/>
              <a:t>8</a:t>
            </a:r>
            <a:r>
              <a:rPr lang="en-US" dirty="0" smtClean="0"/>
              <a:t> </a:t>
            </a:r>
            <a:r>
              <a:rPr lang="en-US" dirty="0" smtClean="0"/>
              <a:t>Review</a:t>
            </a:r>
            <a:endParaRPr lang="en-AU" dirty="0"/>
          </a:p>
        </p:txBody>
      </p:sp>
      <p:pic>
        <p:nvPicPr>
          <p:cNvPr id="4" name="Picture 3"/>
          <p:cNvPicPr>
            <a:picLocks noChangeAspect="1"/>
          </p:cNvPicPr>
          <p:nvPr/>
        </p:nvPicPr>
        <p:blipFill>
          <a:blip r:embed="rId2"/>
          <a:stretch>
            <a:fillRect/>
          </a:stretch>
        </p:blipFill>
        <p:spPr>
          <a:xfrm>
            <a:off x="176212" y="1283560"/>
            <a:ext cx="8791575" cy="3448050"/>
          </a:xfrm>
          <a:prstGeom prst="rect">
            <a:avLst/>
          </a:prstGeom>
        </p:spPr>
      </p:pic>
    </p:spTree>
    <p:extLst>
      <p:ext uri="{BB962C8B-B14F-4D97-AF65-F5344CB8AC3E}">
        <p14:creationId xmlns:p14="http://schemas.microsoft.com/office/powerpoint/2010/main" val="27393979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1</a:t>
            </a:r>
            <a:endParaRPr lang="en-AU" dirty="0"/>
          </a:p>
        </p:txBody>
      </p:sp>
      <p:pic>
        <p:nvPicPr>
          <p:cNvPr id="3" name="Picture 2"/>
          <p:cNvPicPr>
            <a:picLocks noChangeAspect="1"/>
          </p:cNvPicPr>
          <p:nvPr/>
        </p:nvPicPr>
        <p:blipFill>
          <a:blip r:embed="rId2"/>
          <a:stretch>
            <a:fillRect/>
          </a:stretch>
        </p:blipFill>
        <p:spPr>
          <a:xfrm>
            <a:off x="95250" y="1383172"/>
            <a:ext cx="8953500" cy="3505200"/>
          </a:xfrm>
          <a:prstGeom prst="rect">
            <a:avLst/>
          </a:prstGeom>
        </p:spPr>
      </p:pic>
    </p:spTree>
    <p:extLst>
      <p:ext uri="{BB962C8B-B14F-4D97-AF65-F5344CB8AC3E}">
        <p14:creationId xmlns:p14="http://schemas.microsoft.com/office/powerpoint/2010/main" val="3051256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MVC</a:t>
            </a:r>
            <a:endParaRPr lang="en-AU" dirty="0"/>
          </a:p>
        </p:txBody>
      </p:sp>
      <p:sp>
        <p:nvSpPr>
          <p:cNvPr id="3" name="Text Placeholder 2"/>
          <p:cNvSpPr>
            <a:spLocks noGrp="1"/>
          </p:cNvSpPr>
          <p:nvPr>
            <p:ph type="body" idx="1"/>
          </p:nvPr>
        </p:nvSpPr>
        <p:spPr/>
        <p:txBody>
          <a:bodyPr/>
          <a:lstStyle/>
          <a:p>
            <a:pPr marL="114300" indent="0">
              <a:buNone/>
            </a:pPr>
            <a:r>
              <a:rPr lang="en-AU" dirty="0"/>
              <a:t>The MVC pattern splits a GUI program into 3 </a:t>
            </a:r>
            <a:r>
              <a:rPr lang="en-AU" dirty="0" smtClean="0"/>
              <a:t>layers</a:t>
            </a:r>
          </a:p>
          <a:p>
            <a:pPr marL="114300" indent="0">
              <a:buNone/>
            </a:pPr>
            <a:endParaRPr lang="en-AU" dirty="0"/>
          </a:p>
          <a:p>
            <a:r>
              <a:rPr lang="en-AU" dirty="0"/>
              <a:t>The models are Java objects that represent the data of your application  and the operations on that data</a:t>
            </a:r>
            <a:r>
              <a:rPr lang="en-AU" dirty="0" smtClean="0"/>
              <a:t>.</a:t>
            </a:r>
          </a:p>
          <a:p>
            <a:endParaRPr lang="en-AU" dirty="0"/>
          </a:p>
          <a:p>
            <a:r>
              <a:rPr lang="en-AU" dirty="0"/>
              <a:t>The views are the components that represent the graphical user interface  of your application. Views “observe” data in the models</a:t>
            </a:r>
            <a:r>
              <a:rPr lang="en-AU" dirty="0" smtClean="0"/>
              <a:t>.</a:t>
            </a:r>
          </a:p>
          <a:p>
            <a:endParaRPr lang="en-AU" dirty="0"/>
          </a:p>
          <a:p>
            <a:r>
              <a:rPr lang="en-AU" dirty="0"/>
              <a:t>The controllers are the components that handle user interaction.  Controllers “observe” events that occur in the views.</a:t>
            </a:r>
          </a:p>
        </p:txBody>
      </p:sp>
      <p:sp>
        <p:nvSpPr>
          <p:cNvPr id="4" name="TextBox 3"/>
          <p:cNvSpPr txBox="1"/>
          <p:nvPr/>
        </p:nvSpPr>
        <p:spPr>
          <a:xfrm>
            <a:off x="495656" y="2350093"/>
            <a:ext cx="3896882" cy="2016808"/>
          </a:xfrm>
          <a:prstGeom prst="rect">
            <a:avLst/>
          </a:prstGeom>
          <a:noFill/>
        </p:spPr>
        <p:txBody>
          <a:bodyPr wrap="square" rtlCol="0">
            <a:spAutoFit/>
          </a:bodyPr>
          <a:lstStyle/>
          <a:p>
            <a:endParaRPr lang="en-AU" dirty="0"/>
          </a:p>
        </p:txBody>
      </p:sp>
    </p:spTree>
    <p:extLst>
      <p:ext uri="{BB962C8B-B14F-4D97-AF65-F5344CB8AC3E}">
        <p14:creationId xmlns:p14="http://schemas.microsoft.com/office/powerpoint/2010/main" val="2427844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MVC Overview</a:t>
            </a:r>
          </a:p>
        </p:txBody>
      </p:sp>
      <p:pic>
        <p:nvPicPr>
          <p:cNvPr id="5" name="Picture 4"/>
          <p:cNvPicPr>
            <a:picLocks noChangeAspect="1"/>
          </p:cNvPicPr>
          <p:nvPr/>
        </p:nvPicPr>
        <p:blipFill>
          <a:blip r:embed="rId2"/>
          <a:stretch>
            <a:fillRect/>
          </a:stretch>
        </p:blipFill>
        <p:spPr>
          <a:xfrm>
            <a:off x="286062" y="1224137"/>
            <a:ext cx="8777374" cy="3620599"/>
          </a:xfrm>
          <a:prstGeom prst="rect">
            <a:avLst/>
          </a:prstGeom>
        </p:spPr>
      </p:pic>
    </p:spTree>
    <p:extLst>
      <p:ext uri="{BB962C8B-B14F-4D97-AF65-F5344CB8AC3E}">
        <p14:creationId xmlns:p14="http://schemas.microsoft.com/office/powerpoint/2010/main" val="1918540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a:t>
            </a:r>
            <a:r>
              <a:rPr lang="en-US" dirty="0" smtClean="0"/>
              <a:t>Observers</a:t>
            </a:r>
            <a:endParaRPr lang="en-AU" dirty="0"/>
          </a:p>
        </p:txBody>
      </p:sp>
      <p:pic>
        <p:nvPicPr>
          <p:cNvPr id="5" name="Picture 4"/>
          <p:cNvPicPr>
            <a:picLocks noChangeAspect="1"/>
          </p:cNvPicPr>
          <p:nvPr/>
        </p:nvPicPr>
        <p:blipFill>
          <a:blip r:embed="rId2"/>
          <a:stretch>
            <a:fillRect/>
          </a:stretch>
        </p:blipFill>
        <p:spPr>
          <a:xfrm>
            <a:off x="496580" y="1256232"/>
            <a:ext cx="8493039" cy="3512320"/>
          </a:xfrm>
          <a:prstGeom prst="rect">
            <a:avLst/>
          </a:prstGeom>
        </p:spPr>
      </p:pic>
    </p:spTree>
    <p:extLst>
      <p:ext uri="{BB962C8B-B14F-4D97-AF65-F5344CB8AC3E}">
        <p14:creationId xmlns:p14="http://schemas.microsoft.com/office/powerpoint/2010/main" val="430967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Property</a:t>
            </a:r>
            <a:endParaRPr lang="en-AU" dirty="0"/>
          </a:p>
        </p:txBody>
      </p:sp>
      <p:sp>
        <p:nvSpPr>
          <p:cNvPr id="3" name="Text Placeholder 2"/>
          <p:cNvSpPr>
            <a:spLocks noGrp="1"/>
          </p:cNvSpPr>
          <p:nvPr>
            <p:ph type="body" idx="1"/>
          </p:nvPr>
        </p:nvSpPr>
        <p:spPr/>
        <p:txBody>
          <a:bodyPr/>
          <a:lstStyle/>
          <a:p>
            <a:r>
              <a:rPr lang="en-AU" dirty="0" smtClean="0"/>
              <a:t>Property pattern </a:t>
            </a:r>
          </a:p>
          <a:p>
            <a:pPr lvl="1"/>
            <a:r>
              <a:rPr lang="en-AU" dirty="0"/>
              <a:t>JavaBeans Property </a:t>
            </a:r>
          </a:p>
          <a:p>
            <a:pPr lvl="1"/>
            <a:r>
              <a:rPr lang="en-AU" dirty="0"/>
              <a:t>Java FX Property Patterns</a:t>
            </a:r>
          </a:p>
          <a:p>
            <a:endParaRPr lang="en-AU" dirty="0" smtClean="0"/>
          </a:p>
          <a:p>
            <a:r>
              <a:rPr lang="en-AU" dirty="0" smtClean="0"/>
              <a:t>Each property implements the observer pattern</a:t>
            </a:r>
          </a:p>
          <a:p>
            <a:r>
              <a:rPr lang="en-AU" dirty="0" smtClean="0"/>
              <a:t>The View can be notified whenever a property changes</a:t>
            </a:r>
          </a:p>
          <a:p>
            <a:pPr lvl="1"/>
            <a:endParaRPr lang="en-AU" dirty="0" smtClean="0"/>
          </a:p>
        </p:txBody>
      </p:sp>
    </p:spTree>
    <p:extLst>
      <p:ext uri="{BB962C8B-B14F-4D97-AF65-F5344CB8AC3E}">
        <p14:creationId xmlns:p14="http://schemas.microsoft.com/office/powerpoint/2010/main" val="24721986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Which JavaFX property should be used...</a:t>
            </a:r>
          </a:p>
        </p:txBody>
      </p:sp>
      <p:sp>
        <p:nvSpPr>
          <p:cNvPr id="4" name="Google Shape;74;p14"/>
          <p:cNvSpPr txBox="1">
            <a:spLocks/>
          </p:cNvSpPr>
          <p:nvPr/>
        </p:nvSpPr>
        <p:spPr>
          <a:xfrm>
            <a:off x="311700" y="1372144"/>
            <a:ext cx="8222100" cy="271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r>
              <a:rPr lang="en-AU" dirty="0" smtClean="0"/>
              <a:t>For “id”?</a:t>
            </a:r>
          </a:p>
          <a:p>
            <a:pPr lvl="1">
              <a:spcBef>
                <a:spcPts val="0"/>
              </a:spcBef>
            </a:pPr>
            <a:r>
              <a:rPr lang="en-AU" dirty="0" smtClean="0"/>
              <a:t>Immutable property</a:t>
            </a:r>
          </a:p>
          <a:p>
            <a:r>
              <a:rPr lang="en-AU" dirty="0" smtClean="0"/>
              <a:t>For “name”?</a:t>
            </a:r>
          </a:p>
          <a:p>
            <a:pPr lvl="1">
              <a:spcBef>
                <a:spcPts val="0"/>
              </a:spcBef>
            </a:pPr>
            <a:r>
              <a:rPr lang="en-AU" dirty="0" smtClean="0"/>
              <a:t>Read Write property</a:t>
            </a:r>
          </a:p>
          <a:p>
            <a:r>
              <a:rPr lang="en-AU" dirty="0" smtClean="0"/>
              <a:t>For “submission”?</a:t>
            </a:r>
          </a:p>
          <a:p>
            <a:pPr lvl="1">
              <a:spcBef>
                <a:spcPts val="0"/>
              </a:spcBef>
            </a:pPr>
            <a:r>
              <a:rPr lang="en-AU" dirty="0" smtClean="0"/>
              <a:t>Immutable property with mutable state</a:t>
            </a:r>
          </a:p>
          <a:p>
            <a:r>
              <a:rPr lang="en-AU" dirty="0" smtClean="0"/>
              <a:t>For “mark”?</a:t>
            </a:r>
          </a:p>
          <a:p>
            <a:pPr lvl="1">
              <a:spcBef>
                <a:spcPts val="0"/>
              </a:spcBef>
            </a:pPr>
            <a:r>
              <a:rPr lang="en-AU" dirty="0" smtClean="0"/>
              <a:t>Read Only property</a:t>
            </a:r>
            <a:endParaRPr lang="en-AU" dirty="0"/>
          </a:p>
        </p:txBody>
      </p:sp>
      <p:sp>
        <p:nvSpPr>
          <p:cNvPr id="5" name="Google Shape;75;p14"/>
          <p:cNvSpPr/>
          <p:nvPr/>
        </p:nvSpPr>
        <p:spPr>
          <a:xfrm>
            <a:off x="6470538" y="2333943"/>
            <a:ext cx="2161800" cy="1170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Economica"/>
              <a:ea typeface="Economica"/>
              <a:cs typeface="Economica"/>
              <a:sym typeface="Economica"/>
            </a:endParaRPr>
          </a:p>
        </p:txBody>
      </p:sp>
      <p:sp>
        <p:nvSpPr>
          <p:cNvPr id="6" name="Google Shape;76;p14"/>
          <p:cNvSpPr/>
          <p:nvPr/>
        </p:nvSpPr>
        <p:spPr>
          <a:xfrm>
            <a:off x="6470538" y="1706243"/>
            <a:ext cx="2161800" cy="627600"/>
          </a:xfrm>
          <a:prstGeom prst="round2SameRect">
            <a:avLst>
              <a:gd name="adj1" fmla="val 16667"/>
              <a:gd name="adj2" fmla="val 0"/>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Economica"/>
                <a:ea typeface="Economica"/>
                <a:cs typeface="Economica"/>
                <a:sym typeface="Economica"/>
              </a:rPr>
              <a:t>Student</a:t>
            </a:r>
            <a:endParaRPr>
              <a:latin typeface="Economica"/>
              <a:ea typeface="Economica"/>
              <a:cs typeface="Economica"/>
              <a:sym typeface="Economica"/>
            </a:endParaRPr>
          </a:p>
        </p:txBody>
      </p:sp>
      <p:sp>
        <p:nvSpPr>
          <p:cNvPr id="7" name="Google Shape;77;p14"/>
          <p:cNvSpPr/>
          <p:nvPr/>
        </p:nvSpPr>
        <p:spPr>
          <a:xfrm>
            <a:off x="6470538" y="2450943"/>
            <a:ext cx="2161800" cy="13392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Economica"/>
                <a:ea typeface="Economica"/>
                <a:cs typeface="Economica"/>
                <a:sym typeface="Economica"/>
              </a:rPr>
              <a:t>int getId()</a:t>
            </a:r>
            <a:endParaRPr>
              <a:latin typeface="Economica"/>
              <a:ea typeface="Economica"/>
              <a:cs typeface="Economica"/>
              <a:sym typeface="Economica"/>
            </a:endParaRPr>
          </a:p>
          <a:p>
            <a:pPr marL="0" lvl="0" indent="0" algn="l" rtl="0">
              <a:spcBef>
                <a:spcPts val="0"/>
              </a:spcBef>
              <a:spcAft>
                <a:spcPts val="0"/>
              </a:spcAft>
              <a:buNone/>
            </a:pPr>
            <a:r>
              <a:rPr lang="en-GB">
                <a:latin typeface="Economica"/>
                <a:ea typeface="Economica"/>
                <a:cs typeface="Economica"/>
                <a:sym typeface="Economica"/>
              </a:rPr>
              <a:t>String getName()</a:t>
            </a:r>
            <a:endParaRPr>
              <a:latin typeface="Economica"/>
              <a:ea typeface="Economica"/>
              <a:cs typeface="Economica"/>
              <a:sym typeface="Economica"/>
            </a:endParaRPr>
          </a:p>
          <a:p>
            <a:pPr marL="0" lvl="0" indent="0" algn="l" rtl="0">
              <a:spcBef>
                <a:spcPts val="0"/>
              </a:spcBef>
              <a:spcAft>
                <a:spcPts val="0"/>
              </a:spcAft>
              <a:buNone/>
            </a:pPr>
            <a:r>
              <a:rPr lang="en-GB">
                <a:latin typeface="Economica"/>
                <a:ea typeface="Economica"/>
                <a:cs typeface="Economica"/>
                <a:sym typeface="Economica"/>
              </a:rPr>
              <a:t>void setName(String name)</a:t>
            </a:r>
            <a:endParaRPr>
              <a:latin typeface="Economica"/>
              <a:ea typeface="Economica"/>
              <a:cs typeface="Economica"/>
              <a:sym typeface="Economica"/>
            </a:endParaRPr>
          </a:p>
          <a:p>
            <a:pPr marL="0" lvl="0" indent="0" algn="l" rtl="0">
              <a:spcBef>
                <a:spcPts val="0"/>
              </a:spcBef>
              <a:spcAft>
                <a:spcPts val="0"/>
              </a:spcAft>
              <a:buNone/>
            </a:pPr>
            <a:r>
              <a:rPr lang="en-GB">
                <a:latin typeface="Economica"/>
                <a:ea typeface="Economica"/>
                <a:cs typeface="Economica"/>
                <a:sym typeface="Economica"/>
              </a:rPr>
              <a:t>Submission getSubmission()</a:t>
            </a:r>
            <a:endParaRPr>
              <a:latin typeface="Economica"/>
              <a:ea typeface="Economica"/>
              <a:cs typeface="Economica"/>
              <a:sym typeface="Economica"/>
            </a:endParaRPr>
          </a:p>
          <a:p>
            <a:pPr marL="0" lvl="0" indent="0" algn="l" rtl="0">
              <a:spcBef>
                <a:spcPts val="0"/>
              </a:spcBef>
              <a:spcAft>
                <a:spcPts val="0"/>
              </a:spcAft>
              <a:buNone/>
            </a:pPr>
            <a:r>
              <a:rPr lang="en-GB">
                <a:latin typeface="Economica"/>
                <a:ea typeface="Economica"/>
                <a:cs typeface="Economica"/>
                <a:sym typeface="Economica"/>
              </a:rPr>
              <a:t>int getMark()</a:t>
            </a:r>
            <a:endParaRPr>
              <a:latin typeface="Economica"/>
              <a:ea typeface="Economica"/>
              <a:cs typeface="Economica"/>
              <a:sym typeface="Economica"/>
            </a:endParaRPr>
          </a:p>
          <a:p>
            <a:pPr marL="0" lvl="0" indent="0" algn="l" rtl="0">
              <a:spcBef>
                <a:spcPts val="0"/>
              </a:spcBef>
              <a:spcAft>
                <a:spcPts val="0"/>
              </a:spcAft>
              <a:buNone/>
            </a:pPr>
            <a:r>
              <a:rPr lang="en-GB">
                <a:latin typeface="Economica"/>
                <a:ea typeface="Economica"/>
                <a:cs typeface="Economica"/>
                <a:sym typeface="Economica"/>
              </a:rPr>
              <a:t>void addToMark(int amount)</a:t>
            </a:r>
            <a:endParaRPr>
              <a:latin typeface="Economica"/>
              <a:ea typeface="Economica"/>
              <a:cs typeface="Economica"/>
              <a:sym typeface="Economica"/>
            </a:endParaRPr>
          </a:p>
        </p:txBody>
      </p:sp>
    </p:spTree>
    <p:extLst>
      <p:ext uri="{BB962C8B-B14F-4D97-AF65-F5344CB8AC3E}">
        <p14:creationId xmlns:p14="http://schemas.microsoft.com/office/powerpoint/2010/main" val="32520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Property bindings</a:t>
            </a:r>
          </a:p>
        </p:txBody>
      </p:sp>
      <p:sp>
        <p:nvSpPr>
          <p:cNvPr id="3" name="Text Placeholder 2"/>
          <p:cNvSpPr>
            <a:spLocks noGrp="1"/>
          </p:cNvSpPr>
          <p:nvPr>
            <p:ph type="body" idx="1"/>
          </p:nvPr>
        </p:nvSpPr>
        <p:spPr/>
        <p:txBody>
          <a:bodyPr/>
          <a:lstStyle/>
          <a:p>
            <a:r>
              <a:rPr lang="en-AU" b="1" dirty="0" smtClean="0"/>
              <a:t>Goal</a:t>
            </a:r>
            <a:r>
              <a:rPr lang="en-AU" dirty="0"/>
              <a:t>: Property p1 is updated whenever property p2 changes.</a:t>
            </a:r>
          </a:p>
          <a:p>
            <a:pPr marL="114300" indent="0">
              <a:buNone/>
            </a:pPr>
            <a:r>
              <a:rPr lang="en-AU" dirty="0" smtClean="0"/>
              <a:t>                  i.e. p1 observes p2.</a:t>
            </a:r>
          </a:p>
          <a:p>
            <a:pPr marL="114300" indent="0">
              <a:buNone/>
            </a:pPr>
            <a:r>
              <a:rPr lang="en-AU" dirty="0" smtClean="0"/>
              <a:t>                        p1.bind(p2);</a:t>
            </a:r>
          </a:p>
          <a:p>
            <a:r>
              <a:rPr lang="en-AU" b="1" dirty="0" smtClean="0"/>
              <a:t>Goal</a:t>
            </a:r>
            <a:r>
              <a:rPr lang="en-AU" dirty="0"/>
              <a:t>: Properties p1 and p2 are both updated whenever the other changes.</a:t>
            </a:r>
          </a:p>
          <a:p>
            <a:pPr marL="114300" indent="0">
              <a:buNone/>
            </a:pPr>
            <a:r>
              <a:rPr lang="en-AU" dirty="0" smtClean="0"/>
              <a:t>                  i.e</a:t>
            </a:r>
            <a:r>
              <a:rPr lang="en-AU" dirty="0"/>
              <a:t>. p1 observes p2 </a:t>
            </a:r>
            <a:r>
              <a:rPr lang="en-AU" i="1" dirty="0"/>
              <a:t>and </a:t>
            </a:r>
            <a:r>
              <a:rPr lang="en-AU" dirty="0"/>
              <a:t>p2 observes p1</a:t>
            </a:r>
          </a:p>
          <a:p>
            <a:pPr marL="114300" indent="0">
              <a:buNone/>
            </a:pPr>
            <a:r>
              <a:rPr lang="en-AU" dirty="0" smtClean="0"/>
              <a:t>                        p1.bindBidirectional(p2</a:t>
            </a:r>
            <a:r>
              <a:rPr lang="en-AU" dirty="0"/>
              <a:t>);</a:t>
            </a:r>
          </a:p>
          <a:p>
            <a:pPr marL="114300" indent="0">
              <a:buNone/>
            </a:pPr>
            <a:endParaRPr lang="en-AU" dirty="0"/>
          </a:p>
          <a:p>
            <a:endParaRPr lang="en-AU" dirty="0"/>
          </a:p>
        </p:txBody>
      </p:sp>
    </p:spTree>
    <p:extLst>
      <p:ext uri="{BB962C8B-B14F-4D97-AF65-F5344CB8AC3E}">
        <p14:creationId xmlns:p14="http://schemas.microsoft.com/office/powerpoint/2010/main" val="3035103123"/>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2442</TotalTime>
  <Words>350</Words>
  <Application>Microsoft Office PowerPoint</Application>
  <PresentationFormat>On-screen Show (16:9)</PresentationFormat>
  <Paragraphs>74</Paragraphs>
  <Slides>14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Open Sans</vt:lpstr>
      <vt:lpstr>Arial</vt:lpstr>
      <vt:lpstr>Economica</vt:lpstr>
      <vt:lpstr>Luxe</vt:lpstr>
      <vt:lpstr>48024 Applications Programming</vt:lpstr>
      <vt:lpstr>Lab 8 Review</vt:lpstr>
      <vt:lpstr>Assignment 1</vt:lpstr>
      <vt:lpstr>MVC</vt:lpstr>
      <vt:lpstr>MVC Overview</vt:lpstr>
      <vt:lpstr>MVC Observers</vt:lpstr>
      <vt:lpstr>Property</vt:lpstr>
      <vt:lpstr>Which JavaFX property should be used...</vt:lpstr>
      <vt:lpstr>Property bindings</vt:lpstr>
      <vt:lpstr>Expression bindings in FXML</vt:lpstr>
      <vt:lpstr>Lab 9</vt:lpstr>
      <vt:lpstr>Assignment 2</vt:lpstr>
      <vt:lpstr>Assignment 2</vt:lpstr>
      <vt:lpstr>Contact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48024 Applications Programming</dc:title>
  <dc:creator>Angela Huo</dc:creator>
  <cp:lastModifiedBy>Angela Huo</cp:lastModifiedBy>
  <cp:revision>78</cp:revision>
  <dcterms:modified xsi:type="dcterms:W3CDTF">2019-05-15T08:36:12Z</dcterms:modified>
</cp:coreProperties>
</file>