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nsh Sakarwal" userId="ba5cd9e7a92bdee7" providerId="LiveId" clId="{D4C7C7C2-921F-4D61-9C3F-A109C1B1D0E7}"/>
    <pc:docChg chg="undo custSel modSld">
      <pc:chgData name="Shreyansh Sakarwal" userId="ba5cd9e7a92bdee7" providerId="LiveId" clId="{D4C7C7C2-921F-4D61-9C3F-A109C1B1D0E7}" dt="2024-09-25T05:56:11.165" v="33" actId="14100"/>
      <pc:docMkLst>
        <pc:docMk/>
      </pc:docMkLst>
      <pc:sldChg chg="modSp mod">
        <pc:chgData name="Shreyansh Sakarwal" userId="ba5cd9e7a92bdee7" providerId="LiveId" clId="{D4C7C7C2-921F-4D61-9C3F-A109C1B1D0E7}" dt="2024-09-25T05:56:11.165" v="33" actId="14100"/>
        <pc:sldMkLst>
          <pc:docMk/>
          <pc:sldMk cId="0" sldId="257"/>
        </pc:sldMkLst>
        <pc:spChg chg="mod">
          <ac:chgData name="Shreyansh Sakarwal" userId="ba5cd9e7a92bdee7" providerId="LiveId" clId="{D4C7C7C2-921F-4D61-9C3F-A109C1B1D0E7}" dt="2024-09-25T05:56:11.165" v="33" actId="14100"/>
          <ac:spMkLst>
            <pc:docMk/>
            <pc:sldMk cId="0" sldId="257"/>
            <ac:spMk id="3" creationId="{C0318C54-82E8-3AA0-E569-0332F539F760}"/>
          </ac:spMkLst>
        </pc:spChg>
        <pc:spChg chg="mod">
          <ac:chgData name="Shreyansh Sakarwal" userId="ba5cd9e7a92bdee7" providerId="LiveId" clId="{D4C7C7C2-921F-4D61-9C3F-A109C1B1D0E7}" dt="2024-09-25T05:55:36.730" v="3" actId="113"/>
          <ac:spMkLst>
            <pc:docMk/>
            <pc:sldMk cId="0" sldId="257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8565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5" y="4800600"/>
            <a:ext cx="73152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367337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7" y="6404296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5" name="Freeform: Shape 26"/>
          <p:cNvSpPr/>
          <p:nvPr/>
        </p:nvSpPr>
        <p:spPr>
          <a:xfrm>
            <a:off x="5656780" y="865090"/>
            <a:ext cx="4638605" cy="5154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8206165" y="1549694"/>
            <a:ext cx="3203511" cy="342624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1245685" y="648612"/>
            <a:ext cx="8534401" cy="11039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TITLE PAGE</a:t>
            </a:r>
          </a:p>
        </p:txBody>
      </p:sp>
      <p:sp>
        <p:nvSpPr>
          <p:cNvPr id="98" name="Title 7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rPr dirty="0"/>
              <a:t>SMART INDIA HACKATHON 2024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152400" y="1497711"/>
            <a:ext cx="7658319" cy="467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Problem Statement ID –</a:t>
            </a:r>
            <a:r>
              <a:rPr sz="2000" b="0" dirty="0">
                <a:latin typeface="Bahnschrift"/>
                <a:ea typeface="Bahnschrift"/>
                <a:cs typeface="Bahnschrift"/>
                <a:sym typeface="Bahnschrift"/>
              </a:rPr>
              <a:t>1689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Problem Statement Title-</a:t>
            </a:r>
            <a:r>
              <a:rPr sz="2000" b="0" dirty="0">
                <a:latin typeface="Bahnschrift" panose="020B0502040204020203" pitchFamily="34" charset="0"/>
              </a:rPr>
              <a:t>Use of Digital Technology to calculate Water Footprint</a:t>
            </a:r>
            <a:r>
              <a:rPr lang="en-US" sz="2000" b="0" dirty="0">
                <a:latin typeface="Bahnschrift" panose="020B0502040204020203" pitchFamily="34" charset="0"/>
              </a:rPr>
              <a:t> </a:t>
            </a:r>
            <a:r>
              <a:rPr sz="2000" b="0" dirty="0">
                <a:latin typeface="Bahnschrift" panose="020B0502040204020203" pitchFamily="34" charset="0"/>
              </a:rPr>
              <a:t>for different Agricultural Products.</a:t>
            </a:r>
            <a:r>
              <a:rPr sz="2000" b="0" dirty="0"/>
              <a:t>  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Theme-</a:t>
            </a:r>
            <a:r>
              <a:rPr sz="2000" b="0" dirty="0">
                <a:latin typeface="Bahnschrift"/>
                <a:ea typeface="Bahnschrift"/>
                <a:cs typeface="Bahnschrift"/>
                <a:sym typeface="Bahnschrift"/>
              </a:rPr>
              <a:t>Clean &amp; Green Technology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PS Category- </a:t>
            </a:r>
            <a:r>
              <a:rPr sz="2000" b="0" dirty="0">
                <a:latin typeface="Bahnschrift"/>
                <a:ea typeface="Bahnschrift"/>
                <a:cs typeface="Bahnschrift"/>
                <a:sym typeface="Bahnschrift"/>
              </a:rPr>
              <a:t>Software</a:t>
            </a:r>
            <a:endParaRPr sz="2000" dirty="0">
              <a:latin typeface="Bahnschrift"/>
              <a:ea typeface="Bahnschrift"/>
              <a:cs typeface="Bahnschrift"/>
              <a:sym typeface="Bahnschrift"/>
            </a:endParaRP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Team ID-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Team Name (Registered on portal):</a:t>
            </a:r>
            <a:r>
              <a:rPr sz="2000" b="0" dirty="0" err="1">
                <a:latin typeface="Bahnschrift" panose="020B0502040204020203" pitchFamily="34" charset="0"/>
              </a:rPr>
              <a:t>HydroHackers</a:t>
            </a:r>
            <a:endParaRPr sz="2000" b="0" dirty="0">
              <a:latin typeface="Bahnschrift" panose="020B0502040204020203" pitchFamily="34" charset="0"/>
            </a:endParaRPr>
          </a:p>
        </p:txBody>
      </p:sp>
      <p:pic>
        <p:nvPicPr>
          <p:cNvPr id="100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4"/>
            <a:ext cx="2246577" cy="1149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4211320" y="6404296"/>
            <a:ext cx="376936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03" name="Rectangle 8"/>
          <p:cNvSpPr/>
          <p:nvPr/>
        </p:nvSpPr>
        <p:spPr>
          <a:xfrm>
            <a:off x="1" y="6375587"/>
            <a:ext cx="12192000" cy="482413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</p:txBody>
      </p:sp>
      <p:sp>
        <p:nvSpPr>
          <p:cNvPr id="104" name="Rectangle 5"/>
          <p:cNvSpPr txBox="1">
            <a:spLocks noGrp="1"/>
          </p:cNvSpPr>
          <p:nvPr>
            <p:ph type="body" sz="half" idx="1"/>
          </p:nvPr>
        </p:nvSpPr>
        <p:spPr>
          <a:xfrm>
            <a:off x="725945" y="1807496"/>
            <a:ext cx="5151591" cy="3734386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spcBef>
                <a:spcPts val="0"/>
              </a:spcBef>
              <a:buSzPct val="100000"/>
              <a:buChar char="•"/>
              <a:def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0" u="sng" dirty="0">
                <a:latin typeface="Bookman Old Style" pitchFamily="18" charset="0"/>
              </a:rPr>
              <a:t>Intuitive Interface</a:t>
            </a:r>
            <a:r>
              <a:rPr lang="en-US" sz="1700" b="0" dirty="0">
                <a:latin typeface="Bookman Old Style" pitchFamily="18" charset="0"/>
              </a:rPr>
              <a:t>: Ea</a:t>
            </a:r>
            <a:r>
              <a:rPr sz="1700" b="0" dirty="0">
                <a:latin typeface="Bookman Old Style" pitchFamily="18" charset="0"/>
              </a:rPr>
              <a:t>sy-to-use platform that </a:t>
            </a:r>
            <a:r>
              <a:rPr lang="en-US" sz="1700" b="0" dirty="0">
                <a:latin typeface="Bookman Old Style" pitchFamily="18" charset="0"/>
              </a:rPr>
              <a:t>uncovers t</a:t>
            </a:r>
            <a:r>
              <a:rPr sz="1700" b="0" dirty="0">
                <a:latin typeface="Bookman Old Style" pitchFamily="18" charset="0"/>
              </a:rPr>
              <a:t>he water costs behind</a:t>
            </a:r>
            <a:r>
              <a:rPr lang="en-US" sz="1700" b="0" dirty="0">
                <a:latin typeface="Bookman Old Style" pitchFamily="18" charset="0"/>
              </a:rPr>
              <a:t> edible items.</a:t>
            </a:r>
            <a:endParaRPr sz="1700" dirty="0">
              <a:latin typeface="Bookman Old Style" pitchFamily="18" charset="0"/>
            </a:endParaRPr>
          </a:p>
          <a:p>
            <a:pPr defTabSz="914400">
              <a:spcBef>
                <a:spcPts val="0"/>
              </a:spcBef>
              <a:buSzPct val="100000"/>
              <a:buChar char="•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700" b="0" dirty="0">
              <a:latin typeface="Bookman Old Style" pitchFamily="18" charset="0"/>
            </a:endParaRPr>
          </a:p>
          <a:p>
            <a:pPr defTabSz="914400">
              <a:spcBef>
                <a:spcPts val="0"/>
              </a:spcBef>
              <a:buSzPct val="100000"/>
              <a:buChar char="•"/>
              <a:def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0" u="sng" dirty="0">
                <a:latin typeface="Bookman Old Style" pitchFamily="18" charset="0"/>
              </a:rPr>
              <a:t>Search Magic</a:t>
            </a:r>
            <a:r>
              <a:rPr lang="en-US" sz="1700" b="0" dirty="0">
                <a:latin typeface="Bookman Old Style" pitchFamily="18" charset="0"/>
              </a:rPr>
              <a:t>:</a:t>
            </a:r>
            <a:r>
              <a:rPr sz="1700" b="0" dirty="0">
                <a:latin typeface="Bookman Old Style" pitchFamily="18" charset="0"/>
              </a:rPr>
              <a:t> </a:t>
            </a:r>
            <a:r>
              <a:rPr lang="en-US" sz="1700" b="0" dirty="0">
                <a:latin typeface="Bookman Old Style" pitchFamily="18" charset="0"/>
              </a:rPr>
              <a:t>T</a:t>
            </a:r>
            <a:r>
              <a:rPr sz="1700" b="0" dirty="0">
                <a:latin typeface="Bookman Old Style" pitchFamily="18" charset="0"/>
              </a:rPr>
              <a:t>ype </a:t>
            </a:r>
            <a:r>
              <a:rPr lang="en-US" sz="1700" b="0" dirty="0">
                <a:latin typeface="Bookman Old Style" pitchFamily="18" charset="0"/>
              </a:rPr>
              <a:t>the</a:t>
            </a:r>
            <a:r>
              <a:rPr sz="1700" b="0" dirty="0">
                <a:latin typeface="Bookman Old Style" pitchFamily="18" charset="0"/>
              </a:rPr>
              <a:t> product name or </a:t>
            </a:r>
            <a:r>
              <a:rPr sz="1700" dirty="0">
                <a:latin typeface="Bookman Old Style" pitchFamily="18" charset="0"/>
              </a:rPr>
              <a:t>snap</a:t>
            </a:r>
            <a:r>
              <a:rPr sz="1700" b="0" dirty="0">
                <a:latin typeface="Bookman Old Style" pitchFamily="18" charset="0"/>
              </a:rPr>
              <a:t> </a:t>
            </a:r>
            <a:r>
              <a:rPr sz="1700" dirty="0">
                <a:latin typeface="Bookman Old Style" pitchFamily="18" charset="0"/>
              </a:rPr>
              <a:t>a picture </a:t>
            </a:r>
            <a:r>
              <a:rPr sz="1700" b="0" dirty="0">
                <a:latin typeface="Bookman Old Style" pitchFamily="18" charset="0"/>
              </a:rPr>
              <a:t>instantly discover its water footprint.</a:t>
            </a:r>
          </a:p>
          <a:p>
            <a:pPr defTabSz="914400">
              <a:spcBef>
                <a:spcPts val="0"/>
              </a:spcBef>
              <a:buSzPct val="100000"/>
              <a:buChar char="•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700" b="0" dirty="0">
              <a:latin typeface="Bookman Old Style" pitchFamily="18" charset="0"/>
            </a:endParaRPr>
          </a:p>
          <a:p>
            <a:pPr defTabSz="914400">
              <a:spcBef>
                <a:spcPts val="0"/>
              </a:spcBef>
              <a:buSzPct val="100000"/>
              <a:buChar char="•"/>
              <a:def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0" u="sng" dirty="0" err="1">
                <a:latin typeface="Bookman Old Style" pitchFamily="18" charset="0"/>
              </a:rPr>
              <a:t>Multilinguality</a:t>
            </a:r>
            <a:r>
              <a:rPr lang="en-US" sz="1700" b="0" dirty="0">
                <a:latin typeface="Bookman Old Style" pitchFamily="18" charset="0"/>
              </a:rPr>
              <a:t>: Instead of general-purpose translation tools, utilizing </a:t>
            </a:r>
            <a:r>
              <a:rPr lang="en-US" sz="1700" b="1" dirty="0" err="1">
                <a:latin typeface="Bookman Old Style" pitchFamily="18" charset="0"/>
              </a:rPr>
              <a:t>Bhasini</a:t>
            </a:r>
            <a:r>
              <a:rPr lang="en-US" sz="1700" b="0" dirty="0">
                <a:latin typeface="Bookman Old Style" pitchFamily="18" charset="0"/>
              </a:rPr>
              <a:t> ensuring more </a:t>
            </a:r>
            <a:r>
              <a:rPr lang="en-US" sz="1700" b="0" i="1" dirty="0">
                <a:latin typeface="Bookman Old Style" pitchFamily="18" charset="0"/>
              </a:rPr>
              <a:t>contextually accurate Indian translations.</a:t>
            </a:r>
            <a:endParaRPr lang="en-US" sz="1700" i="1" dirty="0">
              <a:latin typeface="Bookman Old Style" pitchFamily="18" charset="0"/>
            </a:endParaRPr>
          </a:p>
          <a:p>
            <a:pPr defTabSz="914400">
              <a:spcBef>
                <a:spcPts val="0"/>
              </a:spcBef>
              <a:buSzPct val="100000"/>
              <a:buChar char="•"/>
              <a:def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700" i="1" dirty="0">
              <a:latin typeface="Bookman Old Style" pitchFamily="18" charset="0"/>
            </a:endParaRPr>
          </a:p>
          <a:p>
            <a:pPr defTabSz="914400">
              <a:spcBef>
                <a:spcPts val="0"/>
              </a:spcBef>
              <a:buSzPct val="100000"/>
              <a:buChar char="•"/>
              <a:defRPr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b="0" u="sng" dirty="0">
                <a:latin typeface="Bookman Old Style" pitchFamily="18" charset="0"/>
              </a:rPr>
              <a:t>Precision:</a:t>
            </a:r>
            <a:r>
              <a:rPr lang="en-US" sz="1700" b="0" dirty="0">
                <a:latin typeface="Bookman Old Style" pitchFamily="18" charset="0"/>
              </a:rPr>
              <a:t> </a:t>
            </a:r>
            <a:r>
              <a:rPr sz="1700" b="0" dirty="0">
                <a:latin typeface="Bookman Old Style" pitchFamily="18" charset="0"/>
              </a:rPr>
              <a:t>Leveraging </a:t>
            </a:r>
            <a:r>
              <a:rPr lang="en-US" sz="1700" b="1" dirty="0">
                <a:latin typeface="Bookman Old Style" pitchFamily="18" charset="0"/>
              </a:rPr>
              <a:t>Neural Network </a:t>
            </a:r>
            <a:r>
              <a:rPr lang="en-US" sz="1700" b="0" dirty="0">
                <a:latin typeface="Bookman Old Style" pitchFamily="18" charset="0"/>
              </a:rPr>
              <a:t>to create the Model which fits for the Problem Statement</a:t>
            </a:r>
            <a:endParaRPr sz="1700" b="0" dirty="0">
              <a:latin typeface="Bookman Old Style" pitchFamily="18" charset="0"/>
            </a:endParaRPr>
          </a:p>
        </p:txBody>
      </p:sp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405109" y="6400417"/>
            <a:ext cx="177289" cy="2769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8" name="Oval 9"/>
          <p:cNvGrpSpPr/>
          <p:nvPr/>
        </p:nvGrpSpPr>
        <p:grpSpPr>
          <a:xfrm>
            <a:off x="244795" y="265174"/>
            <a:ext cx="2515293" cy="708617"/>
            <a:chOff x="-2" y="-1"/>
            <a:chExt cx="2515293" cy="708617"/>
          </a:xfrm>
        </p:grpSpPr>
        <p:sp>
          <p:nvSpPr>
            <p:cNvPr id="106" name="Oval"/>
            <p:cNvSpPr/>
            <p:nvPr/>
          </p:nvSpPr>
          <p:spPr>
            <a:xfrm>
              <a:off x="-2" y="-1"/>
              <a:ext cx="2515293" cy="70861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u="sng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7" name="HYDROHACKERS"/>
            <p:cNvSpPr txBox="1"/>
            <p:nvPr/>
          </p:nvSpPr>
          <p:spPr>
            <a:xfrm>
              <a:off x="419631" y="187763"/>
              <a:ext cx="1676027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dirty="0"/>
                <a:t> HYDROHACKERS</a:t>
              </a:r>
            </a:p>
          </p:txBody>
        </p:sp>
      </p:grpSp>
      <p:pic>
        <p:nvPicPr>
          <p:cNvPr id="109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790" y="0"/>
            <a:ext cx="1277620" cy="84809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2"/>
          <p:cNvSpPr txBox="1"/>
          <p:nvPr/>
        </p:nvSpPr>
        <p:spPr>
          <a:xfrm>
            <a:off x="2680900" y="1345835"/>
            <a:ext cx="12416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u="sng">
                <a:solidFill>
                  <a:schemeClr val="accent1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sz="2400" b="1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E4BB0-0BF2-FB5A-638A-66CEEB9D08E6}"/>
              </a:ext>
            </a:extLst>
          </p:cNvPr>
          <p:cNvGrpSpPr/>
          <p:nvPr/>
        </p:nvGrpSpPr>
        <p:grpSpPr>
          <a:xfrm>
            <a:off x="6619873" y="2861944"/>
            <a:ext cx="5095773" cy="3370733"/>
            <a:chOff x="6773843" y="2798060"/>
            <a:chExt cx="4918483" cy="31684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6CEC79-CC24-D663-F10B-9A7105CE3AE4}"/>
                </a:ext>
              </a:extLst>
            </p:cNvPr>
            <p:cNvGrpSpPr/>
            <p:nvPr/>
          </p:nvGrpSpPr>
          <p:grpSpPr>
            <a:xfrm>
              <a:off x="6773843" y="3919251"/>
              <a:ext cx="4918483" cy="2047230"/>
              <a:chOff x="7216871" y="3850630"/>
              <a:chExt cx="4918483" cy="20472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D123AF-65E8-3B9B-4D73-50EF23166955}"/>
                  </a:ext>
                </a:extLst>
              </p:cNvPr>
              <p:cNvSpPr/>
              <p:nvPr/>
            </p:nvSpPr>
            <p:spPr>
              <a:xfrm>
                <a:off x="7216871" y="4725680"/>
                <a:ext cx="1755883" cy="3385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	W</a:t>
                </a:r>
                <a:r>
                  <a:rPr lang="en-US" sz="1600" dirty="0"/>
                  <a:t>ebsite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0F13AE2-96FF-9623-1E1C-F79AFE25C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8981" y="4189180"/>
                <a:ext cx="0" cy="537124"/>
              </a:xfrm>
              <a:prstGeom prst="straightConnector1">
                <a:avLst/>
              </a:prstGeom>
              <a:noFill/>
              <a:ln w="25400" cap="flat">
                <a:solidFill>
                  <a:schemeClr val="accent3">
                    <a:lumMod val="75000"/>
                  </a:schemeClr>
                </a:solidFill>
                <a:prstDash val="solid"/>
                <a:round/>
                <a:tailEnd type="triangle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2F2FD-266E-6FEE-542B-A8879EFABEB8}"/>
                  </a:ext>
                </a:extLst>
              </p:cNvPr>
              <p:cNvSpPr/>
              <p:nvPr/>
            </p:nvSpPr>
            <p:spPr>
              <a:xfrm>
                <a:off x="7216871" y="3850630"/>
                <a:ext cx="2339496" cy="3385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Accurate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Water Footprint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166297-7164-7491-B4B9-F2E93B639B80}"/>
                  </a:ext>
                </a:extLst>
              </p:cNvPr>
              <p:cNvCxnSpPr>
                <a:cxnSpLocks/>
                <a:stCxn id="2" idx="3"/>
                <a:endCxn id="10" idx="1"/>
              </p:cNvCxnSpPr>
              <p:nvPr/>
            </p:nvCxnSpPr>
            <p:spPr>
              <a:xfrm flipV="1">
                <a:off x="8972754" y="4880191"/>
                <a:ext cx="971845" cy="14764"/>
              </a:xfrm>
              <a:prstGeom prst="straightConnector1">
                <a:avLst/>
              </a:prstGeom>
              <a:noFill/>
              <a:ln w="25400" cap="flat">
                <a:solidFill>
                  <a:schemeClr val="accent3">
                    <a:lumMod val="75000"/>
                  </a:schemeClr>
                </a:solidFill>
                <a:prstDash val="solid"/>
                <a:round/>
                <a:tailEnd type="triangle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C66666-3A03-6091-C40D-F116E0B01C80}"/>
                  </a:ext>
                </a:extLst>
              </p:cNvPr>
              <p:cNvSpPr/>
              <p:nvPr/>
            </p:nvSpPr>
            <p:spPr>
              <a:xfrm>
                <a:off x="9944599" y="4710916"/>
                <a:ext cx="2190755" cy="3385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Forecast </a:t>
                </a:r>
                <a:r>
                  <a:rPr lang="en-US" sz="1600" b="1" dirty="0"/>
                  <a:t>future trends</a:t>
                </a:r>
                <a:endPara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7F1221-0194-1505-A0F9-44D395BC68F9}"/>
                  </a:ext>
                </a:extLst>
              </p:cNvPr>
              <p:cNvSpPr/>
              <p:nvPr/>
            </p:nvSpPr>
            <p:spPr>
              <a:xfrm>
                <a:off x="7216871" y="5467110"/>
                <a:ext cx="1961535" cy="3385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Chatbot support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AA6C80-D6E5-8853-C9E8-0AB9A3648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2923" y="5034077"/>
                <a:ext cx="0" cy="340700"/>
              </a:xfrm>
              <a:prstGeom prst="line">
                <a:avLst/>
              </a:prstGeom>
              <a:noFill/>
              <a:ln w="254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B299A7-1711-57D0-12A7-79028FC7BD19}"/>
                  </a:ext>
                </a:extLst>
              </p:cNvPr>
              <p:cNvSpPr/>
              <p:nvPr/>
            </p:nvSpPr>
            <p:spPr>
              <a:xfrm>
                <a:off x="9944599" y="5313089"/>
                <a:ext cx="2190755" cy="584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Deliver </a:t>
                </a:r>
                <a:r>
                  <a:rPr lang="en-US" sz="1600" b="1" dirty="0"/>
                  <a:t>personalized</a:t>
                </a:r>
                <a:r>
                  <a:rPr lang="en-US" sz="1600" dirty="0"/>
                  <a:t> suggestions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0DADE5F-0249-F7D1-18A7-5C555FD07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406" y="5692067"/>
                <a:ext cx="766193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3">
                    <a:lumMod val="75000"/>
                  </a:schemeClr>
                </a:solidFill>
                <a:prstDash val="solid"/>
                <a:round/>
                <a:tailEnd type="triangle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FA5966-0A8A-F63A-DA2B-5D16CCB2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723" y="5055902"/>
                <a:ext cx="0" cy="340700"/>
              </a:xfrm>
              <a:prstGeom prst="line">
                <a:avLst/>
              </a:prstGeom>
              <a:noFill/>
              <a:ln w="254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EE2AA6-BE10-9B70-44E2-D76304A52778}"/>
                </a:ext>
              </a:extLst>
            </p:cNvPr>
            <p:cNvSpPr/>
            <p:nvPr/>
          </p:nvSpPr>
          <p:spPr>
            <a:xfrm>
              <a:off x="7283988" y="2798060"/>
              <a:ext cx="4301032" cy="6081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	</a:t>
              </a:r>
              <a:r>
                <a:rPr lang="en-US" sz="1600" b="1" u="sng" dirty="0" err="1"/>
                <a:t>WHY</a:t>
              </a:r>
              <a:r>
                <a:rPr kumimoji="0" lang="en-US" sz="16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anose="05000000000000000000" pitchFamily="2" charset="2"/>
                </a:rPr>
                <a:t>Addressing</a:t>
              </a: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anose="05000000000000000000" pitchFamily="2" charset="2"/>
                </a:rPr>
                <a:t> the </a:t>
              </a: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anose="05000000000000000000" pitchFamily="2" charset="2"/>
                </a:rPr>
                <a:t>core issue    </a:t>
              </a: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Wingdings" panose="05000000000000000000" pitchFamily="2" charset="2"/>
                </a:rPr>
                <a:t>		AI driven(accurate) Water Footprint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18C54-82E8-3AA0-E569-0332F539F760}"/>
              </a:ext>
            </a:extLst>
          </p:cNvPr>
          <p:cNvSpPr txBox="1"/>
          <p:nvPr/>
        </p:nvSpPr>
        <p:spPr>
          <a:xfrm>
            <a:off x="6523695" y="668393"/>
            <a:ext cx="5475715" cy="2172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Un</a:t>
            </a:r>
            <a:r>
              <a:rPr lang="en-US" sz="2000" b="1" dirty="0">
                <a:latin typeface="Aptos" panose="020B0004020202020204" pitchFamily="34" charset="0"/>
              </a:rPr>
              <a:t>ique Value Proposition: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ptos" panose="020B0004020202020204" pitchFamily="34" charset="0"/>
              </a:rPr>
              <a:t>		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80" dirty="0">
                <a:latin typeface="Aptos" panose="020B0004020202020204" pitchFamily="34" charset="0"/>
              </a:rPr>
              <a:t>A chatbot for assisting general users &amp; farmers not only in obtaining a numerical value of  water footprint but also in receiving</a:t>
            </a:r>
            <a:r>
              <a:rPr lang="en-US" sz="1880" b="1" dirty="0">
                <a:latin typeface="Aptos" panose="020B0004020202020204" pitchFamily="34" charset="0"/>
              </a:rPr>
              <a:t> tailored suggestions  </a:t>
            </a:r>
            <a:r>
              <a:rPr lang="en-US" sz="1880" dirty="0">
                <a:latin typeface="Aptos" panose="020B0004020202020204" pitchFamily="34" charset="0"/>
              </a:rPr>
              <a:t>based on their </a:t>
            </a:r>
            <a:r>
              <a:rPr lang="en-US" sz="1880" b="1" dirty="0">
                <a:latin typeface="Aptos" panose="020B0004020202020204" pitchFamily="34" charset="0"/>
              </a:rPr>
              <a:t>individual needs</a:t>
            </a:r>
            <a:r>
              <a:rPr lang="en-US" sz="1880" dirty="0">
                <a:latin typeface="Aptos" panose="020B0004020202020204" pitchFamily="34" charset="0"/>
              </a:rPr>
              <a:t>.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Aptos" panose="020B00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0E5F6-4C28-2BBC-84A4-301888F38304}"/>
              </a:ext>
            </a:extLst>
          </p:cNvPr>
          <p:cNvGrpSpPr/>
          <p:nvPr/>
        </p:nvGrpSpPr>
        <p:grpSpPr>
          <a:xfrm>
            <a:off x="11027817" y="1526090"/>
            <a:ext cx="966677" cy="1008755"/>
            <a:chOff x="11032733" y="2383453"/>
            <a:chExt cx="966677" cy="100875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26031-D7DB-3E4D-74AB-D30115D8F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9410" y="2383453"/>
              <a:ext cx="0" cy="100875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86C5C7-1C82-0337-D0EB-D07898139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2733" y="3392208"/>
              <a:ext cx="96667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AF85D0-E5CC-F707-64F8-D1F84097E551}"/>
              </a:ext>
            </a:extLst>
          </p:cNvPr>
          <p:cNvGrpSpPr/>
          <p:nvPr/>
        </p:nvGrpSpPr>
        <p:grpSpPr>
          <a:xfrm>
            <a:off x="6523695" y="1188742"/>
            <a:ext cx="966677" cy="1008755"/>
            <a:chOff x="6486625" y="743845"/>
            <a:chExt cx="966677" cy="100875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12A3C-D85C-98F3-5218-A3401962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625" y="743845"/>
              <a:ext cx="96667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E7984B-7080-F40C-C926-95690CF562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6625" y="743845"/>
              <a:ext cx="0" cy="100875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5368"/>
            <a:ext cx="639762" cy="6397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4662DF-4327-E251-6E4F-E0558747E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 b="41994"/>
          <a:stretch/>
        </p:blipFill>
        <p:spPr bwMode="auto">
          <a:xfrm>
            <a:off x="46528" y="457200"/>
            <a:ext cx="12137562" cy="55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Footer Placeholder 6"/>
          <p:cNvSpPr txBox="1"/>
          <p:nvPr/>
        </p:nvSpPr>
        <p:spPr>
          <a:xfrm>
            <a:off x="4693920" y="6404296"/>
            <a:ext cx="311256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745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TECHNICAL APPROACH</a:t>
            </a:r>
          </a:p>
        </p:txBody>
      </p:sp>
      <p:sp>
        <p:nvSpPr>
          <p:cNvPr id="12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405110" y="6400417"/>
            <a:ext cx="177288" cy="276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>
                <a:solidFill>
                  <a:schemeClr val="tx1"/>
                </a:solidFill>
              </a:rPr>
              <a:t>3</a:t>
            </a:fld>
            <a:endParaRPr dirty="0">
              <a:solidFill>
                <a:schemeClr val="tx1"/>
              </a:solidFill>
            </a:endParaRPr>
          </a:p>
        </p:txBody>
      </p:sp>
      <p:pic>
        <p:nvPicPr>
          <p:cNvPr id="123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4"/>
            <a:ext cx="2022967" cy="9554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Oval 10"/>
          <p:cNvGrpSpPr/>
          <p:nvPr/>
        </p:nvGrpSpPr>
        <p:grpSpPr>
          <a:xfrm>
            <a:off x="303017" y="246966"/>
            <a:ext cx="2022966" cy="408948"/>
            <a:chOff x="0" y="0"/>
            <a:chExt cx="2022964" cy="608538"/>
          </a:xfrm>
        </p:grpSpPr>
        <p:sp>
          <p:nvSpPr>
            <p:cNvPr id="124" name="Oval"/>
            <p:cNvSpPr/>
            <p:nvPr/>
          </p:nvSpPr>
          <p:spPr>
            <a:xfrm>
              <a:off x="0" y="0"/>
              <a:ext cx="2022965" cy="608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5" name="HYDROHACKERS"/>
            <p:cNvSpPr/>
            <p:nvPr/>
          </p:nvSpPr>
          <p:spPr>
            <a:xfrm>
              <a:off x="160859" y="175620"/>
              <a:ext cx="17012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dirty="0"/>
                <a:t>HYDROHACKERS</a:t>
              </a:r>
            </a:p>
          </p:txBody>
        </p:sp>
      </p:grpSp>
      <p:sp>
        <p:nvSpPr>
          <p:cNvPr id="127" name="Real time data analysis…"/>
          <p:cNvSpPr txBox="1"/>
          <p:nvPr/>
        </p:nvSpPr>
        <p:spPr>
          <a:xfrm>
            <a:off x="7910" y="3849818"/>
            <a:ext cx="2022968" cy="2354487"/>
          </a:xfrm>
          <a:prstGeom prst="rect">
            <a:avLst/>
          </a:prstGeom>
          <a:ln w="12700">
            <a:solidFill>
              <a:srgbClr val="00B0F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Tech Stacks</a:t>
            </a:r>
          </a:p>
          <a:p>
            <a:r>
              <a:rPr lang="en-US" sz="1400" u="sng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Website Development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JavaScript-&gt;React.JS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Django-For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Scalability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Security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Flask-To minimize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latency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endParaRPr lang="en-US" sz="105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400" u="sng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Encryption &amp; Security</a:t>
            </a:r>
            <a:r>
              <a:rPr lang="en-US" sz="1050" u="sng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Blockchain-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Solidity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 to ensure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cross-platform compatibility</a:t>
            </a:r>
            <a:endParaRPr lang="en-US" sz="120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sz="105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F867B7-B03C-2187-A7E8-4647FC5D9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238" y="5715000"/>
            <a:ext cx="639762" cy="639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F46269-CEE0-D87A-033F-757A2CBA8E28}"/>
              </a:ext>
            </a:extLst>
          </p:cNvPr>
          <p:cNvSpPr txBox="1"/>
          <p:nvPr/>
        </p:nvSpPr>
        <p:spPr>
          <a:xfrm>
            <a:off x="6317181" y="5484169"/>
            <a:ext cx="5509696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*Note: Inserted single line b/w function and hidden layers to avoid complexity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f1,f2….</a:t>
            </a:r>
            <a:r>
              <a:rPr lang="en-US" sz="1200" dirty="0" err="1"/>
              <a:t>fn</a:t>
            </a:r>
            <a:r>
              <a:rPr lang="en-US" sz="1200" dirty="0"/>
              <a:t> are ML feature input like </a:t>
            </a:r>
            <a:r>
              <a:rPr lang="en-US" sz="1200" b="1" dirty="0"/>
              <a:t>soil ,rainfall, land area</a:t>
            </a:r>
            <a:r>
              <a:rPr lang="en-US" sz="1200" dirty="0"/>
              <a:t>, etc.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1C466-AECC-59C5-EDF1-27DE90BFB99D}"/>
              </a:ext>
            </a:extLst>
          </p:cNvPr>
          <p:cNvSpPr txBox="1"/>
          <p:nvPr/>
        </p:nvSpPr>
        <p:spPr>
          <a:xfrm>
            <a:off x="3810000" y="6034881"/>
            <a:ext cx="68580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Bahnschrift Light" panose="020B0502040204020203" pitchFamily="34" charset="0"/>
              </a:rPr>
              <a:t>Diagram to comprehend the process of creation of our AI model 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Light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380193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6"/>
          <p:cNvSpPr txBox="1"/>
          <p:nvPr/>
        </p:nvSpPr>
        <p:spPr>
          <a:xfrm>
            <a:off x="4693920" y="6404296"/>
            <a:ext cx="311256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30" name="Rectangle 9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FEASIBILITY AND VIABILITY</a:t>
            </a:r>
          </a:p>
        </p:txBody>
      </p:sp>
      <p:sp>
        <p:nvSpPr>
          <p:cNvPr id="13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501" y="640429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33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4"/>
            <a:ext cx="2246577" cy="1149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Oval 11"/>
          <p:cNvGrpSpPr/>
          <p:nvPr/>
        </p:nvGrpSpPr>
        <p:grpSpPr>
          <a:xfrm>
            <a:off x="329771" y="67659"/>
            <a:ext cx="1843729" cy="855437"/>
            <a:chOff x="0" y="-134525"/>
            <a:chExt cx="1843727" cy="715030"/>
          </a:xfrm>
        </p:grpSpPr>
        <p:sp>
          <p:nvSpPr>
            <p:cNvPr id="134" name="Oval"/>
            <p:cNvSpPr/>
            <p:nvPr/>
          </p:nvSpPr>
          <p:spPr>
            <a:xfrm>
              <a:off x="0" y="0"/>
              <a:ext cx="1843727" cy="58050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35" name="HYDROHACKERS"/>
            <p:cNvSpPr/>
            <p:nvPr/>
          </p:nvSpPr>
          <p:spPr>
            <a:xfrm>
              <a:off x="106582" y="-134525"/>
              <a:ext cx="1630562" cy="54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endParaRPr lang="en-US" dirty="0"/>
            </a:p>
            <a:p>
              <a:r>
                <a:rPr dirty="0"/>
                <a:t>HYDROHACKERS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652" y="1247110"/>
            <a:ext cx="5791348" cy="4365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b="1" dirty="0">
                <a:latin typeface="Bookman Old Style" pitchFamily="18" charset="0"/>
              </a:rPr>
              <a:t>Feasibility of the idea</a:t>
            </a:r>
          </a:p>
          <a:p>
            <a:endParaRPr lang="en-US" sz="1750" dirty="0">
              <a:latin typeface="Bookman Old Style" pitchFamily="18" charset="0"/>
            </a:endParaRPr>
          </a:p>
          <a:p>
            <a:r>
              <a:rPr lang="en-US" sz="1730" i="1" u="sng" dirty="0">
                <a:latin typeface="Bookman Old Style" pitchFamily="18" charset="0"/>
              </a:rPr>
              <a:t>Technical Feasibility</a:t>
            </a:r>
            <a:r>
              <a:rPr lang="en-US" sz="1730" u="sng" dirty="0">
                <a:latin typeface="Bookman Old Style" pitchFamily="18" charset="0"/>
              </a:rPr>
              <a:t>:</a:t>
            </a:r>
          </a:p>
          <a:p>
            <a:r>
              <a:rPr lang="en-US" sz="1730" dirty="0">
                <a:latin typeface="Bookman Old Style" pitchFamily="18" charset="0"/>
              </a:rPr>
              <a:t>-Used neural networks in ML to check and train </a:t>
            </a:r>
            <a:r>
              <a:rPr lang="en-US" sz="1730" b="1" dirty="0">
                <a:latin typeface="Bookman Old Style" pitchFamily="18" charset="0"/>
              </a:rPr>
              <a:t>multiple feature</a:t>
            </a:r>
            <a:r>
              <a:rPr lang="en-US" sz="1730" dirty="0">
                <a:latin typeface="Bookman Old Style" pitchFamily="18" charset="0"/>
              </a:rPr>
              <a:t> influence weightage for water footprint calculation .</a:t>
            </a:r>
          </a:p>
          <a:p>
            <a:endParaRPr lang="en-US" sz="1730" dirty="0">
              <a:latin typeface="Bookman Old Style" pitchFamily="18" charset="0"/>
            </a:endParaRPr>
          </a:p>
          <a:p>
            <a:r>
              <a:rPr lang="en-US" sz="1730" i="1" u="sng" dirty="0">
                <a:latin typeface="Bookman Old Style" pitchFamily="18" charset="0"/>
              </a:rPr>
              <a:t>Financial Feasibility:</a:t>
            </a:r>
          </a:p>
          <a:p>
            <a:r>
              <a:rPr lang="en-US" sz="1730" i="1" dirty="0">
                <a:latin typeface="Bookman Old Style" pitchFamily="18" charset="0"/>
              </a:rPr>
              <a:t>-</a:t>
            </a:r>
            <a:r>
              <a:rPr lang="en-US" sz="1730" dirty="0">
                <a:latin typeface="Bookman Old Style" pitchFamily="18" charset="0"/>
              </a:rPr>
              <a:t>Develop &amp; </a:t>
            </a:r>
            <a:r>
              <a:rPr lang="en-US" sz="1730" b="1" dirty="0">
                <a:latin typeface="Aptos" panose="020B0004020202020204" pitchFamily="34" charset="0"/>
              </a:rPr>
              <a:t>license our API </a:t>
            </a:r>
            <a:r>
              <a:rPr lang="en-US" sz="1730" dirty="0">
                <a:latin typeface="Bookman Old Style" pitchFamily="18" charset="0"/>
              </a:rPr>
              <a:t>for other apps</a:t>
            </a:r>
            <a:r>
              <a:rPr lang="en-US" sz="1730" i="1" dirty="0">
                <a:latin typeface="Bookman Old Style" pitchFamily="18" charset="0"/>
              </a:rPr>
              <a:t>.</a:t>
            </a:r>
          </a:p>
          <a:p>
            <a:r>
              <a:rPr lang="en-US" sz="1730" dirty="0">
                <a:latin typeface="Bookman Old Style" pitchFamily="18" charset="0"/>
              </a:rPr>
              <a:t>-</a:t>
            </a:r>
            <a:r>
              <a:rPr lang="en-US" sz="1730" b="1" dirty="0">
                <a:latin typeface="Aptos" panose="020B0004020202020204" pitchFamily="34" charset="0"/>
              </a:rPr>
              <a:t>Premium</a:t>
            </a:r>
            <a:r>
              <a:rPr lang="en-US" sz="1730" dirty="0">
                <a:latin typeface="Bookman Old Style" pitchFamily="18" charset="0"/>
              </a:rPr>
              <a:t> model.</a:t>
            </a:r>
          </a:p>
          <a:p>
            <a:r>
              <a:rPr lang="en-US" sz="1730" dirty="0">
                <a:latin typeface="Bookman Old Style" pitchFamily="18" charset="0"/>
              </a:rPr>
              <a:t>-Utilize </a:t>
            </a:r>
            <a:r>
              <a:rPr lang="en-US" sz="1730" b="1" dirty="0">
                <a:latin typeface="Aptos" panose="020B0004020202020204" pitchFamily="34" charset="0"/>
              </a:rPr>
              <a:t>open-source tools</a:t>
            </a:r>
            <a:r>
              <a:rPr lang="en-US" sz="1730" dirty="0">
                <a:latin typeface="Bookman Old Style" pitchFamily="18" charset="0"/>
              </a:rPr>
              <a:t>.</a:t>
            </a:r>
          </a:p>
          <a:p>
            <a:endParaRPr lang="en-US" sz="1730" dirty="0">
              <a:latin typeface="Bookman Old Style" pitchFamily="18" charset="0"/>
            </a:endParaRPr>
          </a:p>
          <a:p>
            <a:r>
              <a:rPr lang="en-US" sz="1730" i="1" u="sng" dirty="0">
                <a:latin typeface="Bookman Old Style" pitchFamily="18" charset="0"/>
              </a:rPr>
              <a:t>Market Feasibility</a:t>
            </a:r>
            <a:r>
              <a:rPr lang="en-US" sz="1730" u="sng" dirty="0">
                <a:latin typeface="Bookman Old Style" pitchFamily="18" charset="0"/>
              </a:rPr>
              <a:t>:</a:t>
            </a:r>
          </a:p>
          <a:p>
            <a:r>
              <a:rPr lang="en-US" sz="1730" dirty="0">
                <a:latin typeface="Bookman Old Style" pitchFamily="18" charset="0"/>
              </a:rPr>
              <a:t>-Local languages ensure </a:t>
            </a:r>
            <a:r>
              <a:rPr lang="en-US" sz="1730" b="1" dirty="0">
                <a:latin typeface="Aptos" panose="020B0004020202020204" pitchFamily="34" charset="0"/>
              </a:rPr>
              <a:t>PAN India</a:t>
            </a:r>
            <a:r>
              <a:rPr lang="en-US" sz="1730" b="1" dirty="0">
                <a:latin typeface="Bookman Old Style" pitchFamily="18" charset="0"/>
              </a:rPr>
              <a:t> </a:t>
            </a:r>
            <a:r>
              <a:rPr lang="en-US" sz="1730" dirty="0">
                <a:latin typeface="Bookman Old Style" pitchFamily="18" charset="0"/>
              </a:rPr>
              <a:t>usage.</a:t>
            </a:r>
          </a:p>
          <a:p>
            <a:r>
              <a:rPr lang="en-US" sz="1730" b="1" dirty="0">
                <a:latin typeface="Aptos" panose="020B0004020202020204" pitchFamily="34" charset="0"/>
              </a:rPr>
              <a:t>-Simple &amp;Minimalistic UI: </a:t>
            </a:r>
            <a:r>
              <a:rPr lang="en-US" sz="1730" dirty="0">
                <a:latin typeface="Bookman Old Style" pitchFamily="18" charset="0"/>
              </a:rPr>
              <a:t>Ensuring it’s effortless for users to learn and explore the Website.</a:t>
            </a:r>
            <a:endParaRPr kumimoji="0" lang="en-US" sz="173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ookman Old Style" pitchFamily="18" charset="0"/>
              <a:sym typeface="Helvetic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15000"/>
            <a:ext cx="639762" cy="639762"/>
          </a:xfrm>
          <a:prstGeom prst="rect">
            <a:avLst/>
          </a:prstGeom>
        </p:spPr>
      </p:pic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DDC4AA1-8C7B-D436-892A-8E40AB360CDF}"/>
              </a:ext>
            </a:extLst>
          </p:cNvPr>
          <p:cNvSpPr/>
          <p:nvPr/>
        </p:nvSpPr>
        <p:spPr>
          <a:xfrm>
            <a:off x="6850120" y="1377607"/>
            <a:ext cx="5080429" cy="1940952"/>
          </a:xfrm>
          <a:prstGeom prst="round2Diag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Potential Challenges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tos" panose="020B0004020202020204" pitchFamily="34" charset="0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-Water footprint data might change due to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unforeseen circumstances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-Implementing our solution at a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large scale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could be challenging &amp; inaccurate.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tos" panose="020B0004020202020204" pitchFamily="34" charset="0"/>
              <a:sym typeface="Helvetica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D2D32E1-F9F5-BEA1-0400-62784A844B79}"/>
              </a:ext>
            </a:extLst>
          </p:cNvPr>
          <p:cNvSpPr/>
          <p:nvPr/>
        </p:nvSpPr>
        <p:spPr>
          <a:xfrm>
            <a:off x="6705600" y="3761783"/>
            <a:ext cx="5181748" cy="2258017"/>
          </a:xfrm>
          <a:prstGeom prst="round2DiagRect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Strategies for overcoming these challenges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tos" panose="020B0004020202020204" pitchFamily="34" charset="0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-Improving our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ML algorithm &amp; diversifying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the datasets to adapt to sudden changes.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-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Utilize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 cloud computing platform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"/>
              </a:rPr>
              <a:t>with scalable infrastructure to manage large data volumes and user traffic.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6"/>
          <p:cNvSpPr txBox="1"/>
          <p:nvPr/>
        </p:nvSpPr>
        <p:spPr>
          <a:xfrm>
            <a:off x="4693920" y="6404296"/>
            <a:ext cx="311256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42" name="Rectangle 9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IMPACT AND BENEFITS</a:t>
            </a:r>
          </a:p>
        </p:txBody>
      </p:sp>
      <p:sp>
        <p:nvSpPr>
          <p:cNvPr id="14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501" y="640429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5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895" y="81374"/>
            <a:ext cx="1629592" cy="8335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Oval 11"/>
          <p:cNvGrpSpPr/>
          <p:nvPr/>
        </p:nvGrpSpPr>
        <p:grpSpPr>
          <a:xfrm>
            <a:off x="329771" y="178720"/>
            <a:ext cx="1946153" cy="786539"/>
            <a:chOff x="0" y="-131842"/>
            <a:chExt cx="1946151" cy="786538"/>
          </a:xfrm>
        </p:grpSpPr>
        <p:sp>
          <p:nvSpPr>
            <p:cNvPr id="146" name="Oval"/>
            <p:cNvSpPr/>
            <p:nvPr/>
          </p:nvSpPr>
          <p:spPr>
            <a:xfrm>
              <a:off x="0" y="0"/>
              <a:ext cx="1946151" cy="65469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7" name="HYDROHACKERS"/>
            <p:cNvSpPr/>
            <p:nvPr/>
          </p:nvSpPr>
          <p:spPr>
            <a:xfrm>
              <a:off x="158280" y="-131842"/>
              <a:ext cx="1629590" cy="64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endParaRPr lang="en-US" dirty="0"/>
            </a:p>
            <a:p>
              <a:r>
                <a:rPr dirty="0"/>
                <a:t>HYDROHACKERS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774040"/>
            <a:ext cx="1600200" cy="16002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052604F-EE59-E5BA-9309-5EAA4B7E38F1}"/>
              </a:ext>
            </a:extLst>
          </p:cNvPr>
          <p:cNvSpPr/>
          <p:nvPr/>
        </p:nvSpPr>
        <p:spPr>
          <a:xfrm>
            <a:off x="329771" y="1116156"/>
            <a:ext cx="5281614" cy="1940952"/>
          </a:xfrm>
          <a:prstGeom prst="round2Diag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-Identifies ways to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lower water usage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and associated costs.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-Farmers/cultivators would be ready with any new information on footprints if it changes drastically during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natural/political calamities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DCACFE-7045-17EC-EF18-FF7AD9FC00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10189" y="3854689"/>
            <a:ext cx="0" cy="1063327"/>
          </a:xfrm>
          <a:prstGeom prst="straightConnector1">
            <a:avLst/>
          </a:prstGeom>
          <a:noFill/>
          <a:ln w="25400" cap="flat">
            <a:solidFill>
              <a:schemeClr val="accent6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C62BA1-A231-167E-02D4-54BC88A99670}"/>
              </a:ext>
            </a:extLst>
          </p:cNvPr>
          <p:cNvCxnSpPr>
            <a:cxnSpLocks/>
          </p:cNvCxnSpPr>
          <p:nvPr/>
        </p:nvCxnSpPr>
        <p:spPr>
          <a:xfrm>
            <a:off x="5895420" y="5105400"/>
            <a:ext cx="2105580" cy="0"/>
          </a:xfrm>
          <a:prstGeom prst="straightConnector1">
            <a:avLst/>
          </a:prstGeom>
          <a:noFill/>
          <a:ln w="25400" cap="flat">
            <a:solidFill>
              <a:schemeClr val="accent6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9C54F-0C21-690C-A366-FC6779C21BC6}"/>
              </a:ext>
            </a:extLst>
          </p:cNvPr>
          <p:cNvSpPr/>
          <p:nvPr/>
        </p:nvSpPr>
        <p:spPr>
          <a:xfrm>
            <a:off x="8001000" y="4918016"/>
            <a:ext cx="121837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6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Prototype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AC9C-1270-49BF-DCD9-8E373072F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5350" b="4762"/>
          <a:stretch/>
        </p:blipFill>
        <p:spPr>
          <a:xfrm>
            <a:off x="-89716" y="3208004"/>
            <a:ext cx="6649385" cy="3649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7A567D-1165-30B7-1CC9-A593CF88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3" r="11852" b="5462"/>
          <a:stretch/>
        </p:blipFill>
        <p:spPr>
          <a:xfrm>
            <a:off x="6351032" y="712905"/>
            <a:ext cx="5836052" cy="3110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6"/>
          <p:cNvSpPr txBox="1"/>
          <p:nvPr/>
        </p:nvSpPr>
        <p:spPr>
          <a:xfrm>
            <a:off x="4693920" y="6404296"/>
            <a:ext cx="311256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52" name="Rectangle 9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RESEARCH  AND REFERENCES</a:t>
            </a:r>
          </a:p>
        </p:txBody>
      </p:sp>
      <p:sp>
        <p:nvSpPr>
          <p:cNvPr id="154" name="TextBox 8"/>
          <p:cNvSpPr txBox="1"/>
          <p:nvPr/>
        </p:nvSpPr>
        <p:spPr>
          <a:xfrm>
            <a:off x="1603270" y="1192884"/>
            <a:ext cx="9293861" cy="353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Bibliography</a:t>
            </a:r>
          </a:p>
          <a:p>
            <a:pPr algn="ctr"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just">
              <a:defRPr sz="2800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Datasets used:</a:t>
            </a:r>
          </a:p>
          <a:p>
            <a:pPr algn="just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https://data.4tu.nl/datasets/7b45bcc6-686b-404d-a910-13c87156716a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just">
              <a:defRPr sz="2800">
                <a:latin typeface="Arial"/>
                <a:ea typeface="Arial"/>
                <a:cs typeface="Arial"/>
                <a:sym typeface="Arial"/>
              </a:defRPr>
            </a:pP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just">
              <a:defRPr sz="28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just">
              <a:defRPr sz="2800">
                <a:latin typeface="Arial"/>
                <a:ea typeface="Arial"/>
                <a:cs typeface="Arial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15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501" y="6404295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6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4"/>
            <a:ext cx="2246577" cy="1149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Oval 8"/>
          <p:cNvGrpSpPr/>
          <p:nvPr/>
        </p:nvGrpSpPr>
        <p:grpSpPr>
          <a:xfrm>
            <a:off x="362996" y="207861"/>
            <a:ext cx="1878221" cy="779751"/>
            <a:chOff x="0" y="0"/>
            <a:chExt cx="1878220" cy="779750"/>
          </a:xfrm>
        </p:grpSpPr>
        <p:sp>
          <p:nvSpPr>
            <p:cNvPr id="157" name="Oval"/>
            <p:cNvSpPr/>
            <p:nvPr/>
          </p:nvSpPr>
          <p:spPr>
            <a:xfrm>
              <a:off x="-1" y="0"/>
              <a:ext cx="1878222" cy="77975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58" name="HYDROHACKERS"/>
            <p:cNvSpPr txBox="1"/>
            <p:nvPr/>
          </p:nvSpPr>
          <p:spPr>
            <a:xfrm>
              <a:off x="119814" y="223332"/>
              <a:ext cx="1638591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HYDROHACKERS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485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Bahnschrift</vt:lpstr>
      <vt:lpstr>Bahnschrift Light</vt:lpstr>
      <vt:lpstr>Bookman Old Style</vt:lpstr>
      <vt:lpstr>Calibri</vt:lpstr>
      <vt:lpstr>TradeGothic</vt:lpstr>
      <vt:lpstr>Office Theme</vt:lpstr>
      <vt:lpstr>SMART INDIA HACKATHON 2024</vt:lpstr>
      <vt:lpstr>PowerPoint Presentation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cp:lastModifiedBy>Shreyansh Sakarwal</cp:lastModifiedBy>
  <cp:revision>54</cp:revision>
  <dcterms:modified xsi:type="dcterms:W3CDTF">2024-09-25T05:56:18Z</dcterms:modified>
</cp:coreProperties>
</file>