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5" r:id="rId19"/>
    <p:sldId id="272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vk2.TPU.003\Desktop\Results\&#1050;&#1085;&#1080;&#1075;&#1072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vk2.TPU.003\Desktop\Results\&#1050;&#1085;&#1080;&#1075;&#1072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vk2.TPU.003\Desktop\Results\&#1050;&#1085;&#1080;&#1075;&#1072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vk2.TPU.003\Desktop\Results\&#1050;&#1085;&#1080;&#1075;&#1072;1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nvk2.TPU.003\Desktop\Results\&#1050;&#1085;&#1080;&#1075;&#1072;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vk2.TPU.003\Desktop\Results\&#1050;&#1085;&#1080;&#1075;&#1072;1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nvk2.TPU.003\Desktop\Results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cutting!$B$1</c:f>
              <c:strCache>
                <c:ptCount val="1"/>
                <c:pt idx="0">
                  <c:v>Ini</c:v>
                </c:pt>
              </c:strCache>
            </c:strRef>
          </c:tx>
          <c:invertIfNegative val="0"/>
          <c:cat>
            <c:strRef>
              <c:f>cutting!$B$2:$B$5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cutting!$C$2:$C$5</c:f>
              <c:numCache>
                <c:formatCode>General</c:formatCode>
                <c:ptCount val="4"/>
                <c:pt idx="0">
                  <c:v>0.48648648648648601</c:v>
                </c:pt>
                <c:pt idx="1">
                  <c:v>0.144144144144144</c:v>
                </c:pt>
                <c:pt idx="2">
                  <c:v>9.90990990990991E-2</c:v>
                </c:pt>
                <c:pt idx="3">
                  <c:v>0.40540540540540498</c:v>
                </c:pt>
              </c:numCache>
            </c:numRef>
          </c:val>
        </c:ser>
        <c:ser>
          <c:idx val="1"/>
          <c:order val="1"/>
          <c:tx>
            <c:strRef>
              <c:f>cutting!$F$1</c:f>
              <c:strCache>
                <c:ptCount val="1"/>
                <c:pt idx="0">
                  <c:v>Cutting</c:v>
                </c:pt>
              </c:strCache>
            </c:strRef>
          </c:tx>
          <c:invertIfNegative val="0"/>
          <c:val>
            <c:numRef>
              <c:f>cutting!$G$2:$G$5</c:f>
              <c:numCache>
                <c:formatCode>General</c:formatCode>
                <c:ptCount val="4"/>
                <c:pt idx="0">
                  <c:v>0.48648648648648601</c:v>
                </c:pt>
                <c:pt idx="1">
                  <c:v>0.153153153153153</c:v>
                </c:pt>
                <c:pt idx="2">
                  <c:v>0.144144144144144</c:v>
                </c:pt>
                <c:pt idx="3">
                  <c:v>0.43243243243243201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063552"/>
        <c:axId val="184023232"/>
      </c:barChart>
      <c:catAx>
        <c:axId val="1190635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184023232"/>
        <c:crosses val="autoZero"/>
        <c:auto val="1"/>
        <c:lblAlgn val="ctr"/>
        <c:lblOffset val="100"/>
        <c:noMultiLvlLbl val="0"/>
      </c:catAx>
      <c:valAx>
        <c:axId val="18402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119063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real!$B$1</c:f>
              <c:strCache>
                <c:ptCount val="1"/>
                <c:pt idx="0">
                  <c:v>Cutting</c:v>
                </c:pt>
              </c:strCache>
            </c:strRef>
          </c:tx>
          <c:invertIfNegative val="0"/>
          <c:cat>
            <c:strRef>
              <c:f>real!$B$2:$B$5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real!$C$2:$C$5</c:f>
              <c:numCache>
                <c:formatCode>General</c:formatCode>
                <c:ptCount val="4"/>
                <c:pt idx="0">
                  <c:v>0.48648648648648601</c:v>
                </c:pt>
                <c:pt idx="1">
                  <c:v>0.153153153153153</c:v>
                </c:pt>
                <c:pt idx="2">
                  <c:v>0.144144144144144</c:v>
                </c:pt>
                <c:pt idx="3">
                  <c:v>0.43243243243243201</c:v>
                </c:pt>
              </c:numCache>
            </c:numRef>
          </c:val>
        </c:ser>
        <c:ser>
          <c:idx val="1"/>
          <c:order val="1"/>
          <c:tx>
            <c:strRef>
              <c:f>real!$F$1</c:f>
              <c:strCache>
                <c:ptCount val="1"/>
                <c:pt idx="0">
                  <c:v>Standart</c:v>
                </c:pt>
              </c:strCache>
            </c:strRef>
          </c:tx>
          <c:invertIfNegative val="0"/>
          <c:val>
            <c:numRef>
              <c:f>real!$G$2:$G$5</c:f>
              <c:numCache>
                <c:formatCode>General</c:formatCode>
                <c:ptCount val="4"/>
                <c:pt idx="0">
                  <c:v>0.47747747747747699</c:v>
                </c:pt>
                <c:pt idx="1">
                  <c:v>0.18918918918918901</c:v>
                </c:pt>
                <c:pt idx="2">
                  <c:v>0.30630630630630601</c:v>
                </c:pt>
                <c:pt idx="3">
                  <c:v>0.43243243243243201</c:v>
                </c:pt>
              </c:numCache>
            </c:numRef>
          </c:val>
        </c:ser>
        <c:ser>
          <c:idx val="2"/>
          <c:order val="2"/>
          <c:tx>
            <c:strRef>
              <c:f>real!$J$1</c:f>
              <c:strCache>
                <c:ptCount val="1"/>
                <c:pt idx="0">
                  <c:v>Normal</c:v>
                </c:pt>
              </c:strCache>
            </c:strRef>
          </c:tx>
          <c:invertIfNegative val="0"/>
          <c:val>
            <c:numRef>
              <c:f>real!$K$2:$K$5</c:f>
              <c:numCache>
                <c:formatCode>General</c:formatCode>
                <c:ptCount val="4"/>
                <c:pt idx="0">
                  <c:v>0.42342342342342298</c:v>
                </c:pt>
                <c:pt idx="1">
                  <c:v>0.18018018018018001</c:v>
                </c:pt>
                <c:pt idx="2">
                  <c:v>9.00900900900901E-2</c:v>
                </c:pt>
                <c:pt idx="3">
                  <c:v>0.42342342342342298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869824"/>
        <c:axId val="82003648"/>
      </c:barChart>
      <c:catAx>
        <c:axId val="121869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82003648"/>
        <c:crosses val="autoZero"/>
        <c:auto val="1"/>
        <c:lblAlgn val="ctr"/>
        <c:lblOffset val="100"/>
        <c:noMultiLvlLbl val="0"/>
      </c:catAx>
      <c:valAx>
        <c:axId val="82003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12186982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 (2)'!$Q$26</c:f>
              <c:strCache>
                <c:ptCount val="1"/>
                <c:pt idx="0">
                  <c:v>Standart</c:v>
                </c:pt>
              </c:strCache>
            </c:strRef>
          </c:tx>
          <c:invertIfNegative val="0"/>
          <c:cat>
            <c:strRef>
              <c:f>'categ (2)'!$P$27:$P$30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'categ (2)'!$Q$27:$Q$30</c:f>
              <c:numCache>
                <c:formatCode>General</c:formatCode>
                <c:ptCount val="4"/>
                <c:pt idx="0">
                  <c:v>0.16</c:v>
                </c:pt>
                <c:pt idx="1">
                  <c:v>0.08</c:v>
                </c:pt>
                <c:pt idx="2">
                  <c:v>0.12</c:v>
                </c:pt>
                <c:pt idx="3">
                  <c:v>0.12</c:v>
                </c:pt>
              </c:numCache>
            </c:numRef>
          </c:val>
        </c:ser>
        <c:ser>
          <c:idx val="1"/>
          <c:order val="1"/>
          <c:tx>
            <c:strRef>
              <c:f>'categ (2)'!$R$26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cat>
            <c:strRef>
              <c:f>'categ (2)'!$P$27:$P$30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'categ (2)'!$R$27:$R$30</c:f>
              <c:numCache>
                <c:formatCode>General</c:formatCode>
                <c:ptCount val="4"/>
                <c:pt idx="0">
                  <c:v>0.24</c:v>
                </c:pt>
                <c:pt idx="1">
                  <c:v>0.08</c:v>
                </c:pt>
                <c:pt idx="2">
                  <c:v>0.2</c:v>
                </c:pt>
                <c:pt idx="3">
                  <c:v>0.24</c:v>
                </c:pt>
              </c:numCache>
            </c:numRef>
          </c:val>
        </c:ser>
        <c:ser>
          <c:idx val="2"/>
          <c:order val="2"/>
          <c:tx>
            <c:strRef>
              <c:f>'categ (2)'!$S$26</c:f>
              <c:strCache>
                <c:ptCount val="1"/>
                <c:pt idx="0">
                  <c:v>Onehot</c:v>
                </c:pt>
              </c:strCache>
            </c:strRef>
          </c:tx>
          <c:invertIfNegative val="0"/>
          <c:cat>
            <c:strRef>
              <c:f>'categ (2)'!$P$27:$P$30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'categ (2)'!$S$27:$S$30</c:f>
              <c:numCache>
                <c:formatCode>General</c:formatCode>
                <c:ptCount val="4"/>
                <c:pt idx="0">
                  <c:v>0.16</c:v>
                </c:pt>
                <c:pt idx="1">
                  <c:v>0.04</c:v>
                </c:pt>
                <c:pt idx="2">
                  <c:v>0.2</c:v>
                </c:pt>
                <c:pt idx="3">
                  <c:v>0.16</c:v>
                </c:pt>
              </c:numCache>
            </c:numRef>
          </c:val>
        </c:ser>
        <c:ser>
          <c:idx val="3"/>
          <c:order val="3"/>
          <c:tx>
            <c:strRef>
              <c:f>'categ (2)'!$T$26</c:f>
              <c:strCache>
                <c:ptCount val="1"/>
                <c:pt idx="0">
                  <c:v>Hash</c:v>
                </c:pt>
              </c:strCache>
            </c:strRef>
          </c:tx>
          <c:invertIfNegative val="0"/>
          <c:val>
            <c:numRef>
              <c:f>'categ (2)'!$T$27:$T$30</c:f>
              <c:numCache>
                <c:formatCode>General</c:formatCode>
                <c:ptCount val="4"/>
                <c:pt idx="0">
                  <c:v>0.16</c:v>
                </c:pt>
                <c:pt idx="1">
                  <c:v>0.08</c:v>
                </c:pt>
                <c:pt idx="2">
                  <c:v>0.16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043328"/>
        <c:axId val="82005952"/>
      </c:barChart>
      <c:catAx>
        <c:axId val="123043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ru-RU"/>
          </a:p>
        </c:txPr>
        <c:crossAx val="82005952"/>
        <c:crosses val="autoZero"/>
        <c:auto val="1"/>
        <c:lblAlgn val="ctr"/>
        <c:lblOffset val="100"/>
        <c:noMultiLvlLbl val="0"/>
      </c:catAx>
      <c:valAx>
        <c:axId val="82005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1230433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9.3969816272965884E-2"/>
          <c:y val="2.3928029654607372E-2"/>
          <c:w val="0.85650459317585304"/>
          <c:h val="8.898696958637077E-2"/>
        </c:manualLayout>
      </c:layout>
      <c:overlay val="0"/>
      <c:txPr>
        <a:bodyPr/>
        <a:lstStyle/>
        <a:p>
          <a:pPr>
            <a:defRPr sz="15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 (2)'!$B$1</c:f>
              <c:strCache>
                <c:ptCount val="1"/>
                <c:pt idx="0">
                  <c:v>Standart</c:v>
                </c:pt>
              </c:strCache>
            </c:strRef>
          </c:tx>
          <c:invertIfNegative val="0"/>
          <c:cat>
            <c:strRef>
              <c:f>'categ (2)'!$B$2:$B$5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'categ (2)'!$C$2:$C$5</c:f>
              <c:numCache>
                <c:formatCode>General</c:formatCode>
                <c:ptCount val="4"/>
                <c:pt idx="0">
                  <c:v>0.47747747747747699</c:v>
                </c:pt>
                <c:pt idx="1">
                  <c:v>0.18918918918918901</c:v>
                </c:pt>
                <c:pt idx="2">
                  <c:v>0.30630630630630601</c:v>
                </c:pt>
                <c:pt idx="3">
                  <c:v>0.43243243243243201</c:v>
                </c:pt>
              </c:numCache>
            </c:numRef>
          </c:val>
        </c:ser>
        <c:ser>
          <c:idx val="1"/>
          <c:order val="1"/>
          <c:tx>
            <c:strRef>
              <c:f>'categ (2)'!$F$1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val>
            <c:numRef>
              <c:f>'categ (2)'!$G$2:$G$5</c:f>
              <c:numCache>
                <c:formatCode>General</c:formatCode>
                <c:ptCount val="4"/>
                <c:pt idx="0">
                  <c:v>0.25225225225225201</c:v>
                </c:pt>
                <c:pt idx="1">
                  <c:v>0.19819819819819801</c:v>
                </c:pt>
                <c:pt idx="2">
                  <c:v>0.31531531531531498</c:v>
                </c:pt>
                <c:pt idx="3">
                  <c:v>0.30630630630630601</c:v>
                </c:pt>
              </c:numCache>
            </c:numRef>
          </c:val>
        </c:ser>
        <c:ser>
          <c:idx val="2"/>
          <c:order val="2"/>
          <c:tx>
            <c:strRef>
              <c:f>'categ (2)'!$J$1</c:f>
              <c:strCache>
                <c:ptCount val="1"/>
                <c:pt idx="0">
                  <c:v>Onehot</c:v>
                </c:pt>
              </c:strCache>
            </c:strRef>
          </c:tx>
          <c:invertIfNegative val="0"/>
          <c:val>
            <c:numRef>
              <c:f>'categ (2)'!$K$2:$K$5</c:f>
              <c:numCache>
                <c:formatCode>General</c:formatCode>
                <c:ptCount val="4"/>
                <c:pt idx="0">
                  <c:v>0.28828828828828801</c:v>
                </c:pt>
                <c:pt idx="1">
                  <c:v>5.4054054054054002E-2</c:v>
                </c:pt>
                <c:pt idx="2">
                  <c:v>0.31531531531531498</c:v>
                </c:pt>
                <c:pt idx="3">
                  <c:v>0.22522522522522501</c:v>
                </c:pt>
              </c:numCache>
            </c:numRef>
          </c:val>
        </c:ser>
        <c:ser>
          <c:idx val="3"/>
          <c:order val="3"/>
          <c:tx>
            <c:strRef>
              <c:f>'categ (2)'!$N$1</c:f>
              <c:strCache>
                <c:ptCount val="1"/>
                <c:pt idx="0">
                  <c:v>Hash</c:v>
                </c:pt>
              </c:strCache>
            </c:strRef>
          </c:tx>
          <c:invertIfNegative val="0"/>
          <c:val>
            <c:numRef>
              <c:f>'categ (2)'!$O$2:$O$5</c:f>
              <c:numCache>
                <c:formatCode>General</c:formatCode>
                <c:ptCount val="4"/>
                <c:pt idx="0">
                  <c:v>0.29729729729729698</c:v>
                </c:pt>
                <c:pt idx="1">
                  <c:v>0.135135135135135</c:v>
                </c:pt>
                <c:pt idx="2">
                  <c:v>0.27927927927927898</c:v>
                </c:pt>
                <c:pt idx="3">
                  <c:v>0.22522522522522501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073536"/>
        <c:axId val="82007680"/>
      </c:barChart>
      <c:catAx>
        <c:axId val="123073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500">
                <a:latin typeface="+mn-lt"/>
                <a:cs typeface="Times New Roman" panose="02020603050405020304" pitchFamily="18" charset="0"/>
              </a:defRPr>
            </a:pPr>
            <a:endParaRPr lang="ru-RU"/>
          </a:p>
        </c:txPr>
        <c:crossAx val="82007680"/>
        <c:crosses val="autoZero"/>
        <c:auto val="1"/>
        <c:lblAlgn val="ctr"/>
        <c:lblOffset val="100"/>
        <c:noMultiLvlLbl val="0"/>
      </c:catAx>
      <c:valAx>
        <c:axId val="82007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+mn-lt"/>
                <a:cs typeface="Times New Roman" panose="02020603050405020304" pitchFamily="18" charset="0"/>
              </a:defRPr>
            </a:pPr>
            <a:endParaRPr lang="ru-RU"/>
          </a:p>
        </c:txPr>
        <c:crossAx val="12307353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7.7573451426191861E-2"/>
          <c:y val="9.2592592592592587E-3"/>
          <c:w val="0.8999999348656833"/>
          <c:h val="0.13908391659375913"/>
        </c:manualLayout>
      </c:layout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resampl!$B$1</c:f>
              <c:strCache>
                <c:ptCount val="1"/>
                <c:pt idx="0">
                  <c:v>Standart</c:v>
                </c:pt>
              </c:strCache>
            </c:strRef>
          </c:tx>
          <c:invertIfNegative val="0"/>
          <c:cat>
            <c:strRef>
              <c:f>resampl!$B$2:$B$5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resampl!$C$2:$C$5</c:f>
              <c:numCache>
                <c:formatCode>General</c:formatCode>
                <c:ptCount val="4"/>
                <c:pt idx="0">
                  <c:v>0.842366277010272</c:v>
                </c:pt>
                <c:pt idx="1">
                  <c:v>0.88558271342543404</c:v>
                </c:pt>
                <c:pt idx="2">
                  <c:v>0.79950407368048104</c:v>
                </c:pt>
                <c:pt idx="3">
                  <c:v>0.91675522493800898</c:v>
                </c:pt>
              </c:numCache>
            </c:numRef>
          </c:val>
        </c:ser>
        <c:ser>
          <c:idx val="1"/>
          <c:order val="1"/>
          <c:tx>
            <c:strRef>
              <c:f>resampl!$F$1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val>
            <c:numRef>
              <c:f>resampl!$G$2:$G$5</c:f>
              <c:numCache>
                <c:formatCode>General</c:formatCode>
                <c:ptCount val="4"/>
                <c:pt idx="0">
                  <c:v>0.922284555841136</c:v>
                </c:pt>
                <c:pt idx="1">
                  <c:v>0.96538499559645496</c:v>
                </c:pt>
                <c:pt idx="2">
                  <c:v>0.88872100999934001</c:v>
                </c:pt>
                <c:pt idx="3">
                  <c:v>0.970684975825439</c:v>
                </c:pt>
              </c:numCache>
            </c:numRef>
          </c:val>
        </c:ser>
        <c:ser>
          <c:idx val="2"/>
          <c:order val="2"/>
          <c:tx>
            <c:strRef>
              <c:f>resampl!$J$1</c:f>
              <c:strCache>
                <c:ptCount val="1"/>
                <c:pt idx="0">
                  <c:v>Onehot</c:v>
                </c:pt>
              </c:strCache>
            </c:strRef>
          </c:tx>
          <c:invertIfNegative val="0"/>
          <c:val>
            <c:numRef>
              <c:f>resampl!$K$2:$K$5</c:f>
              <c:numCache>
                <c:formatCode>General</c:formatCode>
                <c:ptCount val="4"/>
                <c:pt idx="0">
                  <c:v>0.91365661620856697</c:v>
                </c:pt>
                <c:pt idx="1">
                  <c:v>0.93344804260319303</c:v>
                </c:pt>
                <c:pt idx="2">
                  <c:v>0.93848686279854798</c:v>
                </c:pt>
                <c:pt idx="3">
                  <c:v>0.93777158021533003</c:v>
                </c:pt>
              </c:numCache>
            </c:numRef>
          </c:val>
        </c:ser>
        <c:ser>
          <c:idx val="3"/>
          <c:order val="3"/>
          <c:tx>
            <c:strRef>
              <c:f>resampl!$N$1</c:f>
              <c:strCache>
                <c:ptCount val="1"/>
                <c:pt idx="0">
                  <c:v>Hash</c:v>
                </c:pt>
              </c:strCache>
            </c:strRef>
          </c:tx>
          <c:invertIfNegative val="0"/>
          <c:val>
            <c:numRef>
              <c:f>resampl!$O$2:$O$5</c:f>
              <c:numCache>
                <c:formatCode>General</c:formatCode>
                <c:ptCount val="4"/>
                <c:pt idx="0">
                  <c:v>0.91324694024478004</c:v>
                </c:pt>
                <c:pt idx="1">
                  <c:v>0.92260619150467904</c:v>
                </c:pt>
                <c:pt idx="2">
                  <c:v>0.87976961843052504</c:v>
                </c:pt>
                <c:pt idx="3">
                  <c:v>0.92800575953923603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854656"/>
        <c:axId val="81387520"/>
      </c:barChart>
      <c:catAx>
        <c:axId val="126854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81387520"/>
        <c:crosses val="autoZero"/>
        <c:auto val="1"/>
        <c:lblAlgn val="ctr"/>
        <c:lblOffset val="100"/>
        <c:noMultiLvlLbl val="0"/>
      </c:catAx>
      <c:valAx>
        <c:axId val="8138752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12685465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002405949256338E-2"/>
          <c:y val="0.23542249927092443"/>
          <c:w val="0.8904420384951881"/>
          <c:h val="0.6485976232137649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resampl!$R$26</c:f>
              <c:strCache>
                <c:ptCount val="1"/>
                <c:pt idx="0">
                  <c:v>Standart+target_SMOTE5+85features</c:v>
                </c:pt>
              </c:strCache>
            </c:strRef>
          </c:tx>
          <c:invertIfNegative val="0"/>
          <c:cat>
            <c:strRef>
              <c:f>resampl!$P$27:$P$30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resampl!$R$27:$R$30</c:f>
              <c:numCache>
                <c:formatCode>General</c:formatCode>
                <c:ptCount val="4"/>
                <c:pt idx="0">
                  <c:v>0.88</c:v>
                </c:pt>
                <c:pt idx="1">
                  <c:v>0.84</c:v>
                </c:pt>
                <c:pt idx="2">
                  <c:v>0.84</c:v>
                </c:pt>
                <c:pt idx="3">
                  <c:v>0.92</c:v>
                </c:pt>
              </c:numCache>
            </c:numRef>
          </c:val>
        </c:ser>
        <c:ser>
          <c:idx val="2"/>
          <c:order val="1"/>
          <c:tx>
            <c:strRef>
              <c:f>resampl!$S$26</c:f>
              <c:strCache>
                <c:ptCount val="1"/>
                <c:pt idx="0">
                  <c:v>Standart+target_SMOTE5+84features</c:v>
                </c:pt>
              </c:strCache>
            </c:strRef>
          </c:tx>
          <c:invertIfNegative val="0"/>
          <c:cat>
            <c:strRef>
              <c:f>resampl!$P$27:$P$30</c:f>
              <c:strCache>
                <c:ptCount val="4"/>
                <c:pt idx="0">
                  <c:v>Tree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Gradient Boosting</c:v>
                </c:pt>
              </c:strCache>
            </c:strRef>
          </c:cat>
          <c:val>
            <c:numRef>
              <c:f>resampl!$S$27:$S$30</c:f>
              <c:numCache>
                <c:formatCode>General</c:formatCode>
                <c:ptCount val="4"/>
                <c:pt idx="0">
                  <c:v>0.72</c:v>
                </c:pt>
                <c:pt idx="1">
                  <c:v>0.8</c:v>
                </c:pt>
                <c:pt idx="2">
                  <c:v>0.76</c:v>
                </c:pt>
                <c:pt idx="3">
                  <c:v>0.76</c:v>
                </c:pt>
              </c:numCache>
            </c:numRef>
          </c:val>
        </c:ser>
        <c:ser>
          <c:idx val="0"/>
          <c:order val="2"/>
          <c:tx>
            <c:strRef>
              <c:f>resampl!$T$26</c:f>
              <c:strCache>
                <c:ptCount val="1"/>
                <c:pt idx="0">
                  <c:v>Standart+target_SMOTE5+Poly</c:v>
                </c:pt>
              </c:strCache>
            </c:strRef>
          </c:tx>
          <c:invertIfNegative val="0"/>
          <c:val>
            <c:numRef>
              <c:f>resampl!$T$27:$T$30</c:f>
              <c:numCache>
                <c:formatCode>General</c:formatCode>
                <c:ptCount val="4"/>
                <c:pt idx="0">
                  <c:v>0.84</c:v>
                </c:pt>
                <c:pt idx="1">
                  <c:v>0.84</c:v>
                </c:pt>
                <c:pt idx="2">
                  <c:v>0.84</c:v>
                </c:pt>
                <c:pt idx="3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492672"/>
        <c:axId val="81390976"/>
      </c:barChart>
      <c:catAx>
        <c:axId val="1504926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81390976"/>
        <c:crosses val="autoZero"/>
        <c:auto val="1"/>
        <c:lblAlgn val="ctr"/>
        <c:lblOffset val="100"/>
        <c:noMultiLvlLbl val="0"/>
      </c:catAx>
      <c:valAx>
        <c:axId val="81390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504926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4.170122484689414E-2"/>
          <c:y val="1.3888888888888888E-2"/>
          <c:w val="0.94437510936132985"/>
          <c:h val="0.15624416739574218"/>
        </c:manualLayout>
      </c:layout>
      <c:overlay val="0"/>
      <c:txPr>
        <a:bodyPr/>
        <a:lstStyle/>
        <a:p>
          <a:pPr>
            <a:defRPr sz="15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707962146872665E-2"/>
          <c:y val="0.20259713716512553"/>
          <c:w val="0.89758804927066826"/>
          <c:h val="0.64650931996346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Лист3!$H$1</c:f>
              <c:strCache>
                <c:ptCount val="1"/>
                <c:pt idx="0">
                  <c:v>Recall 0</c:v>
                </c:pt>
              </c:strCache>
            </c:strRef>
          </c:tx>
          <c:invertIfNegative val="0"/>
          <c:cat>
            <c:strRef>
              <c:f>Лист3!$G$2:$G$6</c:f>
              <c:strCache>
                <c:ptCount val="5"/>
                <c:pt idx="0">
                  <c:v>Tree</c:v>
                </c:pt>
                <c:pt idx="1">
                  <c:v>Random Forest</c:v>
                </c:pt>
                <c:pt idx="2">
                  <c:v>Ada Boost</c:v>
                </c:pt>
                <c:pt idx="3">
                  <c:v>GradBoost (SMOTE)</c:v>
                </c:pt>
                <c:pt idx="4">
                  <c:v>GradBoost (random)</c:v>
                </c:pt>
              </c:strCache>
            </c:strRef>
          </c:cat>
          <c:val>
            <c:numRef>
              <c:f>Лист3!$H$2:$H$6</c:f>
              <c:numCache>
                <c:formatCode>General</c:formatCode>
                <c:ptCount val="5"/>
                <c:pt idx="0">
                  <c:v>0.88</c:v>
                </c:pt>
                <c:pt idx="1">
                  <c:v>0.88</c:v>
                </c:pt>
                <c:pt idx="2">
                  <c:v>0.96</c:v>
                </c:pt>
                <c:pt idx="3">
                  <c:v>0.92</c:v>
                </c:pt>
                <c:pt idx="4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Лист3!$I$1</c:f>
              <c:strCache>
                <c:ptCount val="1"/>
                <c:pt idx="0">
                  <c:v>Recall 1</c:v>
                </c:pt>
              </c:strCache>
            </c:strRef>
          </c:tx>
          <c:invertIfNegative val="0"/>
          <c:cat>
            <c:strRef>
              <c:f>Лист3!$G$2:$G$6</c:f>
              <c:strCache>
                <c:ptCount val="5"/>
                <c:pt idx="0">
                  <c:v>Tree</c:v>
                </c:pt>
                <c:pt idx="1">
                  <c:v>Random Forest</c:v>
                </c:pt>
                <c:pt idx="2">
                  <c:v>Ada Boost</c:v>
                </c:pt>
                <c:pt idx="3">
                  <c:v>GradBoost (SMOTE)</c:v>
                </c:pt>
                <c:pt idx="4">
                  <c:v>GradBoost (random)</c:v>
                </c:pt>
              </c:strCache>
            </c:strRef>
          </c:cat>
          <c:val>
            <c:numRef>
              <c:f>Лист3!$I$2:$I$6</c:f>
              <c:numCache>
                <c:formatCode>General</c:formatCode>
                <c:ptCount val="5"/>
                <c:pt idx="0">
                  <c:v>0.92286501377410468</c:v>
                </c:pt>
                <c:pt idx="1">
                  <c:v>0.9366391184573003</c:v>
                </c:pt>
                <c:pt idx="2">
                  <c:v>0.9366391184573003</c:v>
                </c:pt>
                <c:pt idx="3">
                  <c:v>0.92286501377410468</c:v>
                </c:pt>
                <c:pt idx="4">
                  <c:v>0.93112947658402201</c:v>
                </c:pt>
              </c:numCache>
            </c:numRef>
          </c:val>
        </c:ser>
        <c:ser>
          <c:idx val="2"/>
          <c:order val="2"/>
          <c:tx>
            <c:strRef>
              <c:f>Лист3!$J$1</c:f>
              <c:strCache>
                <c:ptCount val="1"/>
                <c:pt idx="0">
                  <c:v>Mean</c:v>
                </c:pt>
              </c:strCache>
            </c:strRef>
          </c:tx>
          <c:invertIfNegative val="0"/>
          <c:cat>
            <c:strRef>
              <c:f>Лист3!$G$2:$G$6</c:f>
              <c:strCache>
                <c:ptCount val="5"/>
                <c:pt idx="0">
                  <c:v>Tree</c:v>
                </c:pt>
                <c:pt idx="1">
                  <c:v>Random Forest</c:v>
                </c:pt>
                <c:pt idx="2">
                  <c:v>Ada Boost</c:v>
                </c:pt>
                <c:pt idx="3">
                  <c:v>GradBoost (SMOTE)</c:v>
                </c:pt>
                <c:pt idx="4">
                  <c:v>GradBoost (random)</c:v>
                </c:pt>
              </c:strCache>
            </c:strRef>
          </c:cat>
          <c:val>
            <c:numRef>
              <c:f>Лист3!$J$2:$J$6</c:f>
              <c:numCache>
                <c:formatCode>General</c:formatCode>
                <c:ptCount val="5"/>
                <c:pt idx="0">
                  <c:v>0.90143250688705234</c:v>
                </c:pt>
                <c:pt idx="1">
                  <c:v>0.90831955922865015</c:v>
                </c:pt>
                <c:pt idx="2">
                  <c:v>0.94831955922865019</c:v>
                </c:pt>
                <c:pt idx="3">
                  <c:v>0.92143250688705236</c:v>
                </c:pt>
                <c:pt idx="4">
                  <c:v>0.94556473829201093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717952"/>
        <c:axId val="81393280"/>
      </c:barChart>
      <c:catAx>
        <c:axId val="150717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81393280"/>
        <c:crosses val="autoZero"/>
        <c:auto val="1"/>
        <c:lblAlgn val="ctr"/>
        <c:lblOffset val="100"/>
        <c:noMultiLvlLbl val="0"/>
      </c:catAx>
      <c:valAx>
        <c:axId val="81393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5071795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0.35054</cdr:x>
      <cdr:y>0</cdr:y>
    </cdr:from>
    <cdr:to>
      <cdr:x>0.54299</cdr:x>
      <cdr:y>0.17292</cdr:y>
    </cdr:to>
    <cdr:sp macro="" textlink="">
      <cdr:nvSpPr>
        <cdr:cNvPr id="2" name="Овал 1"/>
        <cdr:cNvSpPr/>
      </cdr:nvSpPr>
      <cdr:spPr>
        <a:xfrm xmlns:a="http://schemas.openxmlformats.org/drawingml/2006/main">
          <a:off x="2195583" y="0"/>
          <a:ext cx="1205365" cy="64807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8100">
          <a:solidFill>
            <a:schemeClr val="tx2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ru-RU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0.40037</cdr:x>
      <cdr:y>0.14023</cdr:y>
    </cdr:from>
    <cdr:to>
      <cdr:x>0.62853</cdr:x>
      <cdr:y>0.25403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348372" y="798650"/>
          <a:ext cx="1908212" cy="64807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Recall 0  = 96%</a:t>
          </a:r>
        </a:p>
        <a:p xmlns:a="http://schemas.openxmlformats.org/drawingml/2006/main">
          <a:r>
            <a:rPr lang="en-US" sz="1800" dirty="0" smtClean="0"/>
            <a:t>Recall 1 = 93.66%</a:t>
          </a:r>
          <a:endParaRPr lang="ru-RU" sz="1800" dirty="0"/>
        </a:p>
      </cdr:txBody>
    </cdr:sp>
  </cdr:relSizeAnchor>
  <cdr:relSizeAnchor xmlns:cdr="http://schemas.openxmlformats.org/drawingml/2006/chartDrawing">
    <cdr:from>
      <cdr:x>0.74907</cdr:x>
      <cdr:y>0.14023</cdr:y>
    </cdr:from>
    <cdr:to>
      <cdr:x>0.97724</cdr:x>
      <cdr:y>0.25403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264696" y="798650"/>
          <a:ext cx="1908212" cy="64807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Recall 0  = 96%</a:t>
          </a:r>
        </a:p>
        <a:p xmlns:a="http://schemas.openxmlformats.org/drawingml/2006/main">
          <a:r>
            <a:rPr lang="en-US" sz="1800" dirty="0" smtClean="0"/>
            <a:t>Recall 1 = 93.11%</a:t>
          </a:r>
          <a:endParaRPr lang="ru-RU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42677-DE8B-4256-94E1-5488AFD35EAE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F697-8F11-4097-BF1E-4E85325E0D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4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9F697-8F11-4097-BF1E-4E85325E0D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0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6858-E8CA-45EC-AA7D-72FD2F1FC00D}" type="datetime1">
              <a:rPr lang="ru-RU" smtClean="0"/>
              <a:t>21.11.2018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265-EB19-4BC3-845E-CE0F023F050C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96F6-0CB4-416A-8F4B-E8C46E5DEC02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24D6-B570-41AF-932A-1420A1D80A8D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BCE2-540F-4988-86FB-2588677A7E49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530D-847D-488D-8A71-50C150472874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E313-DE34-4DC9-9B85-0ADD78CD5499}" type="datetime1">
              <a:rPr lang="ru-RU" smtClean="0"/>
              <a:t>21.11.2018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2DA1-8071-42EF-88E0-081365D06D34}" type="datetime1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3465-26C8-4D1B-B226-AAFEE5AD6986}" type="datetime1">
              <a:rPr lang="ru-RU" smtClean="0"/>
              <a:t>21.11.2018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0052-E555-4F08-AE8F-C19E8F70F766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09D7-8B54-410D-984F-7128E743FFD4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63968B-0453-4F22-8693-3B3A65235C05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79439"/>
          </a:xfrm>
        </p:spPr>
        <p:txBody>
          <a:bodyPr/>
          <a:lstStyle/>
          <a:p>
            <a:r>
              <a:rPr lang="en-US" dirty="0" smtClean="0"/>
              <a:t>Finance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31115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Каширина Надежда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0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43278" y="6553093"/>
            <a:ext cx="709242" cy="72430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Resampled data</a:t>
            </a:r>
            <a:endParaRPr lang="ru-RU" dirty="0"/>
          </a:p>
        </p:txBody>
      </p:sp>
      <p:pic>
        <p:nvPicPr>
          <p:cNvPr id="4098" name="Picture 2" descr="C:\Users\nvk2.TPU.003\Desktop\Results\Resampled_k\Resampled_GradBoostk=2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7620" r="8364" b="3531"/>
          <a:stretch/>
        </p:blipFill>
        <p:spPr bwMode="auto">
          <a:xfrm>
            <a:off x="4669551" y="3789040"/>
            <a:ext cx="3713367" cy="26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vk2.TPU.003\Desktop\Results\Resampled_k\Resampled_Treek=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7572" r="8809" b="4155"/>
          <a:stretch/>
        </p:blipFill>
        <p:spPr bwMode="auto">
          <a:xfrm>
            <a:off x="580509" y="934156"/>
            <a:ext cx="3606371" cy="26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nvk2.TPU.003\Desktop\Results\Resampled_k\Resampled_RandomForestk=2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" t="7791" r="8503" b="3936"/>
          <a:stretch/>
        </p:blipFill>
        <p:spPr bwMode="auto">
          <a:xfrm>
            <a:off x="4725409" y="934157"/>
            <a:ext cx="3663015" cy="260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nvk2.TPU.003\Desktop\Results\Resampled_k\Resampled_LogisticRegressionk=2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7146" r="9101" b="4581"/>
          <a:stretch/>
        </p:blipFill>
        <p:spPr bwMode="auto">
          <a:xfrm>
            <a:off x="630764" y="3789040"/>
            <a:ext cx="3581196" cy="26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5796136" y="3539807"/>
            <a:ext cx="0" cy="298553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805529" y="744213"/>
            <a:ext cx="0" cy="298553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691680" y="3611815"/>
            <a:ext cx="0" cy="298553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679664" y="626278"/>
            <a:ext cx="0" cy="2985537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51630" y="6394691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SMOTE, </a:t>
            </a:r>
            <a:r>
              <a:rPr lang="en-US" sz="2400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N_neighbors</a:t>
            </a: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5</a:t>
            </a:r>
            <a:endParaRPr lang="ru-RU" sz="24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Стрелка углом вверх 11"/>
          <p:cNvSpPr/>
          <p:nvPr/>
        </p:nvSpPr>
        <p:spPr>
          <a:xfrm rot="10800000">
            <a:off x="7236296" y="744212"/>
            <a:ext cx="504056" cy="365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164393" y="131194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influence on test set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9935" y="6440857"/>
            <a:ext cx="331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*using cross-</a:t>
            </a:r>
            <a:r>
              <a:rPr lang="en-US" u="sng" dirty="0" err="1" smtClean="0"/>
              <a:t>val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424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Selection features</a:t>
            </a:r>
            <a:endParaRPr lang="ru-RU" dirty="0"/>
          </a:p>
        </p:txBody>
      </p:sp>
      <p:pic>
        <p:nvPicPr>
          <p:cNvPr id="5122" name="Picture 2" descr="C:\Users\nvk2.TPU.003\Desktop\Results\PCA\PCA_after norm_before resamp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10130" r="9210" b="3515"/>
          <a:stretch/>
        </p:blipFill>
        <p:spPr bwMode="auto">
          <a:xfrm>
            <a:off x="457200" y="1365491"/>
            <a:ext cx="7999687" cy="47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5652120" y="1340769"/>
            <a:ext cx="0" cy="475252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8144" y="4797152"/>
            <a:ext cx="7809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 = 55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122383" y="6115061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 components :  </a:t>
            </a:r>
            <a:r>
              <a:rPr lang="en-US" u="sng" dirty="0" smtClean="0"/>
              <a:t>95.08%</a:t>
            </a:r>
            <a:endParaRPr lang="ru-RU" u="sng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09600" y="764705"/>
            <a:ext cx="8229600" cy="618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PCA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633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90612" y="6344409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Selection features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09600" y="764705"/>
            <a:ext cx="8229600" cy="618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PCA</a:t>
            </a:r>
            <a:endParaRPr lang="ru-RU" sz="2800" dirty="0"/>
          </a:p>
        </p:txBody>
      </p:sp>
      <p:pic>
        <p:nvPicPr>
          <p:cNvPr id="6146" name="Picture 2" descr="C:\Users\nvk2.TPU.003\Desktop\Results\PCA\Precice_PCA_after_resamp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9706" r="8797" b="3939"/>
          <a:stretch/>
        </p:blipFill>
        <p:spPr bwMode="auto">
          <a:xfrm>
            <a:off x="4515718" y="3068960"/>
            <a:ext cx="4311119" cy="30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nvk2.TPU.003\Desktop\Results\PCA\Precice_PCA_before_resamp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11103" r="9548" b="3824"/>
          <a:stretch/>
        </p:blipFill>
        <p:spPr bwMode="auto">
          <a:xfrm>
            <a:off x="204599" y="1365439"/>
            <a:ext cx="4311119" cy="30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2363" y="3717032"/>
            <a:ext cx="8418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5373216"/>
            <a:ext cx="7184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599" y="92188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88%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695741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</a:t>
            </a:r>
            <a:r>
              <a:rPr lang="en-US" sz="2400" b="1" dirty="0" smtClean="0"/>
              <a:t>100%</a:t>
            </a:r>
            <a:endParaRPr lang="ru-RU" b="1" dirty="0"/>
          </a:p>
        </p:txBody>
      </p:sp>
      <p:pic>
        <p:nvPicPr>
          <p:cNvPr id="6148" name="Picture 4" descr="C:\Users\nvk2.TPU.003\Desktop\Results\PCA\Precice_PCA_before_resampl_prec_recal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11162" r="9273" b="4191"/>
          <a:stretch/>
        </p:blipFill>
        <p:spPr bwMode="auto">
          <a:xfrm>
            <a:off x="204599" y="1304688"/>
            <a:ext cx="4374204" cy="310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nvk2.TPU.003\Desktop\Results\PCA\Precice_PCA_after_resampl_prec_recal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8" t="10736" r="9421" b="4616"/>
          <a:stretch/>
        </p:blipFill>
        <p:spPr bwMode="auto">
          <a:xfrm>
            <a:off x="4499992" y="3140968"/>
            <a:ext cx="4382014" cy="310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9444" y="3692740"/>
            <a:ext cx="8418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007654" y="5508755"/>
            <a:ext cx="7184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7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nvk2.TPU.003\Desktop\Results\Featur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6899" r="8777"/>
          <a:stretch/>
        </p:blipFill>
        <p:spPr bwMode="auto">
          <a:xfrm>
            <a:off x="1399098" y="1750146"/>
            <a:ext cx="6357680" cy="50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Selection features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1520" y="620689"/>
            <a:ext cx="8587680" cy="648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Other methods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128870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Одномерный отбор признаков</a:t>
            </a:r>
          </a:p>
          <a:p>
            <a:r>
              <a:rPr lang="en-US" dirty="0" err="1" smtClean="0"/>
              <a:t>K_Best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1124744"/>
            <a:ext cx="41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Рекурсивное исключение признаков</a:t>
            </a:r>
            <a:endParaRPr lang="en-US" dirty="0" smtClean="0"/>
          </a:p>
          <a:p>
            <a:pPr algn="r"/>
            <a:r>
              <a:rPr lang="en-US" dirty="0" smtClean="0"/>
              <a:t>RFE</a:t>
            </a:r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830984"/>
              </p:ext>
            </p:extLst>
          </p:nvPr>
        </p:nvGraphicFramePr>
        <p:xfrm>
          <a:off x="764940" y="1776552"/>
          <a:ext cx="7560840" cy="453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49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Preprocessing - Result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1. </a:t>
            </a:r>
            <a:r>
              <a:rPr lang="ru-RU" sz="2200" dirty="0" smtClean="0"/>
              <a:t>Преобразование  финансового благополучия компании к 0 или 1.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2. Удаление </a:t>
            </a:r>
            <a:r>
              <a:rPr lang="ru-RU" sz="2200" dirty="0" err="1" smtClean="0"/>
              <a:t>аутлайнеров</a:t>
            </a:r>
            <a:r>
              <a:rPr lang="ru-RU" sz="2200" dirty="0" smtClean="0"/>
              <a:t> из реальных признаков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3.  Масштабирование реальных признаков на среднее и дисперсию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4. Преобразование категориальных признаков, используя счетчики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5. Добавление новых объектов для выравнивания классов – </a:t>
            </a:r>
            <a:r>
              <a:rPr lang="en-US" sz="2200" dirty="0" smtClean="0"/>
              <a:t>SMOTE (</a:t>
            </a:r>
            <a:r>
              <a:rPr lang="en-US" sz="2200" dirty="0" err="1" smtClean="0"/>
              <a:t>n_neighbors</a:t>
            </a:r>
            <a:r>
              <a:rPr lang="en-US" sz="2200" dirty="0" smtClean="0"/>
              <a:t> = 5)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6</a:t>
            </a: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 smtClean="0"/>
              <a:t>Без преобразования признакового пространства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652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Decision Tree</a:t>
            </a:r>
            <a:endParaRPr lang="ru-RU" dirty="0"/>
          </a:p>
        </p:txBody>
      </p:sp>
      <p:pic>
        <p:nvPicPr>
          <p:cNvPr id="8194" name="Picture 2" descr="C:\Users\nvk2.TPU.003\Desktop\Results\Tree_for_depth_1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8633" r="9137" b="4421"/>
          <a:stretch/>
        </p:blipFill>
        <p:spPr bwMode="auto">
          <a:xfrm>
            <a:off x="764627" y="908719"/>
            <a:ext cx="7614745" cy="55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1259632" y="1268760"/>
            <a:ext cx="1296144" cy="1584176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3794240">
            <a:off x="2136418" y="2606461"/>
            <a:ext cx="1345753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5" name="Picture 3" descr="C:\Users\nvk2.TPU.003\Desktop\Results\Tree_for_depth_10_in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t="6529" r="9306" b="3934"/>
          <a:stretch/>
        </p:blipFill>
        <p:spPr bwMode="auto">
          <a:xfrm>
            <a:off x="764627" y="908720"/>
            <a:ext cx="7740869" cy="573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851920" y="1628800"/>
            <a:ext cx="0" cy="36004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9672" y="5445224"/>
            <a:ext cx="2366353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Max_depth</a:t>
            </a:r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= 4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8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vk2.TPU.003\Desktop\Results\RandomForest_MAX128depth64esti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t="7377" r="8969" b="4199"/>
          <a:stretch/>
        </p:blipFill>
        <p:spPr bwMode="auto">
          <a:xfrm>
            <a:off x="725213" y="1141293"/>
            <a:ext cx="7693573" cy="56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Стрелка вправо с вырезом 15"/>
          <p:cNvSpPr/>
          <p:nvPr/>
        </p:nvSpPr>
        <p:spPr>
          <a:xfrm rot="3636053">
            <a:off x="1439786" y="1547042"/>
            <a:ext cx="810159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Random Forest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5213" y="784222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depth – find </a:t>
            </a:r>
            <a:r>
              <a:rPr lang="en-US" dirty="0" err="1" smtClean="0"/>
              <a:t>n_estimators</a:t>
            </a:r>
            <a:r>
              <a:rPr lang="en-US" dirty="0" smtClean="0"/>
              <a:t> (1-128) for max recall </a:t>
            </a:r>
            <a:endParaRPr lang="ru-RU" dirty="0"/>
          </a:p>
        </p:txBody>
      </p:sp>
      <p:sp>
        <p:nvSpPr>
          <p:cNvPr id="5" name="Стрелка углом 4"/>
          <p:cNvSpPr/>
          <p:nvPr/>
        </p:nvSpPr>
        <p:spPr>
          <a:xfrm rot="5400000">
            <a:off x="6272426" y="808948"/>
            <a:ext cx="371880" cy="6917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5776" y="1835074"/>
            <a:ext cx="2286203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Max_depth</a:t>
            </a:r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7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C:\Users\nvk2.TPU.003\Desktop\Results\RandomForest_128depth7esti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t="7489" r="8970" b="4185"/>
          <a:stretch/>
        </p:blipFill>
        <p:spPr bwMode="auto">
          <a:xfrm>
            <a:off x="827584" y="1124744"/>
            <a:ext cx="7700683" cy="565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41533" y="5373216"/>
            <a:ext cx="272542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N_estimators</a:t>
            </a:r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11</a:t>
            </a:r>
          </a:p>
          <a:p>
            <a:r>
              <a:rPr lang="en-US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Max_depth</a:t>
            </a:r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7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0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nvk2.TPU.003\Desktop\Results\AdaBoost_max5depthest6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" t="7550" r="8787" b="4184"/>
          <a:stretch/>
        </p:blipFill>
        <p:spPr bwMode="auto">
          <a:xfrm>
            <a:off x="624970" y="1153554"/>
            <a:ext cx="7835462" cy="564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AdaBoost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5213" y="784222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depth – find </a:t>
            </a:r>
            <a:r>
              <a:rPr lang="en-US" dirty="0" err="1" smtClean="0"/>
              <a:t>n_estimators</a:t>
            </a:r>
            <a:r>
              <a:rPr lang="en-US" dirty="0" smtClean="0"/>
              <a:t> (1-60) for max recall </a:t>
            </a:r>
            <a:endParaRPr lang="ru-RU" dirty="0"/>
          </a:p>
        </p:txBody>
      </p:sp>
      <p:sp>
        <p:nvSpPr>
          <p:cNvPr id="5" name="Стрелка углом 4"/>
          <p:cNvSpPr/>
          <p:nvPr/>
        </p:nvSpPr>
        <p:spPr>
          <a:xfrm rot="5400000">
            <a:off x="6272426" y="808948"/>
            <a:ext cx="371880" cy="6917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 вправо с вырезом 5"/>
          <p:cNvSpPr/>
          <p:nvPr/>
        </p:nvSpPr>
        <p:spPr>
          <a:xfrm rot="16575052">
            <a:off x="2904459" y="3654386"/>
            <a:ext cx="792088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601527" y="4581128"/>
            <a:ext cx="1577676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 = 2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894" y="26969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SMOTE5</a:t>
            </a:r>
            <a:endParaRPr lang="ru-RU" dirty="0"/>
          </a:p>
        </p:txBody>
      </p:sp>
      <p:pic>
        <p:nvPicPr>
          <p:cNvPr id="4101" name="Picture 5" descr="C:\Users\nvk2.TPU.003\Desktop\Results\AdaBoost2depthest12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t="7498" r="9309" b="4437"/>
          <a:stretch/>
        </p:blipFill>
        <p:spPr bwMode="auto">
          <a:xfrm>
            <a:off x="662151" y="1166425"/>
            <a:ext cx="7819697" cy="56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Стрелка вправо с вырезом 15"/>
          <p:cNvSpPr/>
          <p:nvPr/>
        </p:nvSpPr>
        <p:spPr>
          <a:xfrm rot="2612802">
            <a:off x="1461587" y="1253460"/>
            <a:ext cx="792088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2" name="Picture 6" descr="C:\Users\nvk2.TPU.003\Desktop\Results\AdaBoost2depthest2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" t="9116" r="8517" b="4687"/>
          <a:stretch/>
        </p:blipFill>
        <p:spPr bwMode="auto">
          <a:xfrm>
            <a:off x="611560" y="1175086"/>
            <a:ext cx="8026974" cy="563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2558" y="5373216"/>
            <a:ext cx="272542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N_estimators</a:t>
            </a:r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13</a:t>
            </a:r>
          </a:p>
          <a:p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= 2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11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vk2.TPU.003\Desktop\Results\GradBoost_MAX_6depthest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t="8618" r="8799" b="4190"/>
          <a:stretch/>
        </p:blipFill>
        <p:spPr bwMode="auto">
          <a:xfrm>
            <a:off x="692286" y="1268760"/>
            <a:ext cx="7602478" cy="54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Gradient Boosting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5213" y="784222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depth – find </a:t>
            </a:r>
            <a:r>
              <a:rPr lang="en-US" dirty="0" err="1" smtClean="0"/>
              <a:t>n_estimators</a:t>
            </a:r>
            <a:r>
              <a:rPr lang="en-US" dirty="0" smtClean="0"/>
              <a:t> (1-90) for max recall </a:t>
            </a:r>
            <a:endParaRPr lang="ru-RU" dirty="0"/>
          </a:p>
        </p:txBody>
      </p:sp>
      <p:sp>
        <p:nvSpPr>
          <p:cNvPr id="5" name="Стрелка углом 4"/>
          <p:cNvSpPr/>
          <p:nvPr/>
        </p:nvSpPr>
        <p:spPr>
          <a:xfrm rot="5400000">
            <a:off x="6272426" y="808948"/>
            <a:ext cx="371880" cy="6917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 вправо с вырезом 5"/>
          <p:cNvSpPr/>
          <p:nvPr/>
        </p:nvSpPr>
        <p:spPr>
          <a:xfrm rot="16575052">
            <a:off x="2398900" y="3987186"/>
            <a:ext cx="792088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429712" y="4869160"/>
            <a:ext cx="1577676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 = 2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 descr="C:\Users\nvk2.TPU.003\Desktop\Results\GradBoost2depthest9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8621" r="9142" b="4680"/>
          <a:stretch/>
        </p:blipFill>
        <p:spPr bwMode="auto">
          <a:xfrm>
            <a:off x="701565" y="1263913"/>
            <a:ext cx="7740869" cy="55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52081" y="5107687"/>
            <a:ext cx="272542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N_estimators</a:t>
            </a:r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42</a:t>
            </a:r>
          </a:p>
          <a:p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= 2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894" y="26969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SMOTE5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75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Gradient Boosting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5213" y="784222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depth – find </a:t>
            </a:r>
            <a:r>
              <a:rPr lang="en-US" dirty="0" err="1" smtClean="0"/>
              <a:t>n_estimators</a:t>
            </a:r>
            <a:r>
              <a:rPr lang="en-US" dirty="0" smtClean="0"/>
              <a:t> (1-128) for max recall </a:t>
            </a:r>
            <a:endParaRPr lang="ru-RU" dirty="0"/>
          </a:p>
        </p:txBody>
      </p:sp>
      <p:pic>
        <p:nvPicPr>
          <p:cNvPr id="2050" name="Picture 2" descr="C:\Users\nvk2.TPU.003\Desktop\Results\GB\GradBoost_MAX_128estimdep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 t="4860" r="2159" b="2884"/>
          <a:stretch/>
        </p:blipFill>
        <p:spPr bwMode="auto">
          <a:xfrm>
            <a:off x="726900" y="1154827"/>
            <a:ext cx="7643708" cy="54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углом 4"/>
          <p:cNvSpPr/>
          <p:nvPr/>
        </p:nvSpPr>
        <p:spPr>
          <a:xfrm rot="5400000">
            <a:off x="6272426" y="808948"/>
            <a:ext cx="371880" cy="6917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 вправо с вырезом 5"/>
          <p:cNvSpPr/>
          <p:nvPr/>
        </p:nvSpPr>
        <p:spPr>
          <a:xfrm rot="16575052">
            <a:off x="1668436" y="2741848"/>
            <a:ext cx="792088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99248" y="3637562"/>
            <a:ext cx="1577676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 = 2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C:\Users\nvk2.TPU.003\Desktop\Results\GB\GradBoost_2depthest12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 t="7890" r="9482" b="4179"/>
          <a:stretch/>
        </p:blipFill>
        <p:spPr bwMode="auto">
          <a:xfrm>
            <a:off x="750146" y="1172825"/>
            <a:ext cx="7643708" cy="55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46574" y="1775138"/>
            <a:ext cx="288572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N_estimators</a:t>
            </a:r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103</a:t>
            </a:r>
          </a:p>
          <a:p>
            <a:r>
              <a:rPr lang="en-US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= 2</a:t>
            </a:r>
            <a:endParaRPr lang="ru-RU" sz="25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894" y="26969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55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Initial data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010821"/>
              </p:ext>
            </p:extLst>
          </p:nvPr>
        </p:nvGraphicFramePr>
        <p:xfrm>
          <a:off x="107504" y="1138208"/>
          <a:ext cx="8928995" cy="2218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17"/>
                <a:gridCol w="518246"/>
                <a:gridCol w="1052574"/>
                <a:gridCol w="815545"/>
                <a:gridCol w="815545"/>
                <a:gridCol w="815545"/>
                <a:gridCol w="815545"/>
                <a:gridCol w="815545"/>
                <a:gridCol w="815545"/>
                <a:gridCol w="723292"/>
                <a:gridCol w="204579"/>
                <a:gridCol w="360576"/>
                <a:gridCol w="338941"/>
              </a:tblGrid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Company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Financial Distress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x3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x4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x5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x6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x7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0.010636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1.281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0.022934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0.87454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1.2164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0.06094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0.18827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0.5251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-0.45597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1.27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0.006454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0.82067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1.0049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-0.01408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0.18104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0.62288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-0.32539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1.0529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-0.059379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0.92242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0.72926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0.020476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0.044865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0.43292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-0.56657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1.1131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-0.015229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0.85888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0.80974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0.076037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0.091033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0.67546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1.3573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1.0623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0.10702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0.8146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0.83593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0.19996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0.0478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0.742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0.0071875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1.0558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0.081916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0.87949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0.68673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0.14263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0.043102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0.77198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1.2002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0.97059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0.076064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0.90677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0.8098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0.16592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-0.024649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0.7366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2.2348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1.059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0.1302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0.81811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0.87599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0.23445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0.045576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0.78727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282" y="693857"/>
            <a:ext cx="1489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/>
              <a:t>Train data</a:t>
            </a:r>
            <a:endParaRPr lang="ru-RU" sz="2200" b="1" u="sng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45077"/>
              </p:ext>
            </p:extLst>
          </p:nvPr>
        </p:nvGraphicFramePr>
        <p:xfrm>
          <a:off x="1475656" y="1124744"/>
          <a:ext cx="1080120" cy="223225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80120"/>
              </a:tblGrid>
              <a:tr h="425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</a:tr>
              <a:tr h="22581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22581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22581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22581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22581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22581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22581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22581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58379" y="77863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706354" y="2898720"/>
            <a:ext cx="193239" cy="134536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8524325" y="3365108"/>
            <a:ext cx="137459" cy="40925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-108417" y="3668022"/>
            <a:ext cx="196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Категориальные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593" y="3668022"/>
            <a:ext cx="172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7944" y="366651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 признаки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Левая фигурная скобка 17"/>
          <p:cNvSpPr/>
          <p:nvPr/>
        </p:nvSpPr>
        <p:spPr>
          <a:xfrm rot="16200000">
            <a:off x="5254356" y="776202"/>
            <a:ext cx="219465" cy="56166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374954"/>
              </p:ext>
            </p:extLst>
          </p:nvPr>
        </p:nvGraphicFramePr>
        <p:xfrm>
          <a:off x="2094982" y="5013176"/>
          <a:ext cx="4996801" cy="941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936104"/>
                <a:gridCol w="1106923"/>
                <a:gridCol w="1008835"/>
                <a:gridCol w="1008835"/>
              </a:tblGrid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ctr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111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3.8  %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3.33 </a:t>
                      </a:r>
                      <a:r>
                        <a:rPr lang="en-US" sz="2000" u="none" strike="noStrike" baseline="0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 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  <a:tr h="17968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2810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96.8 %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726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96.67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 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84" marR="8984" marT="8984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43808" y="4343405"/>
            <a:ext cx="350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/>
              <a:t>Распределение классов</a:t>
            </a:r>
            <a:endParaRPr lang="ru-RU" sz="2400" u="sng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7" grpId="0"/>
      <p:bldP spid="18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458039"/>
              </p:ext>
            </p:extLst>
          </p:nvPr>
        </p:nvGraphicFramePr>
        <p:xfrm>
          <a:off x="323528" y="902158"/>
          <a:ext cx="8363272" cy="5695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45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Models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27958"/>
              </p:ext>
            </p:extLst>
          </p:nvPr>
        </p:nvGraphicFramePr>
        <p:xfrm>
          <a:off x="1187624" y="971279"/>
          <a:ext cx="676875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/>
                <a:gridCol w="1872208"/>
                <a:gridCol w="1344488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Grad Boost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4153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max_depth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n_estimators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=32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max_depth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C=1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n_estimators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=64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depth=1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64221" y="2736304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Metrics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12590"/>
              </p:ext>
            </p:extLst>
          </p:nvPr>
        </p:nvGraphicFramePr>
        <p:xfrm>
          <a:off x="611560" y="4293096"/>
          <a:ext cx="1872207" cy="15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72075"/>
                <a:gridCol w="576063"/>
              </a:tblGrid>
              <a:tr h="514856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y=0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2800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37568" y="3793014"/>
            <a:ext cx="7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</a:t>
            </a:r>
            <a:r>
              <a:rPr lang="en-US" u="sng" dirty="0" smtClean="0"/>
              <a:t>rain</a:t>
            </a:r>
            <a:endParaRPr lang="ru-RU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747418" y="3567260"/>
            <a:ext cx="164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04041"/>
              </p:ext>
            </p:extLst>
          </p:nvPr>
        </p:nvGraphicFramePr>
        <p:xfrm>
          <a:off x="6516217" y="4289122"/>
          <a:ext cx="1872207" cy="15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672075"/>
                <a:gridCol w="576063"/>
              </a:tblGrid>
              <a:tr h="514856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y=0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a=0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42225" y="3789040"/>
            <a:ext cx="5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</a:t>
            </a:r>
            <a:r>
              <a:rPr lang="en-US" u="sng" dirty="0" smtClean="0"/>
              <a:t>est</a:t>
            </a:r>
            <a:endParaRPr lang="ru-RU" u="sng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55776" y="4509120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u="sng" dirty="0" smtClean="0"/>
              <a:t>TRAIN</a:t>
            </a:r>
            <a:r>
              <a:rPr lang="en-US" dirty="0"/>
              <a:t>	|	</a:t>
            </a:r>
            <a:r>
              <a:rPr lang="en-US" u="sng" dirty="0"/>
              <a:t>TEST</a:t>
            </a:r>
          </a:p>
          <a:p>
            <a:r>
              <a:rPr lang="en-US" dirty="0"/>
              <a:t>ACC:    </a:t>
            </a:r>
            <a:r>
              <a:rPr lang="en-US" dirty="0" smtClean="0"/>
              <a:t>     0.9812</a:t>
            </a:r>
            <a:r>
              <a:rPr lang="en-US" dirty="0"/>
              <a:t>	|	</a:t>
            </a:r>
            <a:r>
              <a:rPr lang="en-US" b="1" dirty="0"/>
              <a:t>0.9587</a:t>
            </a:r>
          </a:p>
          <a:p>
            <a:r>
              <a:rPr lang="en-US" dirty="0"/>
              <a:t>PREC:  </a:t>
            </a:r>
            <a:r>
              <a:rPr lang="en-US" dirty="0" smtClean="0"/>
              <a:t>     </a:t>
            </a:r>
            <a:r>
              <a:rPr lang="en-US" dirty="0"/>
              <a:t>0.8684	|	</a:t>
            </a:r>
            <a:r>
              <a:rPr lang="en-US" b="1" dirty="0"/>
              <a:t>0.2857</a:t>
            </a:r>
          </a:p>
          <a:p>
            <a:r>
              <a:rPr lang="en-US" dirty="0"/>
              <a:t>RECALL: </a:t>
            </a:r>
            <a:r>
              <a:rPr lang="en-US" dirty="0" smtClean="0"/>
              <a:t> 0.5946</a:t>
            </a:r>
            <a:r>
              <a:rPr lang="en-US" dirty="0"/>
              <a:t>	|	</a:t>
            </a:r>
            <a:r>
              <a:rPr lang="en-US" b="1" dirty="0"/>
              <a:t>0.16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7884" y="570944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negative class</a:t>
            </a:r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493981" y="5924178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Recall</a:t>
            </a:r>
            <a:r>
              <a:rPr lang="en-US" dirty="0" smtClean="0"/>
              <a:t> for negative class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4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567" y="4345755"/>
            <a:ext cx="8229600" cy="908720"/>
          </a:xfrm>
        </p:spPr>
        <p:txBody>
          <a:bodyPr/>
          <a:lstStyle/>
          <a:p>
            <a:r>
              <a:rPr lang="en-US" dirty="0" smtClean="0"/>
              <a:t>Real features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71270" y="9657325"/>
            <a:ext cx="94042" cy="95397"/>
          </a:xfrm>
        </p:spPr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2092" name="Picture 44" descr="C:\Users\nvk2.TPU.003\Desktop\Results\Cuting\Real_feature_train_x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2" y="823904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45" descr="C:\Users\nvk2.TPU.003\Desktop\Results\Cuting\Real_feature_train_x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823904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C:\Users\nvk2.TPU.003\Desktop\Results\Cuting\Real_feature_train_x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11" y="823904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47" descr="C:\Users\nvk2.TPU.003\Desktop\Results\Cuting\Real_feature_train_x4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5" y="823904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C:\Users\nvk2.TPU.003\Desktop\Results\Cuting\Real_feature_train_x4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41" y="823904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9" descr="C:\Users\nvk2.TPU.003\Desktop\Results\Cuting\Real_feature_train_x4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7" y="2018440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C:\Users\nvk2.TPU.003\Desktop\Results\Cuting\Real_feature_train_x4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27" y="2018440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51" descr="C:\Users\nvk2.TPU.003\Desktop\Results\Cuting\Real_feature_train_x5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11" y="1988840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C:\Users\nvk2.TPU.003\Desktop\Results\Cuting\Real_feature_train_x5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5" y="1988840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53" descr="C:\Users\nvk2.TPU.003\Desktop\Results\Cuting\Real_feature_train_x5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57" y="1988840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C:\Users\nvk2.TPU.003\Desktop\Results\Cuting\Real_feature_train_x5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7" y="3155633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55" descr="C:\Users\nvk2.TPU.003\Desktop\Results\Cuting\Real_feature_train_x5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27" y="3183035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C:\Users\nvk2.TPU.003\Desktop\Results\Cuting\Real_feature_train_x55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11" y="3183035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57" descr="C:\Users\nvk2.TPU.003\Desktop\Results\Cuting\Real_feature_train_x56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01" y="3155633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C:\Users\nvk2.TPU.003\Desktop\Results\Cuting\Real_feature_train_x57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57" y="3183035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7" name="Picture 59" descr="C:\Users\nvk2.TPU.003\Desktop\Results\Cuting\Real_feature_train_x58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7" y="4345755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 descr="C:\Users\nvk2.TPU.003\Desktop\Results\Cuting\Real_feature_train_x59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27" y="4377571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" name="Picture 61" descr="C:\Users\nvk2.TPU.003\Desktop\Results\Cuting\Real_feature_train_x60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11" y="4377571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C:\Users\nvk2.TPU.003\Desktop\Results\Cuting\Real_feature_train_x6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01" y="4377571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1" name="Picture 63" descr="C:\Users\nvk2.TPU.003\Desktop\Results\Cuting\Real_feature_train_x62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57" y="4377571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 descr="C:\Users\nvk2.TPU.003\Desktop\Results\Cuting\Real_feature_train_x63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7" y="5554600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3" name="Picture 65" descr="C:\Users\nvk2.TPU.003\Desktop\Results\Cuting\Real_feature_train_x64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54" y="5572107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C:\Users\nvk2.TPU.003\Desktop\Results\Cuting\Real_feature_train_x65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57" y="5572107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 descr="C:\Users\nvk2.TPU.003\Desktop\Results\Cuting\Real_feature_train_x71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27" y="5572107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1" name="Picture 73" descr="C:\Users\nvk2.TPU.003\Desktop\Results\Cuting\Real_feature_train_x72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11" y="5554600"/>
            <a:ext cx="1911258" cy="11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features</a:t>
            </a:r>
            <a:endParaRPr lang="ru-RU" dirty="0"/>
          </a:p>
        </p:txBody>
      </p:sp>
      <p:sp>
        <p:nvSpPr>
          <p:cNvPr id="94" name="Стрелка вправо 93"/>
          <p:cNvSpPr/>
          <p:nvPr/>
        </p:nvSpPr>
        <p:spPr>
          <a:xfrm rot="5400000">
            <a:off x="3263313" y="782856"/>
            <a:ext cx="360040" cy="73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5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features</a:t>
            </a:r>
            <a:endParaRPr lang="ru-RU" dirty="0"/>
          </a:p>
        </p:txBody>
      </p:sp>
      <p:pic>
        <p:nvPicPr>
          <p:cNvPr id="3075" name="Picture 3" descr="C:\Users\nvk2.TPU.003\Desktop\Results\Cuting\Real_feature__test_without_outliners_x4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10725" r="8357"/>
          <a:stretch/>
        </p:blipFill>
        <p:spPr bwMode="auto">
          <a:xfrm>
            <a:off x="3995936" y="3848669"/>
            <a:ext cx="4421876" cy="289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vk2.TPU.003\Desktop\Results\Cuting\Real_feature_train_x4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t="7580" r="7342"/>
          <a:stretch/>
        </p:blipFill>
        <p:spPr bwMode="auto">
          <a:xfrm>
            <a:off x="251520" y="852840"/>
            <a:ext cx="4510585" cy="29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38919" y="1068705"/>
            <a:ext cx="91403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Before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4005064"/>
            <a:ext cx="77617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After</a:t>
            </a:r>
            <a:endParaRPr lang="ru-RU" sz="2000" dirty="0"/>
          </a:p>
        </p:txBody>
      </p:sp>
      <p:sp>
        <p:nvSpPr>
          <p:cNvPr id="9" name="Стрелка углом вверх 8"/>
          <p:cNvSpPr/>
          <p:nvPr/>
        </p:nvSpPr>
        <p:spPr>
          <a:xfrm rot="10800000" flipH="1">
            <a:off x="4860032" y="1883481"/>
            <a:ext cx="1637927" cy="16175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822958"/>
              </p:ext>
            </p:extLst>
          </p:nvPr>
        </p:nvGraphicFramePr>
        <p:xfrm>
          <a:off x="251520" y="3804673"/>
          <a:ext cx="38884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features</a:t>
            </a:r>
            <a:endParaRPr lang="ru-RU" dirty="0"/>
          </a:p>
        </p:txBody>
      </p:sp>
      <p:pic>
        <p:nvPicPr>
          <p:cNvPr id="3075" name="Picture 3" descr="C:\Users\nvk2.TPU.003\Desktop\Results\Cuting\Real_feature__test_without_outliners_x4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10725" r="8357"/>
          <a:stretch/>
        </p:blipFill>
        <p:spPr bwMode="auto">
          <a:xfrm>
            <a:off x="3995936" y="3848669"/>
            <a:ext cx="4421876" cy="289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nvk2.TPU.003\Desktop\Results\Cuting\Real_feature_train_x4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t="7580" r="7342"/>
          <a:stretch/>
        </p:blipFill>
        <p:spPr bwMode="auto">
          <a:xfrm>
            <a:off x="251520" y="852840"/>
            <a:ext cx="4510585" cy="29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38919" y="1068705"/>
            <a:ext cx="91403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Before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4005064"/>
            <a:ext cx="77617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After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3718773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GB_ini</a:t>
            </a:r>
            <a:r>
              <a:rPr lang="en-US" dirty="0" smtClean="0"/>
              <a:t> = 40.5%</a:t>
            </a:r>
          </a:p>
          <a:p>
            <a:r>
              <a:rPr lang="en-US" dirty="0" err="1" smtClean="0"/>
              <a:t>GB_cut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43.2%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6488668"/>
            <a:ext cx="331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*using cross-</a:t>
            </a:r>
            <a:r>
              <a:rPr lang="en-US" dirty="0" err="1" smtClean="0"/>
              <a:t>val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1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features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115616" y="1088740"/>
            <a:ext cx="2063181" cy="4205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900248" y="1088740"/>
            <a:ext cx="2200144" cy="4205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528" y="1701928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среднее и дисперсию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452320" y="17019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0 и 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83103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Масштабирование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6488668"/>
            <a:ext cx="331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*using cross-</a:t>
            </a:r>
            <a:r>
              <a:rPr lang="en-US" dirty="0" err="1" smtClean="0"/>
              <a:t>val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1545395"/>
            <a:ext cx="4934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среднее и дисперсию</a:t>
            </a:r>
            <a:endParaRPr lang="ru-RU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Диаграмма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105468"/>
              </p:ext>
            </p:extLst>
          </p:nvPr>
        </p:nvGraphicFramePr>
        <p:xfrm>
          <a:off x="1815506" y="2439472"/>
          <a:ext cx="5852838" cy="365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83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4" grpId="0"/>
      <p:bldGraphic spid="2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Диаграмма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328509"/>
              </p:ext>
            </p:extLst>
          </p:nvPr>
        </p:nvGraphicFramePr>
        <p:xfrm>
          <a:off x="4572000" y="2762518"/>
          <a:ext cx="4572000" cy="371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239147"/>
              </p:ext>
            </p:extLst>
          </p:nvPr>
        </p:nvGraphicFramePr>
        <p:xfrm>
          <a:off x="93127" y="1707503"/>
          <a:ext cx="4605867" cy="3493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Categorical features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2483768" y="3130214"/>
            <a:ext cx="1152128" cy="64807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1333" y="1135052"/>
            <a:ext cx="331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*using cross-</a:t>
            </a:r>
            <a:r>
              <a:rPr lang="en-US" u="sng" dirty="0" err="1" smtClean="0"/>
              <a:t>val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315219"/>
            <a:ext cx="20537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/>
              <a:t>For TEST set</a:t>
            </a:r>
            <a:endParaRPr lang="ru-RU" sz="2500" b="1" u="sng" dirty="0"/>
          </a:p>
        </p:txBody>
      </p:sp>
      <p:sp>
        <p:nvSpPr>
          <p:cNvPr id="14" name="Овал 13"/>
          <p:cNvSpPr/>
          <p:nvPr/>
        </p:nvSpPr>
        <p:spPr>
          <a:xfrm>
            <a:off x="6156176" y="2744911"/>
            <a:ext cx="1080120" cy="54007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 rot="8027147">
            <a:off x="3760166" y="2375036"/>
            <a:ext cx="607642" cy="35742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2" name="Стрелка вправо с вырезом 11"/>
          <p:cNvSpPr/>
          <p:nvPr/>
        </p:nvSpPr>
        <p:spPr>
          <a:xfrm rot="8027147">
            <a:off x="935020" y="2270563"/>
            <a:ext cx="607642" cy="35742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10" grpId="0" animBg="1"/>
      <p:bldP spid="13" grpId="0"/>
      <p:bldP spid="14" grpId="0" animBg="1"/>
      <p:bldP spid="16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Categorical features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75180"/>
              </p:ext>
            </p:extLst>
          </p:nvPr>
        </p:nvGraphicFramePr>
        <p:xfrm>
          <a:off x="1440313" y="1988840"/>
          <a:ext cx="6263373" cy="374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117" y="6093296"/>
            <a:ext cx="331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*using cross-</a:t>
            </a:r>
            <a:r>
              <a:rPr lang="en-US" u="sng" dirty="0" err="1" smtClean="0"/>
              <a:t>val</a:t>
            </a:r>
            <a:endParaRPr lang="ru-RU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1228110"/>
            <a:ext cx="583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resampled algorithm – ADASYN(</a:t>
            </a:r>
            <a:r>
              <a:rPr lang="en-US" dirty="0" err="1" smtClean="0"/>
              <a:t>k_neighbors</a:t>
            </a:r>
            <a:r>
              <a:rPr lang="en-US" dirty="0" smtClean="0"/>
              <a:t> = 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9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1637</TotalTime>
  <Words>510</Words>
  <Application>Microsoft Office PowerPoint</Application>
  <PresentationFormat>Экран (4:3)</PresentationFormat>
  <Paragraphs>272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Исполнительная</vt:lpstr>
      <vt:lpstr>Finance</vt:lpstr>
      <vt:lpstr>Initial data</vt:lpstr>
      <vt:lpstr>Презентация PowerPoint</vt:lpstr>
      <vt:lpstr>Real features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</dc:title>
  <dc:creator>Каширина Надежда Владимировна</dc:creator>
  <cp:lastModifiedBy>Каширина Надежда Владимировна</cp:lastModifiedBy>
  <cp:revision>79</cp:revision>
  <dcterms:created xsi:type="dcterms:W3CDTF">2018-11-20T06:26:13Z</dcterms:created>
  <dcterms:modified xsi:type="dcterms:W3CDTF">2018-11-21T09:58:17Z</dcterms:modified>
</cp:coreProperties>
</file>