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Amatic SC"/>
      <p:regular r:id="rId60"/>
      <p:bold r:id="rId61"/>
    </p:embeddedFont>
    <p:embeddedFont>
      <p:font typeface="Source Code Pro"/>
      <p:regular r:id="rId62"/>
      <p:bold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5" name="Dr. Junghyun Jun"/>
  <p:cmAuthor clrIdx="1" id="1" initials="" lastIdx="4" name="ALI JAFRI"/>
  <p:cmAuthor clrIdx="2" id="2" initials="" lastIdx="2" name="Rehmat Aulak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SourceCodePro-regular.fntdata"/><Relationship Id="rId61" Type="http://schemas.openxmlformats.org/officeDocument/2006/relationships/font" Target="fonts/AmaticSC-bold.fntdata"/><Relationship Id="rId20" Type="http://schemas.openxmlformats.org/officeDocument/2006/relationships/slide" Target="slides/slide15.xml"/><Relationship Id="rId63" Type="http://schemas.openxmlformats.org/officeDocument/2006/relationships/font" Target="fonts/SourceCodePro-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AmaticSC-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6-11-27T08:33:46.180">
    <p:pos x="6000" y="0"/>
    <p:text>detecting metal, I did not see this result before. Show the graph.</p:text>
  </p:cm>
  <p:cm authorId="1" idx="1" dt="2016-11-27T08:33:46.180">
    <p:pos x="6000" y="100"/>
    <p:text>Graph has been uploaded on slide #38</p:text>
  </p:cm>
  <p:cm authorId="0" idx="2" dt="2016-11-27T07:46:57.514">
    <p:pos x="6000" y="200"/>
    <p:text>How come you did not show that we can at least identify whether bin is filled above 35% or not.</p:text>
  </p:cm>
  <p:cm authorId="1" idx="2" dt="2016-11-27T07:46:57.514">
    <p:pos x="6000" y="300"/>
    <p:text>That was only in case of substances having enough water content; With paper involved, we can't distinguish so we removed that point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3" dt="2016-11-27T06:52:35.401">
    <p:pos x="6000" y="0"/>
    <p:text>How about detecting non-organic materials?</p:text>
  </p:cm>
  <p:cm authorId="2" idx="1" dt="2016-11-27T06:52:03.799">
    <p:pos x="6000" y="100"/>
    <p:text>Sir, as of now we have experimented with only organic and inorganic segregation because of less time. We will explore this in the future.</p:text>
  </p:cm>
  <p:cm authorId="2" idx="2" dt="2016-11-27T06:52:35.401">
    <p:pos x="6000" y="200"/>
    <p:text>Organic identification is important because it decomposes and smells bad</p:text>
  </p:cm>
  <p:cm authorId="0" idx="4" dt="2016-11-27T06:33:31.298">
    <p:pos x="6000" y="300"/>
    <p:text>So using temperature to detect organic and non organic?</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5" dt="2016-11-27T07:16:42.319">
    <p:pos x="6000" y="0"/>
    <p:text>I think presentation is less organised. In the last slide explain what is it the clustered bin for.</p:text>
  </p:cm>
  <p:cm authorId="1" idx="3" dt="2016-11-27T06:42:19.463">
    <p:pos x="6000" y="100"/>
    <p:text>We would explain the problem orally, it would then be easier to grasp</p:text>
  </p:cm>
  <p:cm authorId="1" idx="4" dt="2016-11-27T07:16:42.319">
    <p:pos x="6000" y="200"/>
    <p:text>Updated, have a look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Get some hints from our Mid Sem Poster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Now we can elaborate a little on what is intel edison and other stuff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problem</a:t>
            </a:r>
          </a:p>
          <a:p>
            <a:pPr lvl="0">
              <a:spcBef>
                <a:spcPts val="0"/>
              </a:spcBef>
              <a:buNone/>
            </a:pPr>
            <a:r>
              <a:rPr lang="en"/>
              <a:t>What’s a smart bin?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While displaying this we would show them our bin, actual real bin on the spot. That would give us an advantage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0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07.png"/><Relationship Id="rId4"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03.png"/><Relationship Id="rId4" Type="http://schemas.openxmlformats.org/officeDocument/2006/relationships/image" Target="../media/image0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05.png"/><Relationship Id="rId4" Type="http://schemas.openxmlformats.org/officeDocument/2006/relationships/image" Target="../media/image0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09.png"/><Relationship Id="rId4" Type="http://schemas.openxmlformats.org/officeDocument/2006/relationships/image" Target="../media/image0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3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comments" Target="../comments/commen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3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omments" Target="../comments/commen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comments" Target="../comments/comment4.xml"/><Relationship Id="rId4" Type="http://schemas.openxmlformats.org/officeDocument/2006/relationships/image" Target="../media/image25.png"/><Relationship Id="rId5"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comments" Target="../comments/commen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 Id="rId3"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t>BTP - Smart Bin</a:t>
            </a:r>
          </a:p>
        </p:txBody>
      </p:sp>
      <p:sp>
        <p:nvSpPr>
          <p:cNvPr id="57" name="Shape 57"/>
          <p:cNvSpPr txBox="1"/>
          <p:nvPr>
            <p:ph idx="1" type="subTitle"/>
          </p:nvPr>
        </p:nvSpPr>
        <p:spPr>
          <a:xfrm>
            <a:off x="311700" y="3730025"/>
            <a:ext cx="8520600" cy="1073400"/>
          </a:xfrm>
          <a:prstGeom prst="rect">
            <a:avLst/>
          </a:prstGeom>
        </p:spPr>
        <p:txBody>
          <a:bodyPr anchorCtr="0" anchor="ctr" bIns="91425" lIns="91425" rIns="91425" tIns="91425">
            <a:noAutofit/>
          </a:bodyPr>
          <a:lstStyle/>
          <a:p>
            <a:pPr lvl="0" algn="r">
              <a:spcBef>
                <a:spcPts val="0"/>
              </a:spcBef>
              <a:buNone/>
            </a:pPr>
            <a:r>
              <a:rPr lang="en"/>
              <a:t>Ali Jafri - 2013CSB1030</a:t>
            </a:r>
          </a:p>
          <a:p>
            <a:pPr lvl="0" algn="r">
              <a:spcBef>
                <a:spcPts val="0"/>
              </a:spcBef>
              <a:buNone/>
            </a:pPr>
            <a:r>
              <a:rPr lang="en"/>
              <a:t>Pradeep Kumawat - 2013CSB1021</a:t>
            </a:r>
          </a:p>
          <a:p>
            <a:pPr lvl="0" algn="r">
              <a:spcBef>
                <a:spcPts val="0"/>
              </a:spcBef>
              <a:buNone/>
            </a:pPr>
            <a:r>
              <a:rPr lang="en"/>
              <a:t>Rehmat Aulakh - 2013CSB1027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2536800"/>
            <a:ext cx="3193200" cy="755700"/>
          </a:xfrm>
          <a:prstGeom prst="rect">
            <a:avLst/>
          </a:prstGeom>
        </p:spPr>
        <p:txBody>
          <a:bodyPr anchorCtr="0" anchor="b" bIns="91425" lIns="91425" rIns="91425" tIns="91425">
            <a:noAutofit/>
          </a:bodyPr>
          <a:lstStyle/>
          <a:p>
            <a:pPr lvl="0">
              <a:spcBef>
                <a:spcPts val="0"/>
              </a:spcBef>
              <a:buNone/>
            </a:pPr>
            <a:r>
              <a:rPr lang="en" sz="3600"/>
              <a:t>Smart Bin - Components</a:t>
            </a:r>
          </a:p>
        </p:txBody>
      </p:sp>
      <p:sp>
        <p:nvSpPr>
          <p:cNvPr id="108" name="Shape 108"/>
          <p:cNvSpPr txBox="1"/>
          <p:nvPr>
            <p:ph idx="1" type="body"/>
          </p:nvPr>
        </p:nvSpPr>
        <p:spPr>
          <a:xfrm>
            <a:off x="311700" y="3362400"/>
            <a:ext cx="8396400" cy="15666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Intel Edison (WiFi Module)</a:t>
            </a:r>
          </a:p>
          <a:p>
            <a:pPr indent="-342900" lvl="0" marL="457200" rtl="0">
              <a:spcBef>
                <a:spcPts val="0"/>
              </a:spcBef>
              <a:buSzPct val="100000"/>
              <a:buChar char="➢"/>
            </a:pPr>
            <a:r>
              <a:rPr lang="en" sz="1800"/>
              <a:t>A Bin</a:t>
            </a:r>
          </a:p>
          <a:p>
            <a:pPr indent="-342900" lvl="0" marL="457200" rtl="0">
              <a:spcBef>
                <a:spcPts val="0"/>
              </a:spcBef>
              <a:buSzPct val="100000"/>
              <a:buChar char="➢"/>
            </a:pPr>
            <a:r>
              <a:rPr lang="en" sz="1800"/>
              <a:t>A pair of USB cable</a:t>
            </a:r>
          </a:p>
          <a:p>
            <a:pPr indent="-342900" lvl="0" marL="457200">
              <a:spcBef>
                <a:spcPts val="0"/>
              </a:spcBef>
              <a:buSzPct val="100000"/>
              <a:buChar char="➢"/>
            </a:pPr>
            <a:r>
              <a:rPr lang="en" sz="1800"/>
              <a:t>Garbage</a:t>
            </a:r>
            <a:r>
              <a:rPr baseline="30000" lang="en" sz="1800"/>
              <a:t>*</a:t>
            </a:r>
          </a:p>
        </p:txBody>
      </p:sp>
      <p:pic>
        <p:nvPicPr>
          <p:cNvPr id="109" name="Shape 109"/>
          <p:cNvPicPr preferRelativeResize="0"/>
          <p:nvPr/>
        </p:nvPicPr>
        <p:blipFill>
          <a:blip r:embed="rId3">
            <a:alphaModFix/>
          </a:blip>
          <a:stretch>
            <a:fillRect/>
          </a:stretch>
        </p:blipFill>
        <p:spPr>
          <a:xfrm>
            <a:off x="3397100" y="142950"/>
            <a:ext cx="5619750" cy="314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2802750" y="802500"/>
            <a:ext cx="3538500" cy="3538500"/>
          </a:xfrm>
          <a:prstGeom prst="rect">
            <a:avLst/>
          </a:prstGeom>
        </p:spPr>
        <p:txBody>
          <a:bodyPr anchorCtr="0" anchor="ctr" bIns="91425" lIns="91425" rIns="91425" tIns="91425">
            <a:noAutofit/>
          </a:bodyPr>
          <a:lstStyle/>
          <a:p>
            <a:pPr lvl="0">
              <a:spcBef>
                <a:spcPts val="0"/>
              </a:spcBef>
              <a:buNone/>
            </a:pPr>
            <a:r>
              <a:rPr lang="en"/>
              <a:t>What is</a:t>
            </a:r>
          </a:p>
          <a:p>
            <a:pPr lvl="0">
              <a:spcBef>
                <a:spcPts val="0"/>
              </a:spcBef>
              <a:buNone/>
            </a:pPr>
            <a:r>
              <a:rPr lang="en"/>
              <a:t>Intel Edison?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Intel Edison - brief</a:t>
            </a:r>
          </a:p>
        </p:txBody>
      </p:sp>
      <p:sp>
        <p:nvSpPr>
          <p:cNvPr id="120" name="Shape 120"/>
          <p:cNvSpPr txBox="1"/>
          <p:nvPr>
            <p:ph idx="1" type="body"/>
          </p:nvPr>
        </p:nvSpPr>
        <p:spPr>
          <a:xfrm>
            <a:off x="311700" y="3636450"/>
            <a:ext cx="8520600" cy="1140600"/>
          </a:xfrm>
          <a:prstGeom prst="rect">
            <a:avLst/>
          </a:prstGeom>
        </p:spPr>
        <p:txBody>
          <a:bodyPr anchorCtr="0" anchor="t" bIns="91425" lIns="91425" rIns="91425" tIns="91425">
            <a:noAutofit/>
          </a:bodyPr>
          <a:lstStyle/>
          <a:p>
            <a:pPr lvl="0" algn="just">
              <a:spcBef>
                <a:spcPts val="0"/>
              </a:spcBef>
              <a:buNone/>
            </a:pPr>
            <a:r>
              <a:rPr lang="en"/>
              <a:t>The Intel Edison is a tiny computer-on-module offered by Intel as a development system for Internet of Things devices.</a:t>
            </a:r>
          </a:p>
        </p:txBody>
      </p:sp>
      <p:pic>
        <p:nvPicPr>
          <p:cNvPr descr="Intel Edison PCB Block Diagram.png" id="121" name="Shape 121"/>
          <p:cNvPicPr preferRelativeResize="0"/>
          <p:nvPr/>
        </p:nvPicPr>
        <p:blipFill>
          <a:blip r:embed="rId3">
            <a:alphaModFix/>
          </a:blip>
          <a:stretch>
            <a:fillRect/>
          </a:stretch>
        </p:blipFill>
        <p:spPr>
          <a:xfrm>
            <a:off x="3264000" y="143950"/>
            <a:ext cx="5575300" cy="349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pic>
        <p:nvPicPr>
          <p:cNvPr descr="IntelEdisonHardwareGuide.png" id="126" name="Shape 126"/>
          <p:cNvPicPr preferRelativeResize="0"/>
          <p:nvPr/>
        </p:nvPicPr>
        <p:blipFill>
          <a:blip r:embed="rId3">
            <a:alphaModFix/>
          </a:blip>
          <a:stretch>
            <a:fillRect/>
          </a:stretch>
        </p:blipFill>
        <p:spPr>
          <a:xfrm>
            <a:off x="750041" y="0"/>
            <a:ext cx="7643917"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2802750" y="802500"/>
            <a:ext cx="3538500" cy="3538500"/>
          </a:xfrm>
          <a:prstGeom prst="rect">
            <a:avLst/>
          </a:prstGeom>
        </p:spPr>
        <p:txBody>
          <a:bodyPr anchorCtr="0" anchor="ctr" bIns="91425" lIns="91425" rIns="91425" tIns="91425">
            <a:noAutofit/>
          </a:bodyPr>
          <a:lstStyle/>
          <a:p>
            <a:pPr lvl="0">
              <a:spcBef>
                <a:spcPts val="0"/>
              </a:spcBef>
              <a:buNone/>
            </a:pPr>
            <a:r>
              <a:rPr lang="en"/>
              <a:t>The Methodology?</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Methodology</a:t>
            </a:r>
          </a:p>
        </p:txBody>
      </p:sp>
      <p:sp>
        <p:nvSpPr>
          <p:cNvPr id="137" name="Shape 137"/>
          <p:cNvSpPr txBox="1"/>
          <p:nvPr>
            <p:ph idx="1" type="body"/>
          </p:nvPr>
        </p:nvSpPr>
        <p:spPr>
          <a:xfrm>
            <a:off x="311700" y="1228675"/>
            <a:ext cx="8520600" cy="3615900"/>
          </a:xfrm>
          <a:prstGeom prst="rect">
            <a:avLst/>
          </a:prstGeom>
        </p:spPr>
        <p:txBody>
          <a:bodyPr anchorCtr="0" anchor="t" bIns="91425" lIns="91425" rIns="91425" tIns="91425">
            <a:noAutofit/>
          </a:bodyPr>
          <a:lstStyle/>
          <a:p>
            <a:pPr indent="-228600" lvl="0" marL="457200" rtl="0" algn="just">
              <a:spcBef>
                <a:spcPts val="1000"/>
              </a:spcBef>
              <a:spcAft>
                <a:spcPts val="0"/>
              </a:spcAft>
              <a:buChar char="➢"/>
            </a:pPr>
            <a:r>
              <a:rPr lang="en"/>
              <a:t>Two Intel Edison were attached outside the bin opposite to each other as shown in the prototype at a height of 33% from below.</a:t>
            </a:r>
          </a:p>
          <a:p>
            <a:pPr indent="-228600" lvl="0" marL="457200" rtl="0" algn="just">
              <a:spcBef>
                <a:spcPts val="1000"/>
              </a:spcBef>
              <a:spcAft>
                <a:spcPts val="0"/>
              </a:spcAft>
              <a:buChar char="➢"/>
            </a:pPr>
            <a:r>
              <a:rPr lang="en"/>
              <a:t>The function of one Intel Edison was that of a wifi hotspot while that of the other was to connect to that hotspot.</a:t>
            </a:r>
          </a:p>
          <a:p>
            <a:pPr indent="-228600" lvl="0" marL="457200" rtl="0" algn="just">
              <a:spcBef>
                <a:spcPts val="1000"/>
              </a:spcBef>
              <a:spcAft>
                <a:spcPts val="0"/>
              </a:spcAft>
              <a:buChar char="➢"/>
            </a:pPr>
            <a:r>
              <a:rPr lang="en"/>
              <a:t>The main motive of this setup was to analyze the effect on strength of signal due to various substances inside bin which may interfere with the signal.</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Methodology...</a:t>
            </a:r>
          </a:p>
        </p:txBody>
      </p:sp>
      <p:sp>
        <p:nvSpPr>
          <p:cNvPr id="143" name="Shape 143"/>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lgn="just">
              <a:spcBef>
                <a:spcPts val="1000"/>
              </a:spcBef>
              <a:buChar char="➢"/>
            </a:pPr>
            <a:r>
              <a:rPr lang="en"/>
              <a:t>We collected as much data as we could with substances like Water, Sweet Lemon (mosambi), Clothes, Paper, and random stuff.</a:t>
            </a:r>
          </a:p>
          <a:p>
            <a:pPr indent="-228600" lvl="0" marL="457200" rtl="0" algn="just">
              <a:spcBef>
                <a:spcPts val="1000"/>
              </a:spcBef>
              <a:buChar char="➢"/>
            </a:pPr>
            <a:r>
              <a:rPr lang="en"/>
              <a:t>The height of bin filled was to be predicted* and the category of substance inside using the variation in signal strength.</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2802750" y="802500"/>
            <a:ext cx="3538500" cy="3538500"/>
          </a:xfrm>
          <a:prstGeom prst="rect">
            <a:avLst/>
          </a:prstGeom>
        </p:spPr>
        <p:txBody>
          <a:bodyPr anchorCtr="0" anchor="ctr" bIns="91425" lIns="91425" rIns="91425" tIns="91425">
            <a:noAutofit/>
          </a:bodyPr>
          <a:lstStyle/>
          <a:p>
            <a:pPr lvl="0">
              <a:spcBef>
                <a:spcPts val="0"/>
              </a:spcBef>
              <a:buNone/>
            </a:pPr>
            <a:r>
              <a:rPr lang="en"/>
              <a:t>What were our substances?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body"/>
          </p:nvPr>
        </p:nvSpPr>
        <p:spPr>
          <a:xfrm>
            <a:off x="319500" y="4230575"/>
            <a:ext cx="5998800" cy="598800"/>
          </a:xfrm>
          <a:prstGeom prst="rect">
            <a:avLst/>
          </a:prstGeom>
        </p:spPr>
        <p:txBody>
          <a:bodyPr anchorCtr="0" anchor="ctr" bIns="91425" lIns="91425" rIns="91425" tIns="91425">
            <a:noAutofit/>
          </a:bodyPr>
          <a:lstStyle/>
          <a:p>
            <a:pPr lvl="0">
              <a:spcBef>
                <a:spcPts val="0"/>
              </a:spcBef>
              <a:buNone/>
            </a:pPr>
            <a:r>
              <a:rPr lang="en"/>
              <a:t>Water</a:t>
            </a:r>
          </a:p>
        </p:txBody>
      </p:sp>
      <p:pic>
        <p:nvPicPr>
          <p:cNvPr descr="https://static.pexels.com/photos/6644/sea-water-ocean-waves.jpg" id="154" name="Shape 154"/>
          <p:cNvPicPr preferRelativeResize="0"/>
          <p:nvPr/>
        </p:nvPicPr>
        <p:blipFill>
          <a:blip r:embed="rId3">
            <a:alphaModFix/>
          </a:blip>
          <a:stretch>
            <a:fillRect/>
          </a:stretch>
        </p:blipFill>
        <p:spPr>
          <a:xfrm>
            <a:off x="1859550" y="253037"/>
            <a:ext cx="5424875" cy="36165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pic>
        <p:nvPicPr>
          <p:cNvPr descr="0.png" id="159" name="Shape 159"/>
          <p:cNvPicPr preferRelativeResize="0"/>
          <p:nvPr/>
        </p:nvPicPr>
        <p:blipFill>
          <a:blip r:embed="rId3">
            <a:alphaModFix/>
          </a:blip>
          <a:stretch>
            <a:fillRect/>
          </a:stretch>
        </p:blipFill>
        <p:spPr>
          <a:xfrm>
            <a:off x="0" y="0"/>
            <a:ext cx="4473902" cy="4161049"/>
          </a:xfrm>
          <a:prstGeom prst="rect">
            <a:avLst/>
          </a:prstGeom>
          <a:noFill/>
          <a:ln>
            <a:noFill/>
          </a:ln>
        </p:spPr>
      </p:pic>
      <p:pic>
        <p:nvPicPr>
          <p:cNvPr descr="11.png" id="160" name="Shape 160"/>
          <p:cNvPicPr preferRelativeResize="0"/>
          <p:nvPr/>
        </p:nvPicPr>
        <p:blipFill>
          <a:blip r:embed="rId4">
            <a:alphaModFix/>
          </a:blip>
          <a:stretch>
            <a:fillRect/>
          </a:stretch>
        </p:blipFill>
        <p:spPr>
          <a:xfrm>
            <a:off x="4473901" y="0"/>
            <a:ext cx="4670097" cy="4161049"/>
          </a:xfrm>
          <a:prstGeom prst="rect">
            <a:avLst/>
          </a:prstGeom>
          <a:noFill/>
          <a:ln>
            <a:noFill/>
          </a:ln>
        </p:spPr>
      </p:pic>
      <p:sp>
        <p:nvSpPr>
          <p:cNvPr id="161" name="Shape 161"/>
          <p:cNvSpPr txBox="1"/>
          <p:nvPr/>
        </p:nvSpPr>
        <p:spPr>
          <a:xfrm>
            <a:off x="484000" y="4274212"/>
            <a:ext cx="3482100" cy="505800"/>
          </a:xfrm>
          <a:prstGeom prst="rect">
            <a:avLst/>
          </a:prstGeom>
          <a:noFill/>
          <a:ln>
            <a:noFill/>
          </a:ln>
        </p:spPr>
        <p:txBody>
          <a:bodyPr anchorCtr="0" anchor="t" bIns="91425" lIns="91425" rIns="91425" tIns="91425">
            <a:noAutofit/>
          </a:bodyPr>
          <a:lstStyle/>
          <a:p>
            <a:pPr lvl="0" algn="ctr">
              <a:spcBef>
                <a:spcPts val="0"/>
              </a:spcBef>
              <a:buNone/>
            </a:pPr>
            <a:r>
              <a:rPr lang="en"/>
              <a:t>Empty</a:t>
            </a:r>
          </a:p>
        </p:txBody>
      </p:sp>
      <p:sp>
        <p:nvSpPr>
          <p:cNvPr id="162" name="Shape 162"/>
          <p:cNvSpPr txBox="1"/>
          <p:nvPr/>
        </p:nvSpPr>
        <p:spPr>
          <a:xfrm>
            <a:off x="5049600" y="4274212"/>
            <a:ext cx="3482100" cy="505800"/>
          </a:xfrm>
          <a:prstGeom prst="rect">
            <a:avLst/>
          </a:prstGeom>
          <a:noFill/>
          <a:ln>
            <a:noFill/>
          </a:ln>
        </p:spPr>
        <p:txBody>
          <a:bodyPr anchorCtr="0" anchor="t" bIns="91425" lIns="91425" rIns="91425" tIns="91425">
            <a:noAutofit/>
          </a:bodyPr>
          <a:lstStyle/>
          <a:p>
            <a:pPr lvl="0" algn="ctr">
              <a:spcBef>
                <a:spcPts val="0"/>
              </a:spcBef>
              <a:buNone/>
            </a:pPr>
            <a:r>
              <a:rPr lang="en"/>
              <a:t>11%</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63" name="Shape 63"/>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lgn="just">
              <a:spcBef>
                <a:spcPts val="1000"/>
              </a:spcBef>
              <a:buChar char="➢"/>
            </a:pPr>
            <a:r>
              <a:rPr lang="en"/>
              <a:t>Waste segregation is not only an environmentally pressing issue, it is an economic necessity as well. With the rapid generation of wastes we are fast running out of sites for landfills.</a:t>
            </a:r>
          </a:p>
          <a:p>
            <a:pPr indent="-228600" lvl="0" marL="457200" rtl="0" algn="just">
              <a:spcBef>
                <a:spcPts val="1000"/>
              </a:spcBef>
              <a:buChar char="➢"/>
            </a:pPr>
            <a:r>
              <a:rPr lang="en"/>
              <a:t>A smart bin is a bin that comes with the ability to indicate that it needs to be emptied whenever it reaches a certain threshold.</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pic>
        <p:nvPicPr>
          <p:cNvPr descr="22.png" id="167" name="Shape 167"/>
          <p:cNvPicPr preferRelativeResize="0"/>
          <p:nvPr/>
        </p:nvPicPr>
        <p:blipFill>
          <a:blip r:embed="rId3">
            <a:alphaModFix/>
          </a:blip>
          <a:stretch>
            <a:fillRect/>
          </a:stretch>
        </p:blipFill>
        <p:spPr>
          <a:xfrm>
            <a:off x="0" y="0"/>
            <a:ext cx="4573602" cy="3991774"/>
          </a:xfrm>
          <a:prstGeom prst="rect">
            <a:avLst/>
          </a:prstGeom>
          <a:noFill/>
          <a:ln>
            <a:noFill/>
          </a:ln>
        </p:spPr>
      </p:pic>
      <p:pic>
        <p:nvPicPr>
          <p:cNvPr descr="33.png" id="168" name="Shape 168"/>
          <p:cNvPicPr preferRelativeResize="0"/>
          <p:nvPr/>
        </p:nvPicPr>
        <p:blipFill>
          <a:blip r:embed="rId4">
            <a:alphaModFix/>
          </a:blip>
          <a:stretch>
            <a:fillRect/>
          </a:stretch>
        </p:blipFill>
        <p:spPr>
          <a:xfrm>
            <a:off x="4573602" y="1405"/>
            <a:ext cx="4570398" cy="3988963"/>
          </a:xfrm>
          <a:prstGeom prst="rect">
            <a:avLst/>
          </a:prstGeom>
          <a:noFill/>
          <a:ln>
            <a:noFill/>
          </a:ln>
        </p:spPr>
      </p:pic>
      <p:sp>
        <p:nvSpPr>
          <p:cNvPr id="169" name="Shape 169"/>
          <p:cNvSpPr txBox="1"/>
          <p:nvPr/>
        </p:nvSpPr>
        <p:spPr>
          <a:xfrm>
            <a:off x="636400" y="4198012"/>
            <a:ext cx="3482100" cy="505800"/>
          </a:xfrm>
          <a:prstGeom prst="rect">
            <a:avLst/>
          </a:prstGeom>
          <a:noFill/>
          <a:ln>
            <a:noFill/>
          </a:ln>
        </p:spPr>
        <p:txBody>
          <a:bodyPr anchorCtr="0" anchor="t" bIns="91425" lIns="91425" rIns="91425" tIns="91425">
            <a:noAutofit/>
          </a:bodyPr>
          <a:lstStyle/>
          <a:p>
            <a:pPr lvl="0" rtl="0" algn="ctr">
              <a:spcBef>
                <a:spcPts val="0"/>
              </a:spcBef>
              <a:buNone/>
            </a:pPr>
            <a:r>
              <a:rPr lang="en"/>
              <a:t>22%</a:t>
            </a:r>
          </a:p>
        </p:txBody>
      </p:sp>
      <p:sp>
        <p:nvSpPr>
          <p:cNvPr id="170" name="Shape 170"/>
          <p:cNvSpPr txBox="1"/>
          <p:nvPr/>
        </p:nvSpPr>
        <p:spPr>
          <a:xfrm>
            <a:off x="5202000" y="4198012"/>
            <a:ext cx="3482100" cy="505800"/>
          </a:xfrm>
          <a:prstGeom prst="rect">
            <a:avLst/>
          </a:prstGeom>
          <a:noFill/>
          <a:ln>
            <a:noFill/>
          </a:ln>
        </p:spPr>
        <p:txBody>
          <a:bodyPr anchorCtr="0" anchor="t" bIns="91425" lIns="91425" rIns="91425" tIns="91425">
            <a:noAutofit/>
          </a:bodyPr>
          <a:lstStyle/>
          <a:p>
            <a:pPr lvl="0" rtl="0" algn="ctr">
              <a:spcBef>
                <a:spcPts val="0"/>
              </a:spcBef>
              <a:buNone/>
            </a:pPr>
            <a:r>
              <a:rPr lang="en"/>
              <a:t>33%</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pic>
        <p:nvPicPr>
          <p:cNvPr descr="44.png" id="175" name="Shape 175"/>
          <p:cNvPicPr preferRelativeResize="0"/>
          <p:nvPr/>
        </p:nvPicPr>
        <p:blipFill>
          <a:blip r:embed="rId3">
            <a:alphaModFix/>
          </a:blip>
          <a:stretch>
            <a:fillRect/>
          </a:stretch>
        </p:blipFill>
        <p:spPr>
          <a:xfrm>
            <a:off x="0" y="209421"/>
            <a:ext cx="4644844" cy="3795430"/>
          </a:xfrm>
          <a:prstGeom prst="rect">
            <a:avLst/>
          </a:prstGeom>
          <a:noFill/>
          <a:ln>
            <a:noFill/>
          </a:ln>
        </p:spPr>
      </p:pic>
      <p:pic>
        <p:nvPicPr>
          <p:cNvPr descr="55.png" id="176" name="Shape 176"/>
          <p:cNvPicPr preferRelativeResize="0"/>
          <p:nvPr/>
        </p:nvPicPr>
        <p:blipFill>
          <a:blip r:embed="rId4">
            <a:alphaModFix/>
          </a:blip>
          <a:stretch>
            <a:fillRect/>
          </a:stretch>
        </p:blipFill>
        <p:spPr>
          <a:xfrm>
            <a:off x="4499155" y="209400"/>
            <a:ext cx="4644844" cy="3795475"/>
          </a:xfrm>
          <a:prstGeom prst="rect">
            <a:avLst/>
          </a:prstGeom>
          <a:noFill/>
          <a:ln>
            <a:noFill/>
          </a:ln>
        </p:spPr>
      </p:pic>
      <p:sp>
        <p:nvSpPr>
          <p:cNvPr id="177" name="Shape 177"/>
          <p:cNvSpPr txBox="1"/>
          <p:nvPr/>
        </p:nvSpPr>
        <p:spPr>
          <a:xfrm>
            <a:off x="560200" y="4198012"/>
            <a:ext cx="3482100" cy="505800"/>
          </a:xfrm>
          <a:prstGeom prst="rect">
            <a:avLst/>
          </a:prstGeom>
          <a:noFill/>
          <a:ln>
            <a:noFill/>
          </a:ln>
        </p:spPr>
        <p:txBody>
          <a:bodyPr anchorCtr="0" anchor="t" bIns="91425" lIns="91425" rIns="91425" tIns="91425">
            <a:noAutofit/>
          </a:bodyPr>
          <a:lstStyle/>
          <a:p>
            <a:pPr lvl="0" rtl="0" algn="ctr">
              <a:spcBef>
                <a:spcPts val="0"/>
              </a:spcBef>
              <a:buNone/>
            </a:pPr>
            <a:r>
              <a:rPr lang="en"/>
              <a:t>44%</a:t>
            </a:r>
          </a:p>
        </p:txBody>
      </p:sp>
      <p:sp>
        <p:nvSpPr>
          <p:cNvPr id="178" name="Shape 178"/>
          <p:cNvSpPr txBox="1"/>
          <p:nvPr/>
        </p:nvSpPr>
        <p:spPr>
          <a:xfrm>
            <a:off x="5125800" y="4198012"/>
            <a:ext cx="3482100" cy="505800"/>
          </a:xfrm>
          <a:prstGeom prst="rect">
            <a:avLst/>
          </a:prstGeom>
          <a:noFill/>
          <a:ln>
            <a:noFill/>
          </a:ln>
        </p:spPr>
        <p:txBody>
          <a:bodyPr anchorCtr="0" anchor="t" bIns="91425" lIns="91425" rIns="91425" tIns="91425">
            <a:noAutofit/>
          </a:bodyPr>
          <a:lstStyle/>
          <a:p>
            <a:pPr lvl="0" rtl="0" algn="ctr">
              <a:spcBef>
                <a:spcPts val="0"/>
              </a:spcBef>
              <a:buNone/>
            </a:pPr>
            <a:r>
              <a:rPr lang="en"/>
              <a:t>55%</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pic>
        <p:nvPicPr>
          <p:cNvPr descr="66.png" id="183" name="Shape 183"/>
          <p:cNvPicPr preferRelativeResize="0"/>
          <p:nvPr/>
        </p:nvPicPr>
        <p:blipFill>
          <a:blip r:embed="rId3">
            <a:alphaModFix/>
          </a:blip>
          <a:stretch>
            <a:fillRect/>
          </a:stretch>
        </p:blipFill>
        <p:spPr>
          <a:xfrm>
            <a:off x="101125" y="183031"/>
            <a:ext cx="4597700" cy="3848013"/>
          </a:xfrm>
          <a:prstGeom prst="rect">
            <a:avLst/>
          </a:prstGeom>
          <a:noFill/>
          <a:ln>
            <a:noFill/>
          </a:ln>
        </p:spPr>
      </p:pic>
      <p:pic>
        <p:nvPicPr>
          <p:cNvPr descr="77.png" id="184" name="Shape 184"/>
          <p:cNvPicPr preferRelativeResize="0"/>
          <p:nvPr/>
        </p:nvPicPr>
        <p:blipFill>
          <a:blip r:embed="rId4">
            <a:alphaModFix/>
          </a:blip>
          <a:stretch>
            <a:fillRect/>
          </a:stretch>
        </p:blipFill>
        <p:spPr>
          <a:xfrm>
            <a:off x="4546299" y="183025"/>
            <a:ext cx="4597700" cy="3848025"/>
          </a:xfrm>
          <a:prstGeom prst="rect">
            <a:avLst/>
          </a:prstGeom>
          <a:noFill/>
          <a:ln>
            <a:noFill/>
          </a:ln>
        </p:spPr>
      </p:pic>
      <p:sp>
        <p:nvSpPr>
          <p:cNvPr id="185" name="Shape 185"/>
          <p:cNvSpPr txBox="1"/>
          <p:nvPr/>
        </p:nvSpPr>
        <p:spPr>
          <a:xfrm>
            <a:off x="636400" y="4274212"/>
            <a:ext cx="3482100" cy="505800"/>
          </a:xfrm>
          <a:prstGeom prst="rect">
            <a:avLst/>
          </a:prstGeom>
          <a:noFill/>
          <a:ln>
            <a:noFill/>
          </a:ln>
        </p:spPr>
        <p:txBody>
          <a:bodyPr anchorCtr="0" anchor="t" bIns="91425" lIns="91425" rIns="91425" tIns="91425">
            <a:noAutofit/>
          </a:bodyPr>
          <a:lstStyle/>
          <a:p>
            <a:pPr lvl="0" rtl="0" algn="ctr">
              <a:spcBef>
                <a:spcPts val="0"/>
              </a:spcBef>
              <a:buNone/>
            </a:pPr>
            <a:r>
              <a:rPr lang="en"/>
              <a:t>66%</a:t>
            </a:r>
          </a:p>
        </p:txBody>
      </p:sp>
      <p:sp>
        <p:nvSpPr>
          <p:cNvPr id="186" name="Shape 186"/>
          <p:cNvSpPr txBox="1"/>
          <p:nvPr/>
        </p:nvSpPr>
        <p:spPr>
          <a:xfrm>
            <a:off x="5202000" y="4274212"/>
            <a:ext cx="3482100" cy="505800"/>
          </a:xfrm>
          <a:prstGeom prst="rect">
            <a:avLst/>
          </a:prstGeom>
          <a:noFill/>
          <a:ln>
            <a:noFill/>
          </a:ln>
        </p:spPr>
        <p:txBody>
          <a:bodyPr anchorCtr="0" anchor="t" bIns="91425" lIns="91425" rIns="91425" tIns="91425">
            <a:noAutofit/>
          </a:bodyPr>
          <a:lstStyle/>
          <a:p>
            <a:pPr lvl="0" rtl="0" algn="ctr">
              <a:spcBef>
                <a:spcPts val="0"/>
              </a:spcBef>
              <a:buNone/>
            </a:pPr>
            <a:r>
              <a:rPr lang="en"/>
              <a:t>77%</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pic>
        <p:nvPicPr>
          <p:cNvPr descr="88.png" id="191" name="Shape 191"/>
          <p:cNvPicPr preferRelativeResize="0"/>
          <p:nvPr/>
        </p:nvPicPr>
        <p:blipFill>
          <a:blip r:embed="rId3">
            <a:alphaModFix/>
          </a:blip>
          <a:stretch>
            <a:fillRect/>
          </a:stretch>
        </p:blipFill>
        <p:spPr>
          <a:xfrm>
            <a:off x="0" y="9625"/>
            <a:ext cx="4740764" cy="3969049"/>
          </a:xfrm>
          <a:prstGeom prst="rect">
            <a:avLst/>
          </a:prstGeom>
          <a:noFill/>
          <a:ln>
            <a:noFill/>
          </a:ln>
        </p:spPr>
      </p:pic>
      <p:pic>
        <p:nvPicPr>
          <p:cNvPr descr="99.png" id="192" name="Shape 192"/>
          <p:cNvPicPr preferRelativeResize="0"/>
          <p:nvPr/>
        </p:nvPicPr>
        <p:blipFill>
          <a:blip r:embed="rId4">
            <a:alphaModFix/>
          </a:blip>
          <a:stretch>
            <a:fillRect/>
          </a:stretch>
        </p:blipFill>
        <p:spPr>
          <a:xfrm>
            <a:off x="4403285" y="9625"/>
            <a:ext cx="4740714" cy="3969049"/>
          </a:xfrm>
          <a:prstGeom prst="rect">
            <a:avLst/>
          </a:prstGeom>
          <a:noFill/>
          <a:ln>
            <a:noFill/>
          </a:ln>
        </p:spPr>
      </p:pic>
      <p:sp>
        <p:nvSpPr>
          <p:cNvPr id="193" name="Shape 193"/>
          <p:cNvSpPr txBox="1"/>
          <p:nvPr/>
        </p:nvSpPr>
        <p:spPr>
          <a:xfrm>
            <a:off x="788800" y="4198012"/>
            <a:ext cx="3482100" cy="505800"/>
          </a:xfrm>
          <a:prstGeom prst="rect">
            <a:avLst/>
          </a:prstGeom>
          <a:noFill/>
          <a:ln>
            <a:noFill/>
          </a:ln>
        </p:spPr>
        <p:txBody>
          <a:bodyPr anchorCtr="0" anchor="t" bIns="91425" lIns="91425" rIns="91425" tIns="91425">
            <a:noAutofit/>
          </a:bodyPr>
          <a:lstStyle/>
          <a:p>
            <a:pPr lvl="0" rtl="0" algn="ctr">
              <a:spcBef>
                <a:spcPts val="0"/>
              </a:spcBef>
              <a:buNone/>
            </a:pPr>
            <a:r>
              <a:rPr lang="en"/>
              <a:t>88%</a:t>
            </a:r>
          </a:p>
        </p:txBody>
      </p:sp>
      <p:sp>
        <p:nvSpPr>
          <p:cNvPr id="194" name="Shape 194"/>
          <p:cNvSpPr txBox="1"/>
          <p:nvPr/>
        </p:nvSpPr>
        <p:spPr>
          <a:xfrm>
            <a:off x="5354400" y="4198012"/>
            <a:ext cx="3482100" cy="505800"/>
          </a:xfrm>
          <a:prstGeom prst="rect">
            <a:avLst/>
          </a:prstGeom>
          <a:noFill/>
          <a:ln>
            <a:noFill/>
          </a:ln>
        </p:spPr>
        <p:txBody>
          <a:bodyPr anchorCtr="0" anchor="t" bIns="91425" lIns="91425" rIns="91425" tIns="91425">
            <a:noAutofit/>
          </a:bodyPr>
          <a:lstStyle/>
          <a:p>
            <a:pPr lvl="0" rtl="0" algn="ctr">
              <a:spcBef>
                <a:spcPts val="0"/>
              </a:spcBef>
              <a:buNone/>
            </a:pPr>
            <a:r>
              <a:rPr lang="en"/>
              <a:t>99%</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pic>
        <p:nvPicPr>
          <p:cNvPr descr="At_room_with_water.png" id="199" name="Shape 199"/>
          <p:cNvPicPr preferRelativeResize="0"/>
          <p:nvPr/>
        </p:nvPicPr>
        <p:blipFill>
          <a:blip r:embed="rId3">
            <a:alphaModFix/>
          </a:blip>
          <a:stretch>
            <a:fillRect/>
          </a:stretch>
        </p:blipFill>
        <p:spPr>
          <a:xfrm>
            <a:off x="1643075" y="136675"/>
            <a:ext cx="5568900" cy="4176649"/>
          </a:xfrm>
          <a:prstGeom prst="rect">
            <a:avLst/>
          </a:prstGeom>
          <a:noFill/>
          <a:ln>
            <a:noFill/>
          </a:ln>
        </p:spPr>
      </p:pic>
      <p:sp>
        <p:nvSpPr>
          <p:cNvPr id="200" name="Shape 200"/>
          <p:cNvSpPr txBox="1"/>
          <p:nvPr>
            <p:ph idx="1" type="body"/>
          </p:nvPr>
        </p:nvSpPr>
        <p:spPr>
          <a:xfrm>
            <a:off x="1428125" y="4313325"/>
            <a:ext cx="5998800" cy="598800"/>
          </a:xfrm>
          <a:prstGeom prst="rect">
            <a:avLst/>
          </a:prstGeom>
        </p:spPr>
        <p:txBody>
          <a:bodyPr anchorCtr="0" anchor="ctr" bIns="91425" lIns="91425" rIns="91425" tIns="91425">
            <a:noAutofit/>
          </a:bodyPr>
          <a:lstStyle/>
          <a:p>
            <a:pPr lvl="0" algn="ctr">
              <a:spcBef>
                <a:spcPts val="0"/>
              </a:spcBef>
              <a:buNone/>
            </a:pPr>
            <a:r>
              <a:rPr lang="en"/>
              <a:t>In Room (+ Noise/Interference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idx="1" type="body"/>
          </p:nvPr>
        </p:nvSpPr>
        <p:spPr>
          <a:xfrm>
            <a:off x="1644850" y="4302800"/>
            <a:ext cx="5998800" cy="598800"/>
          </a:xfrm>
          <a:prstGeom prst="rect">
            <a:avLst/>
          </a:prstGeom>
        </p:spPr>
        <p:txBody>
          <a:bodyPr anchorCtr="0" anchor="ctr" bIns="91425" lIns="91425" rIns="91425" tIns="91425">
            <a:noAutofit/>
          </a:bodyPr>
          <a:lstStyle/>
          <a:p>
            <a:pPr lvl="0" algn="ctr">
              <a:spcBef>
                <a:spcPts val="0"/>
              </a:spcBef>
              <a:buNone/>
            </a:pPr>
            <a:r>
              <a:rPr lang="en"/>
              <a:t>ON ground (- Noise/Interference )</a:t>
            </a:r>
          </a:p>
        </p:txBody>
      </p:sp>
      <p:pic>
        <p:nvPicPr>
          <p:cNvPr descr="Data_collected_inside_cricket_ground.png" id="206" name="Shape 206"/>
          <p:cNvPicPr preferRelativeResize="0"/>
          <p:nvPr/>
        </p:nvPicPr>
        <p:blipFill>
          <a:blip r:embed="rId3">
            <a:alphaModFix/>
          </a:blip>
          <a:stretch>
            <a:fillRect/>
          </a:stretch>
        </p:blipFill>
        <p:spPr>
          <a:xfrm>
            <a:off x="1918783" y="142375"/>
            <a:ext cx="5450934" cy="4088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idx="1" type="body"/>
          </p:nvPr>
        </p:nvSpPr>
        <p:spPr>
          <a:xfrm>
            <a:off x="319500" y="4230575"/>
            <a:ext cx="5998800" cy="598800"/>
          </a:xfrm>
          <a:prstGeom prst="rect">
            <a:avLst/>
          </a:prstGeom>
        </p:spPr>
        <p:txBody>
          <a:bodyPr anchorCtr="0" anchor="ctr" bIns="91425" lIns="91425" rIns="91425" tIns="91425">
            <a:noAutofit/>
          </a:bodyPr>
          <a:lstStyle/>
          <a:p>
            <a:pPr lvl="0">
              <a:spcBef>
                <a:spcPts val="0"/>
              </a:spcBef>
              <a:buNone/>
            </a:pPr>
            <a:r>
              <a:rPr lang="en"/>
              <a:t>Paper</a:t>
            </a:r>
          </a:p>
        </p:txBody>
      </p:sp>
      <p:pic>
        <p:nvPicPr>
          <p:cNvPr descr="https://thumbs.dreamstime.com/x/full-paper-bin-bad-idea-silver-colored-metal-white-pieces-rolled-balls-30327797.jpg" id="212" name="Shape 212"/>
          <p:cNvPicPr preferRelativeResize="0"/>
          <p:nvPr/>
        </p:nvPicPr>
        <p:blipFill>
          <a:blip r:embed="rId3">
            <a:alphaModFix/>
          </a:blip>
          <a:stretch>
            <a:fillRect/>
          </a:stretch>
        </p:blipFill>
        <p:spPr>
          <a:xfrm>
            <a:off x="3143250" y="0"/>
            <a:ext cx="2857500" cy="4286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pic>
        <p:nvPicPr>
          <p:cNvPr descr="paper.png" id="217" name="Shape 217"/>
          <p:cNvPicPr preferRelativeResize="0"/>
          <p:nvPr/>
        </p:nvPicPr>
        <p:blipFill>
          <a:blip r:embed="rId3">
            <a:alphaModFix/>
          </a:blip>
          <a:stretch>
            <a:fillRect/>
          </a:stretch>
        </p:blipFill>
        <p:spPr>
          <a:xfrm>
            <a:off x="1772300" y="322675"/>
            <a:ext cx="5798476" cy="43488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idx="1" type="body"/>
          </p:nvPr>
        </p:nvSpPr>
        <p:spPr>
          <a:xfrm>
            <a:off x="319500" y="4230575"/>
            <a:ext cx="5998800" cy="598800"/>
          </a:xfrm>
          <a:prstGeom prst="rect">
            <a:avLst/>
          </a:prstGeom>
        </p:spPr>
        <p:txBody>
          <a:bodyPr anchorCtr="0" anchor="ctr" bIns="91425" lIns="91425" rIns="91425" tIns="91425">
            <a:noAutofit/>
          </a:bodyPr>
          <a:lstStyle/>
          <a:p>
            <a:pPr lvl="0">
              <a:spcBef>
                <a:spcPts val="0"/>
              </a:spcBef>
              <a:buNone/>
            </a:pPr>
            <a:r>
              <a:rPr lang="en"/>
              <a:t>Clothes</a:t>
            </a:r>
          </a:p>
        </p:txBody>
      </p:sp>
      <p:pic>
        <p:nvPicPr>
          <p:cNvPr descr="http://cdn.coolmompicks.com/wp-content/uploads/2009/05/pile-of-laundry-make-laundry-easier.jpg" id="223" name="Shape 223"/>
          <p:cNvPicPr preferRelativeResize="0"/>
          <p:nvPr/>
        </p:nvPicPr>
        <p:blipFill>
          <a:blip r:embed="rId3">
            <a:alphaModFix/>
          </a:blip>
          <a:stretch>
            <a:fillRect/>
          </a:stretch>
        </p:blipFill>
        <p:spPr>
          <a:xfrm>
            <a:off x="1285875" y="76200"/>
            <a:ext cx="6572250" cy="4381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pic>
        <p:nvPicPr>
          <p:cNvPr descr="clothes.png" id="228" name="Shape 228"/>
          <p:cNvPicPr preferRelativeResize="0"/>
          <p:nvPr/>
        </p:nvPicPr>
        <p:blipFill>
          <a:blip r:embed="rId3">
            <a:alphaModFix/>
          </a:blip>
          <a:stretch>
            <a:fillRect/>
          </a:stretch>
        </p:blipFill>
        <p:spPr>
          <a:xfrm>
            <a:off x="1614175" y="353375"/>
            <a:ext cx="5915650" cy="4436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2802750" y="802500"/>
            <a:ext cx="3538500" cy="3538500"/>
          </a:xfrm>
          <a:prstGeom prst="rect">
            <a:avLst/>
          </a:prstGeom>
        </p:spPr>
        <p:txBody>
          <a:bodyPr anchorCtr="0" anchor="ctr" bIns="91425" lIns="91425" rIns="91425" tIns="91425">
            <a:noAutofit/>
          </a:bodyPr>
          <a:lstStyle/>
          <a:p>
            <a:pPr lvl="0">
              <a:spcBef>
                <a:spcPts val="0"/>
              </a:spcBef>
              <a:buNone/>
            </a:pPr>
            <a:r>
              <a:rPr lang="en"/>
              <a:t>Literature Survey</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idx="1" type="body"/>
          </p:nvPr>
        </p:nvSpPr>
        <p:spPr>
          <a:xfrm>
            <a:off x="319500" y="4230575"/>
            <a:ext cx="5998800" cy="598800"/>
          </a:xfrm>
          <a:prstGeom prst="rect">
            <a:avLst/>
          </a:prstGeom>
        </p:spPr>
        <p:txBody>
          <a:bodyPr anchorCtr="0" anchor="ctr" bIns="91425" lIns="91425" rIns="91425" tIns="91425">
            <a:noAutofit/>
          </a:bodyPr>
          <a:lstStyle/>
          <a:p>
            <a:pPr lvl="0">
              <a:spcBef>
                <a:spcPts val="0"/>
              </a:spcBef>
              <a:buNone/>
            </a:pPr>
            <a:r>
              <a:rPr lang="en"/>
              <a:t>Mosambi - Sweet lime</a:t>
            </a:r>
          </a:p>
        </p:txBody>
      </p:sp>
      <p:pic>
        <p:nvPicPr>
          <p:cNvPr descr="http://stylesatlife.com/wp-content/uploads/2014/04/moosambi.jpg" id="234" name="Shape 234"/>
          <p:cNvPicPr preferRelativeResize="0"/>
          <p:nvPr/>
        </p:nvPicPr>
        <p:blipFill>
          <a:blip r:embed="rId3">
            <a:alphaModFix/>
          </a:blip>
          <a:stretch>
            <a:fillRect/>
          </a:stretch>
        </p:blipFill>
        <p:spPr>
          <a:xfrm>
            <a:off x="1952625" y="143950"/>
            <a:ext cx="5238750" cy="3933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pic>
        <p:nvPicPr>
          <p:cNvPr descr="mosambi.png" id="239" name="Shape 239"/>
          <p:cNvPicPr preferRelativeResize="0"/>
          <p:nvPr/>
        </p:nvPicPr>
        <p:blipFill>
          <a:blip r:embed="rId3">
            <a:alphaModFix/>
          </a:blip>
          <a:stretch>
            <a:fillRect/>
          </a:stretch>
        </p:blipFill>
        <p:spPr>
          <a:xfrm>
            <a:off x="1469675" y="245000"/>
            <a:ext cx="6204650" cy="4653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2802750" y="802500"/>
            <a:ext cx="3538500" cy="3538500"/>
          </a:xfrm>
          <a:prstGeom prst="rect">
            <a:avLst/>
          </a:prstGeom>
        </p:spPr>
        <p:txBody>
          <a:bodyPr anchorCtr="0" anchor="ctr" bIns="91425" lIns="91425" rIns="91425" tIns="91425">
            <a:noAutofit/>
          </a:bodyPr>
          <a:lstStyle/>
          <a:p>
            <a:pPr lvl="0">
              <a:spcBef>
                <a:spcPts val="0"/>
              </a:spcBef>
              <a:buNone/>
            </a:pPr>
            <a:r>
              <a:rPr lang="en"/>
              <a:t>We’d some data,</a:t>
            </a:r>
          </a:p>
          <a:p>
            <a:pPr lvl="0">
              <a:spcBef>
                <a:spcPts val="0"/>
              </a:spcBef>
              <a:buNone/>
            </a:pPr>
            <a:r>
              <a:rPr lang="en"/>
              <a:t>Now what?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Classification - Artificial Neural Networks</a:t>
            </a:r>
          </a:p>
        </p:txBody>
      </p:sp>
      <p:sp>
        <p:nvSpPr>
          <p:cNvPr id="250" name="Shape 250"/>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lgn="just">
              <a:spcBef>
                <a:spcPts val="1000"/>
              </a:spcBef>
              <a:buChar char="➢"/>
            </a:pPr>
            <a:r>
              <a:rPr lang="en"/>
              <a:t>We started with data collected for water and build up our Artificial Neural Network with H = 4,8,12,16.</a:t>
            </a:r>
          </a:p>
          <a:p>
            <a:pPr indent="-228600" lvl="0" marL="457200" rtl="0" algn="just">
              <a:spcBef>
                <a:spcPts val="1000"/>
              </a:spcBef>
              <a:buChar char="➢"/>
            </a:pPr>
            <a:r>
              <a:rPr lang="en"/>
              <a:t>We were able to get max 40% accuracy in predicting the height</a:t>
            </a:r>
          </a:p>
          <a:p>
            <a:pPr indent="-228600" lvl="0" marL="457200" algn="just">
              <a:spcBef>
                <a:spcPts val="1000"/>
              </a:spcBef>
              <a:buChar char="➢"/>
            </a:pPr>
            <a:r>
              <a:rPr lang="en"/>
              <a:t>That was below our expectations.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idx="1" type="body"/>
          </p:nvPr>
        </p:nvSpPr>
        <p:spPr>
          <a:xfrm>
            <a:off x="319500" y="4230575"/>
            <a:ext cx="5998800" cy="598800"/>
          </a:xfrm>
          <a:prstGeom prst="rect">
            <a:avLst/>
          </a:prstGeom>
        </p:spPr>
        <p:txBody>
          <a:bodyPr anchorCtr="0" anchor="ctr" bIns="91425" lIns="91425" rIns="91425" tIns="91425">
            <a:noAutofit/>
          </a:bodyPr>
          <a:lstStyle/>
          <a:p>
            <a:pPr lvl="0">
              <a:spcBef>
                <a:spcPts val="0"/>
              </a:spcBef>
              <a:buNone/>
            </a:pPr>
            <a:r>
              <a:rPr lang="en"/>
              <a:t>Water</a:t>
            </a:r>
          </a:p>
        </p:txBody>
      </p:sp>
      <p:pic>
        <p:nvPicPr>
          <p:cNvPr descr="SignalVaryWaterNoise.png" id="256" name="Shape 256"/>
          <p:cNvPicPr preferRelativeResize="0"/>
          <p:nvPr/>
        </p:nvPicPr>
        <p:blipFill>
          <a:blip r:embed="rId3">
            <a:alphaModFix/>
          </a:blip>
          <a:stretch>
            <a:fillRect/>
          </a:stretch>
        </p:blipFill>
        <p:spPr>
          <a:xfrm>
            <a:off x="1857375" y="213125"/>
            <a:ext cx="5429250" cy="3981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2802750" y="802500"/>
            <a:ext cx="3538500" cy="3538500"/>
          </a:xfrm>
          <a:prstGeom prst="rect">
            <a:avLst/>
          </a:prstGeom>
        </p:spPr>
        <p:txBody>
          <a:bodyPr anchorCtr="0" anchor="ctr" bIns="91425" lIns="91425" rIns="91425" tIns="91425">
            <a:noAutofit/>
          </a:bodyPr>
          <a:lstStyle/>
          <a:p>
            <a:pPr lvl="0">
              <a:spcBef>
                <a:spcPts val="0"/>
              </a:spcBef>
              <a:buNone/>
            </a:pPr>
            <a:r>
              <a:rPr lang="en"/>
              <a:t>So Did we succeed?</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1240275"/>
            <a:ext cx="8520600" cy="1981800"/>
          </a:xfrm>
          <a:prstGeom prst="rect">
            <a:avLst/>
          </a:prstGeom>
        </p:spPr>
        <p:txBody>
          <a:bodyPr anchorCtr="0" anchor="b" bIns="91425" lIns="91425" rIns="91425" tIns="91425">
            <a:noAutofit/>
          </a:bodyPr>
          <a:lstStyle/>
          <a:p>
            <a:pPr lvl="0">
              <a:spcBef>
                <a:spcPts val="0"/>
              </a:spcBef>
              <a:buNone/>
            </a:pPr>
            <a:r>
              <a:rPr lang="en"/>
              <a:t>90%</a:t>
            </a:r>
          </a:p>
        </p:txBody>
      </p:sp>
      <p:sp>
        <p:nvSpPr>
          <p:cNvPr id="267" name="Shape 267"/>
          <p:cNvSpPr txBox="1"/>
          <p:nvPr>
            <p:ph idx="1" type="body"/>
          </p:nvPr>
        </p:nvSpPr>
        <p:spPr>
          <a:xfrm>
            <a:off x="311700" y="3304625"/>
            <a:ext cx="8520600" cy="1695000"/>
          </a:xfrm>
          <a:prstGeom prst="rect">
            <a:avLst/>
          </a:prstGeom>
        </p:spPr>
        <p:txBody>
          <a:bodyPr anchorCtr="0" anchor="t" bIns="91425" lIns="91425" rIns="91425" tIns="91425">
            <a:noAutofit/>
          </a:bodyPr>
          <a:lstStyle/>
          <a:p>
            <a:pPr indent="-228600" lvl="0" marL="457200" rtl="0" algn="just">
              <a:spcBef>
                <a:spcPts val="0"/>
              </a:spcBef>
              <a:buClr>
                <a:schemeClr val="dk2"/>
              </a:buClr>
              <a:buChar char="➢"/>
            </a:pPr>
            <a:r>
              <a:rPr lang="en">
                <a:solidFill>
                  <a:schemeClr val="dk2"/>
                </a:solidFill>
              </a:rPr>
              <a:t>We thought we were about to succeed and then we performed the experiment with metal.</a:t>
            </a:r>
          </a:p>
          <a:p>
            <a:pPr indent="-228600" lvl="0" marL="457200" algn="just">
              <a:spcBef>
                <a:spcPts val="0"/>
              </a:spcBef>
              <a:buClr>
                <a:schemeClr val="dk2"/>
              </a:buClr>
              <a:buChar char="➢"/>
            </a:pPr>
            <a:r>
              <a:rPr lang="en">
                <a:solidFill>
                  <a:schemeClr val="dk2"/>
                </a:solidFill>
              </a:rPr>
              <a:t>With metal we got significant variation in wifi signals and this could have been a dead end to our experiment.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idx="1" type="body"/>
          </p:nvPr>
        </p:nvSpPr>
        <p:spPr>
          <a:xfrm>
            <a:off x="319500" y="4230575"/>
            <a:ext cx="5998800" cy="598800"/>
          </a:xfrm>
          <a:prstGeom prst="rect">
            <a:avLst/>
          </a:prstGeom>
        </p:spPr>
        <p:txBody>
          <a:bodyPr anchorCtr="0" anchor="ctr" bIns="91425" lIns="91425" rIns="91425" tIns="91425">
            <a:noAutofit/>
          </a:bodyPr>
          <a:lstStyle/>
          <a:p>
            <a:pPr lvl="0">
              <a:spcBef>
                <a:spcPts val="0"/>
              </a:spcBef>
              <a:buNone/>
            </a:pPr>
            <a:r>
              <a:rPr lang="en"/>
              <a:t>Metal</a:t>
            </a:r>
          </a:p>
        </p:txBody>
      </p:sp>
      <p:pic>
        <p:nvPicPr>
          <p:cNvPr descr="http://dubai.directrouter.com/~saaxtjer/wp-content/uploads/2013/03/DSC014202.jpg" id="273" name="Shape 273"/>
          <p:cNvPicPr preferRelativeResize="0"/>
          <p:nvPr/>
        </p:nvPicPr>
        <p:blipFill>
          <a:blip r:embed="rId3">
            <a:alphaModFix/>
          </a:blip>
          <a:stretch>
            <a:fillRect/>
          </a:stretch>
        </p:blipFill>
        <p:spPr>
          <a:xfrm>
            <a:off x="1287916" y="326050"/>
            <a:ext cx="6568180" cy="39807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idx="1" type="body"/>
          </p:nvPr>
        </p:nvSpPr>
        <p:spPr>
          <a:xfrm>
            <a:off x="319500" y="4230575"/>
            <a:ext cx="5998800" cy="598800"/>
          </a:xfrm>
          <a:prstGeom prst="rect">
            <a:avLst/>
          </a:prstGeom>
        </p:spPr>
        <p:txBody>
          <a:bodyPr anchorCtr="0" anchor="ctr" bIns="91425" lIns="91425" rIns="91425" tIns="91425">
            <a:noAutofit/>
          </a:bodyPr>
          <a:lstStyle/>
          <a:p>
            <a:pPr lvl="0" rtl="0">
              <a:spcBef>
                <a:spcPts val="0"/>
              </a:spcBef>
              <a:buNone/>
            </a:pPr>
            <a:r>
              <a:rPr lang="en"/>
              <a:t>Metal</a:t>
            </a:r>
          </a:p>
        </p:txBody>
      </p:sp>
      <p:pic>
        <p:nvPicPr>
          <p:cNvPr descr="metal.png" id="279" name="Shape 279"/>
          <p:cNvPicPr preferRelativeResize="0"/>
          <p:nvPr/>
        </p:nvPicPr>
        <p:blipFill>
          <a:blip r:embed="rId3">
            <a:alphaModFix/>
          </a:blip>
          <a:stretch>
            <a:fillRect/>
          </a:stretch>
        </p:blipFill>
        <p:spPr>
          <a:xfrm>
            <a:off x="1952625" y="333375"/>
            <a:ext cx="5238750" cy="4019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2802750" y="802500"/>
            <a:ext cx="3538500" cy="3538500"/>
          </a:xfrm>
          <a:prstGeom prst="rect">
            <a:avLst/>
          </a:prstGeom>
        </p:spPr>
        <p:txBody>
          <a:bodyPr anchorCtr="0" anchor="ctr" bIns="91425" lIns="91425" rIns="91425" tIns="91425">
            <a:noAutofit/>
          </a:bodyPr>
          <a:lstStyle/>
          <a:p>
            <a:pPr lvl="0">
              <a:spcBef>
                <a:spcPts val="0"/>
              </a:spcBef>
              <a:buNone/>
            </a:pPr>
            <a:r>
              <a:rPr lang="en"/>
              <a:t>Experiments with arduino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292850"/>
            <a:ext cx="8520600" cy="1334100"/>
          </a:xfrm>
          <a:prstGeom prst="rect">
            <a:avLst/>
          </a:prstGeom>
        </p:spPr>
        <p:txBody>
          <a:bodyPr anchorCtr="0" anchor="t" bIns="91425" lIns="91425" rIns="91425" tIns="91425">
            <a:noAutofit/>
          </a:bodyPr>
          <a:lstStyle/>
          <a:p>
            <a:pPr lvl="0">
              <a:spcBef>
                <a:spcPts val="0"/>
              </a:spcBef>
              <a:buNone/>
            </a:pPr>
            <a:r>
              <a:rPr lang="en"/>
              <a:t>IoT-Based Smart Garbage System for Efficient Food Waste Management- Insung Hong, et al</a:t>
            </a:r>
          </a:p>
        </p:txBody>
      </p:sp>
      <p:sp>
        <p:nvSpPr>
          <p:cNvPr id="74" name="Shape 74"/>
          <p:cNvSpPr txBox="1"/>
          <p:nvPr>
            <p:ph idx="1" type="body"/>
          </p:nvPr>
        </p:nvSpPr>
        <p:spPr>
          <a:xfrm>
            <a:off x="311700" y="1703150"/>
            <a:ext cx="8520600" cy="3254700"/>
          </a:xfrm>
          <a:prstGeom prst="rect">
            <a:avLst/>
          </a:prstGeom>
        </p:spPr>
        <p:txBody>
          <a:bodyPr anchorCtr="0" anchor="t" bIns="91425" lIns="91425" rIns="91425" tIns="91425">
            <a:noAutofit/>
          </a:bodyPr>
          <a:lstStyle/>
          <a:p>
            <a:pPr indent="-228600" lvl="0" marL="457200" rtl="0" algn="just">
              <a:spcBef>
                <a:spcPts val="0"/>
              </a:spcBef>
              <a:spcAft>
                <a:spcPts val="1000"/>
              </a:spcAft>
              <a:buChar char="➢"/>
            </a:pPr>
            <a:r>
              <a:rPr lang="en"/>
              <a:t>Their approach was based on a weight measurement strategy so, when a resident wishes to dump his waste he uses an RFID card to discharge his </a:t>
            </a:r>
            <a:r>
              <a:rPr lang="en"/>
              <a:t>food waste</a:t>
            </a:r>
            <a:r>
              <a:rPr lang="en"/>
              <a:t>, his personal card information registered on the RFID card is transferred to the charge management server,which then requests the card company to process the payment depending on weight.</a:t>
            </a:r>
          </a:p>
          <a:p>
            <a:pPr indent="-228600" lvl="0" marL="457200" rtl="0" algn="just">
              <a:spcBef>
                <a:spcPts val="0"/>
              </a:spcBef>
              <a:spcAft>
                <a:spcPts val="1000"/>
              </a:spcAft>
              <a:buChar char="➢"/>
            </a:pPr>
            <a:r>
              <a:rPr lang="en"/>
              <a:t>Base Rate + (Waste Emission</a:t>
            </a:r>
            <a:r>
              <a:rPr lang="en"/>
              <a:t>𝐶/</a:t>
            </a:r>
            <a:r>
              <a:rPr lang="en"/>
              <a:t>Waste Emission𝑃)× Past Changeable Rate = Next Month Rate</a:t>
            </a:r>
          </a:p>
          <a:p>
            <a:pPr indent="-228600" lvl="0" marL="457200" rtl="0" algn="just">
              <a:spcBef>
                <a:spcPts val="0"/>
              </a:spcBef>
              <a:spcAft>
                <a:spcPts val="1000"/>
              </a:spcAft>
              <a:buChar char="➢"/>
            </a:pPr>
            <a:r>
              <a:rPr lang="en"/>
              <a:t>Next Month Rate − Base Rate = Past Changeable Rate. [I]</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Some Basics of Arduino</a:t>
            </a:r>
          </a:p>
        </p:txBody>
      </p:sp>
      <p:pic>
        <p:nvPicPr>
          <p:cNvPr id="290" name="Shape 290"/>
          <p:cNvPicPr preferRelativeResize="0"/>
          <p:nvPr/>
        </p:nvPicPr>
        <p:blipFill>
          <a:blip r:embed="rId3">
            <a:alphaModFix/>
          </a:blip>
          <a:stretch>
            <a:fillRect/>
          </a:stretch>
        </p:blipFill>
        <p:spPr>
          <a:xfrm>
            <a:off x="311700" y="1093837"/>
            <a:ext cx="1447800" cy="1304925"/>
          </a:xfrm>
          <a:prstGeom prst="rect">
            <a:avLst/>
          </a:prstGeom>
          <a:noFill/>
          <a:ln>
            <a:noFill/>
          </a:ln>
        </p:spPr>
      </p:pic>
      <p:pic>
        <p:nvPicPr>
          <p:cNvPr id="291" name="Shape 291"/>
          <p:cNvPicPr preferRelativeResize="0"/>
          <p:nvPr/>
        </p:nvPicPr>
        <p:blipFill>
          <a:blip r:embed="rId4">
            <a:alphaModFix/>
          </a:blip>
          <a:stretch>
            <a:fillRect/>
          </a:stretch>
        </p:blipFill>
        <p:spPr>
          <a:xfrm>
            <a:off x="311700" y="2398775"/>
            <a:ext cx="1238250" cy="704850"/>
          </a:xfrm>
          <a:prstGeom prst="rect">
            <a:avLst/>
          </a:prstGeom>
          <a:noFill/>
          <a:ln>
            <a:noFill/>
          </a:ln>
        </p:spPr>
      </p:pic>
      <p:pic>
        <p:nvPicPr>
          <p:cNvPr id="292" name="Shape 292"/>
          <p:cNvPicPr preferRelativeResize="0"/>
          <p:nvPr/>
        </p:nvPicPr>
        <p:blipFill>
          <a:blip r:embed="rId5">
            <a:alphaModFix/>
          </a:blip>
          <a:stretch>
            <a:fillRect/>
          </a:stretch>
        </p:blipFill>
        <p:spPr>
          <a:xfrm>
            <a:off x="311687" y="3103625"/>
            <a:ext cx="1895475" cy="800100"/>
          </a:xfrm>
          <a:prstGeom prst="rect">
            <a:avLst/>
          </a:prstGeom>
          <a:noFill/>
          <a:ln>
            <a:noFill/>
          </a:ln>
        </p:spPr>
      </p:pic>
      <p:pic>
        <p:nvPicPr>
          <p:cNvPr id="293" name="Shape 293"/>
          <p:cNvPicPr preferRelativeResize="0"/>
          <p:nvPr/>
        </p:nvPicPr>
        <p:blipFill>
          <a:blip r:embed="rId6">
            <a:alphaModFix/>
          </a:blip>
          <a:stretch>
            <a:fillRect/>
          </a:stretch>
        </p:blipFill>
        <p:spPr>
          <a:xfrm>
            <a:off x="2257225" y="1093850"/>
            <a:ext cx="1905000" cy="762000"/>
          </a:xfrm>
          <a:prstGeom prst="rect">
            <a:avLst/>
          </a:prstGeom>
          <a:noFill/>
          <a:ln>
            <a:noFill/>
          </a:ln>
        </p:spPr>
      </p:pic>
      <p:pic>
        <p:nvPicPr>
          <p:cNvPr id="294" name="Shape 294"/>
          <p:cNvPicPr preferRelativeResize="0"/>
          <p:nvPr/>
        </p:nvPicPr>
        <p:blipFill>
          <a:blip r:embed="rId7">
            <a:alphaModFix/>
          </a:blip>
          <a:stretch>
            <a:fillRect/>
          </a:stretch>
        </p:blipFill>
        <p:spPr>
          <a:xfrm>
            <a:off x="2257225" y="1988975"/>
            <a:ext cx="1409700" cy="495300"/>
          </a:xfrm>
          <a:prstGeom prst="rect">
            <a:avLst/>
          </a:prstGeom>
          <a:noFill/>
          <a:ln>
            <a:noFill/>
          </a:ln>
        </p:spPr>
      </p:pic>
      <p:pic>
        <p:nvPicPr>
          <p:cNvPr id="295" name="Shape 295"/>
          <p:cNvPicPr preferRelativeResize="0"/>
          <p:nvPr/>
        </p:nvPicPr>
        <p:blipFill>
          <a:blip r:embed="rId8">
            <a:alphaModFix/>
          </a:blip>
          <a:stretch>
            <a:fillRect/>
          </a:stretch>
        </p:blipFill>
        <p:spPr>
          <a:xfrm>
            <a:off x="4374200" y="848700"/>
            <a:ext cx="4419600" cy="4038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2802750" y="802500"/>
            <a:ext cx="3538500" cy="3538500"/>
          </a:xfrm>
          <a:prstGeom prst="rect">
            <a:avLst/>
          </a:prstGeom>
        </p:spPr>
        <p:txBody>
          <a:bodyPr anchorCtr="0" anchor="ctr" bIns="91425" lIns="91425" rIns="91425" tIns="91425">
            <a:noAutofit/>
          </a:bodyPr>
          <a:lstStyle/>
          <a:p>
            <a:pPr lvl="0" rtl="0">
              <a:spcBef>
                <a:spcPts val="0"/>
              </a:spcBef>
              <a:buNone/>
            </a:pPr>
            <a:r>
              <a:rPr lang="en"/>
              <a:t>Why do garbage bins smell so bad?</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Principle behind operation</a:t>
            </a:r>
          </a:p>
        </p:txBody>
      </p:sp>
      <p:sp>
        <p:nvSpPr>
          <p:cNvPr id="306" name="Shape 306"/>
          <p:cNvSpPr txBox="1"/>
          <p:nvPr>
            <p:ph idx="1" type="body"/>
          </p:nvPr>
        </p:nvSpPr>
        <p:spPr>
          <a:xfrm>
            <a:off x="311700" y="1228675"/>
            <a:ext cx="8520600" cy="510300"/>
          </a:xfrm>
          <a:prstGeom prst="rect">
            <a:avLst/>
          </a:prstGeom>
        </p:spPr>
        <p:txBody>
          <a:bodyPr anchorCtr="0" anchor="t" bIns="91425" lIns="91425" rIns="91425" tIns="91425">
            <a:noAutofit/>
          </a:bodyPr>
          <a:lstStyle/>
          <a:p>
            <a:pPr lvl="0" algn="just">
              <a:spcBef>
                <a:spcPts val="0"/>
              </a:spcBef>
              <a:buNone/>
            </a:pPr>
            <a:r>
              <a:rPr lang="en"/>
              <a:t>The basic principle of operation over here is as follows </a:t>
            </a:r>
          </a:p>
        </p:txBody>
      </p:sp>
      <p:pic>
        <p:nvPicPr>
          <p:cNvPr id="307" name="Shape 307"/>
          <p:cNvPicPr preferRelativeResize="0"/>
          <p:nvPr/>
        </p:nvPicPr>
        <p:blipFill>
          <a:blip r:embed="rId3">
            <a:alphaModFix/>
          </a:blip>
          <a:stretch>
            <a:fillRect/>
          </a:stretch>
        </p:blipFill>
        <p:spPr>
          <a:xfrm>
            <a:off x="433387" y="1843075"/>
            <a:ext cx="8277225" cy="1457325"/>
          </a:xfrm>
          <a:prstGeom prst="rect">
            <a:avLst/>
          </a:prstGeom>
          <a:noFill/>
          <a:ln>
            <a:noFill/>
          </a:ln>
        </p:spPr>
      </p:pic>
      <p:sp>
        <p:nvSpPr>
          <p:cNvPr id="308" name="Shape 308"/>
          <p:cNvSpPr txBox="1"/>
          <p:nvPr>
            <p:ph idx="1" type="body"/>
          </p:nvPr>
        </p:nvSpPr>
        <p:spPr>
          <a:xfrm>
            <a:off x="242500" y="3585425"/>
            <a:ext cx="8520600" cy="1138200"/>
          </a:xfrm>
          <a:prstGeom prst="rect">
            <a:avLst/>
          </a:prstGeom>
        </p:spPr>
        <p:txBody>
          <a:bodyPr anchorCtr="0" anchor="t" bIns="91425" lIns="91425" rIns="91425" tIns="91425">
            <a:noAutofit/>
          </a:bodyPr>
          <a:lstStyle/>
          <a:p>
            <a:pPr lvl="0" rtl="0" algn="just">
              <a:spcBef>
                <a:spcPts val="0"/>
              </a:spcBef>
              <a:buNone/>
            </a:pPr>
            <a:r>
              <a:rPr lang="en"/>
              <a:t>The microorganisms act on garbage &amp; decompose it to release energy for themselves, a lot like in humans, this energy leads to a raised temperature.</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Temperature Se</a:t>
            </a:r>
            <a:r>
              <a:rPr lang="en"/>
              <a:t>nsor - LM355</a:t>
            </a:r>
          </a:p>
        </p:txBody>
      </p:sp>
      <p:sp>
        <p:nvSpPr>
          <p:cNvPr id="314" name="Shape 314"/>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lgn="just">
              <a:spcBef>
                <a:spcPts val="0"/>
              </a:spcBef>
              <a:spcAft>
                <a:spcPts val="1000"/>
              </a:spcAft>
              <a:buChar char="➢"/>
            </a:pPr>
            <a:r>
              <a:rPr lang="en"/>
              <a:t>There are certain sensors like DHT11, LM35,  LM34 etc.</a:t>
            </a:r>
          </a:p>
          <a:p>
            <a:pPr indent="-228600" lvl="0" marL="457200" rtl="0" algn="just">
              <a:spcBef>
                <a:spcPts val="0"/>
              </a:spcBef>
              <a:spcAft>
                <a:spcPts val="1000"/>
              </a:spcAft>
              <a:buChar char="➢"/>
            </a:pPr>
            <a:r>
              <a:rPr lang="en"/>
              <a:t>Out of which we chose LM355 because, this sensor gives the output in Kelvin so it can be easily converted to any other standard as per our choice. </a:t>
            </a:r>
          </a:p>
          <a:p>
            <a:pPr indent="-228600" lvl="0" marL="457200" algn="just">
              <a:spcBef>
                <a:spcPts val="0"/>
              </a:spcBef>
              <a:spcAft>
                <a:spcPts val="1000"/>
              </a:spcAft>
              <a:buChar char="➢"/>
            </a:pPr>
            <a:r>
              <a:rPr lang="en"/>
              <a:t>The LM335  gives an output 10mV/Kelvin, meaning if it is reading 2.87 or 2870 mV, so the equivalent temperature is 287K and accordingly we can calculate other values also.</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Interfacing LM 355 with arduino</a:t>
            </a:r>
          </a:p>
        </p:txBody>
      </p:sp>
      <p:pic>
        <p:nvPicPr>
          <p:cNvPr id="320" name="Shape 320"/>
          <p:cNvPicPr preferRelativeResize="0"/>
          <p:nvPr/>
        </p:nvPicPr>
        <p:blipFill>
          <a:blip r:embed="rId4">
            <a:alphaModFix/>
          </a:blip>
          <a:stretch>
            <a:fillRect/>
          </a:stretch>
        </p:blipFill>
        <p:spPr>
          <a:xfrm>
            <a:off x="311700" y="1093852"/>
            <a:ext cx="3455524" cy="2856999"/>
          </a:xfrm>
          <a:prstGeom prst="rect">
            <a:avLst/>
          </a:prstGeom>
          <a:noFill/>
          <a:ln>
            <a:noFill/>
          </a:ln>
        </p:spPr>
      </p:pic>
      <p:pic>
        <p:nvPicPr>
          <p:cNvPr id="321" name="Shape 321"/>
          <p:cNvPicPr preferRelativeResize="0"/>
          <p:nvPr/>
        </p:nvPicPr>
        <p:blipFill>
          <a:blip r:embed="rId5">
            <a:alphaModFix/>
          </a:blip>
          <a:stretch>
            <a:fillRect/>
          </a:stretch>
        </p:blipFill>
        <p:spPr>
          <a:xfrm>
            <a:off x="4233775" y="1226700"/>
            <a:ext cx="4520574" cy="26597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Experimental Setup</a:t>
            </a:r>
          </a:p>
        </p:txBody>
      </p:sp>
      <p:sp>
        <p:nvSpPr>
          <p:cNvPr id="327" name="Shape 327"/>
          <p:cNvSpPr txBox="1"/>
          <p:nvPr>
            <p:ph idx="1" type="body"/>
          </p:nvPr>
        </p:nvSpPr>
        <p:spPr>
          <a:xfrm>
            <a:off x="311700" y="1228675"/>
            <a:ext cx="8520600" cy="3692400"/>
          </a:xfrm>
          <a:prstGeom prst="rect">
            <a:avLst/>
          </a:prstGeom>
        </p:spPr>
        <p:txBody>
          <a:bodyPr anchorCtr="0" anchor="t" bIns="91425" lIns="91425" rIns="91425" tIns="91425">
            <a:noAutofit/>
          </a:bodyPr>
          <a:lstStyle/>
          <a:p>
            <a:pPr indent="-228600" lvl="0" marL="457200" rtl="0" algn="just">
              <a:spcBef>
                <a:spcPts val="0"/>
              </a:spcBef>
              <a:spcAft>
                <a:spcPts val="1000"/>
              </a:spcAft>
              <a:buChar char="➢"/>
            </a:pPr>
            <a:r>
              <a:rPr lang="en"/>
              <a:t>To conduct this experiment we had 4 LM355 modules, because it was essential to maintain the same environmental conditions.</a:t>
            </a:r>
          </a:p>
          <a:p>
            <a:pPr indent="-228600" lvl="0" marL="457200" rtl="0" algn="just">
              <a:spcBef>
                <a:spcPts val="0"/>
              </a:spcBef>
              <a:spcAft>
                <a:spcPts val="1000"/>
              </a:spcAft>
              <a:buChar char="➢"/>
            </a:pPr>
            <a:r>
              <a:rPr lang="en"/>
              <a:t>One each for ambient, inorganic &amp; organic conditions because reading had to be taken simultaneously. </a:t>
            </a:r>
          </a:p>
          <a:p>
            <a:pPr indent="-228600" lvl="0" marL="457200" rtl="0" algn="just">
              <a:spcBef>
                <a:spcPts val="0"/>
              </a:spcBef>
              <a:spcAft>
                <a:spcPts val="1000"/>
              </a:spcAft>
              <a:buChar char="➢"/>
            </a:pPr>
            <a:r>
              <a:rPr lang="en"/>
              <a:t>When organic matter is added temperature first drops slightly (water acts as coolant) then rises until it hits a steady state condition where the water cooling &amp; the heating due to decomposition balances out.</a:t>
            </a:r>
          </a:p>
          <a:p>
            <a:pPr indent="-228600" lvl="0" marL="457200" rtl="0" algn="just">
              <a:spcBef>
                <a:spcPts val="0"/>
              </a:spcBef>
              <a:spcAft>
                <a:spcPts val="1000"/>
              </a:spcAft>
              <a:buChar char="➢"/>
            </a:pPr>
            <a:r>
              <a:rPr lang="en"/>
              <a:t>This is when the reading is taken.</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Output obtained</a:t>
            </a:r>
          </a:p>
        </p:txBody>
      </p:sp>
      <p:sp>
        <p:nvSpPr>
          <p:cNvPr id="333" name="Shape 333"/>
          <p:cNvSpPr txBox="1"/>
          <p:nvPr>
            <p:ph idx="1" type="body"/>
          </p:nvPr>
        </p:nvSpPr>
        <p:spPr>
          <a:xfrm>
            <a:off x="4572000" y="1228675"/>
            <a:ext cx="4260300" cy="3340200"/>
          </a:xfrm>
          <a:prstGeom prst="rect">
            <a:avLst/>
          </a:prstGeom>
        </p:spPr>
        <p:txBody>
          <a:bodyPr anchorCtr="0" anchor="t" bIns="91425" lIns="91425" rIns="91425" tIns="91425">
            <a:noAutofit/>
          </a:bodyPr>
          <a:lstStyle/>
          <a:p>
            <a:pPr indent="-228600" lvl="0" marL="457200" rtl="0">
              <a:spcBef>
                <a:spcPts val="0"/>
              </a:spcBef>
              <a:buAutoNum type="arabicPeriod"/>
            </a:pPr>
            <a:r>
              <a:rPr lang="en"/>
              <a:t>Ambient temperature reading.</a:t>
            </a:r>
          </a:p>
          <a:p>
            <a:pPr indent="-228600" lvl="0" marL="457200" rtl="0">
              <a:spcBef>
                <a:spcPts val="0"/>
              </a:spcBef>
              <a:buAutoNum type="arabicPeriod"/>
            </a:pPr>
            <a:r>
              <a:rPr lang="en"/>
              <a:t>Temperature reading for inorganic waste.</a:t>
            </a:r>
          </a:p>
          <a:p>
            <a:pPr indent="-228600" lvl="0" marL="457200" rtl="0">
              <a:spcBef>
                <a:spcPts val="0"/>
              </a:spcBef>
              <a:buAutoNum type="arabicPeriod"/>
            </a:pPr>
            <a:r>
              <a:rPr lang="en"/>
              <a:t>Temperature reading for organic waste</a:t>
            </a:r>
          </a:p>
          <a:p>
            <a:pPr indent="-228600" lvl="0" marL="457200" rtl="0">
              <a:spcBef>
                <a:spcPts val="0"/>
              </a:spcBef>
              <a:buAutoNum type="arabicPeriod"/>
            </a:pPr>
            <a:r>
              <a:rPr lang="en"/>
              <a:t>Temperature reading when emptied</a:t>
            </a:r>
          </a:p>
          <a:p>
            <a:pPr lvl="0">
              <a:spcBef>
                <a:spcPts val="0"/>
              </a:spcBef>
              <a:buNone/>
            </a:pPr>
            <a:r>
              <a:rPr lang="en"/>
              <a:t>All temperatures are steady state</a:t>
            </a:r>
          </a:p>
        </p:txBody>
      </p:sp>
      <p:pic>
        <p:nvPicPr>
          <p:cNvPr id="334" name="Shape 334"/>
          <p:cNvPicPr preferRelativeResize="0"/>
          <p:nvPr/>
        </p:nvPicPr>
        <p:blipFill>
          <a:blip r:embed="rId3">
            <a:alphaModFix/>
          </a:blip>
          <a:stretch>
            <a:fillRect/>
          </a:stretch>
        </p:blipFill>
        <p:spPr>
          <a:xfrm>
            <a:off x="451750" y="1228675"/>
            <a:ext cx="2362200" cy="3048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2802750" y="802500"/>
            <a:ext cx="3538500" cy="3538500"/>
          </a:xfrm>
          <a:prstGeom prst="rect">
            <a:avLst/>
          </a:prstGeom>
        </p:spPr>
        <p:txBody>
          <a:bodyPr anchorCtr="0" anchor="ctr" bIns="91425" lIns="91425" rIns="91425" tIns="91425">
            <a:noAutofit/>
          </a:bodyPr>
          <a:lstStyle/>
          <a:p>
            <a:pPr lvl="0">
              <a:spcBef>
                <a:spcPts val="0"/>
              </a:spcBef>
              <a:buNone/>
            </a:pPr>
            <a:r>
              <a:rPr lang="en"/>
              <a:t>Future Work</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lgn="just">
              <a:spcBef>
                <a:spcPts val="1000"/>
              </a:spcBef>
              <a:buChar char="➢"/>
            </a:pPr>
            <a:r>
              <a:rPr lang="en"/>
              <a:t>We are going to explore the effect on temperature a bit more, to find the relation between percentage of organic matter versus impact on temperature raise.</a:t>
            </a:r>
          </a:p>
          <a:p>
            <a:pPr indent="-228600" lvl="0" marL="457200" rtl="0" algn="just">
              <a:spcBef>
                <a:spcPts val="1000"/>
              </a:spcBef>
              <a:buChar char="➢"/>
            </a:pPr>
            <a:r>
              <a:rPr lang="en"/>
              <a:t>Additionally gas sensors that check CO</a:t>
            </a:r>
            <a:r>
              <a:rPr baseline="-25000" lang="en"/>
              <a:t>2 </a:t>
            </a:r>
            <a:r>
              <a:rPr lang="en"/>
              <a:t>levels can be employed these should remain more or less constant for ambient conditions.</a:t>
            </a:r>
          </a:p>
          <a:p>
            <a:pPr indent="-228600" lvl="0" marL="457200" rtl="0" algn="just">
              <a:spcBef>
                <a:spcPts val="1000"/>
              </a:spcBef>
              <a:buChar char="➢"/>
            </a:pPr>
            <a:r>
              <a:rPr lang="en"/>
              <a:t>Since we aim to deploy our smart bin in IIT Ropar, we wish to make it economically &amp; environmentally optimized.</a:t>
            </a:r>
          </a:p>
        </p:txBody>
      </p:sp>
      <p:sp>
        <p:nvSpPr>
          <p:cNvPr id="345" name="Shape 345"/>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Exploring New Avenues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2802750" y="802500"/>
            <a:ext cx="3538500" cy="3538500"/>
          </a:xfrm>
          <a:prstGeom prst="rect">
            <a:avLst/>
          </a:prstGeom>
        </p:spPr>
        <p:txBody>
          <a:bodyPr anchorCtr="0" anchor="ctr" bIns="91425" lIns="91425" rIns="91425" tIns="91425">
            <a:noAutofit/>
          </a:bodyPr>
          <a:lstStyle/>
          <a:p>
            <a:pPr lvl="0">
              <a:spcBef>
                <a:spcPts val="0"/>
              </a:spcBef>
              <a:buNone/>
            </a:pPr>
            <a:r>
              <a:rPr lang="en"/>
              <a:t>Optimisation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sz="3600"/>
              <a:t>IOT Based Intelligent Bin for Smart Cities - Meghana K C, et al</a:t>
            </a:r>
          </a:p>
        </p:txBody>
      </p:sp>
      <p:sp>
        <p:nvSpPr>
          <p:cNvPr id="80" name="Shape 80"/>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lgn="just">
              <a:spcBef>
                <a:spcPts val="0"/>
              </a:spcBef>
              <a:spcAft>
                <a:spcPts val="1000"/>
              </a:spcAft>
              <a:buChar char="➢"/>
            </a:pPr>
            <a:r>
              <a:rPr lang="en"/>
              <a:t>For garbage detection, many sensors like weight sensors, IR sensors, etc can be used. </a:t>
            </a:r>
          </a:p>
          <a:p>
            <a:pPr indent="-228600" lvl="0" marL="457200" rtl="0" algn="just">
              <a:spcBef>
                <a:spcPts val="0"/>
              </a:spcBef>
              <a:spcAft>
                <a:spcPts val="1000"/>
              </a:spcAft>
              <a:buChar char="➢"/>
            </a:pPr>
            <a:r>
              <a:rPr lang="en"/>
              <a:t>Since, using weight sensor is inefficient because it doesn’t identify the level of waste in the bin (density).</a:t>
            </a:r>
          </a:p>
          <a:p>
            <a:pPr indent="-228600" lvl="0" marL="457200" rtl="0" algn="just">
              <a:spcBef>
                <a:spcPts val="0"/>
              </a:spcBef>
              <a:spcAft>
                <a:spcPts val="1000"/>
              </a:spcAft>
              <a:buChar char="➢"/>
            </a:pPr>
            <a:r>
              <a:rPr lang="en"/>
              <a:t>A properly covered IR sensor is used, if the threshold level is reached the following information is extracted garbage level, bin location, date and time of event. </a:t>
            </a:r>
          </a:p>
          <a:p>
            <a:pPr indent="-228600" lvl="0" marL="457200" algn="just">
              <a:spcBef>
                <a:spcPts val="0"/>
              </a:spcBef>
              <a:spcAft>
                <a:spcPts val="1000"/>
              </a:spcAft>
              <a:buChar char="➢"/>
            </a:pPr>
            <a:r>
              <a:rPr lang="en"/>
              <a:t>Respective person informed to clean the bin as soon as possible via auto-generated message.	[II]</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304800" y="309350"/>
            <a:ext cx="8537700" cy="748200"/>
          </a:xfrm>
          <a:prstGeom prst="rect">
            <a:avLst/>
          </a:prstGeom>
        </p:spPr>
        <p:txBody>
          <a:bodyPr anchorCtr="0" anchor="t" bIns="91425" lIns="91425" rIns="91425" tIns="91425">
            <a:noAutofit/>
          </a:bodyPr>
          <a:lstStyle/>
          <a:p>
            <a:pPr lvl="0">
              <a:spcBef>
                <a:spcPts val="0"/>
              </a:spcBef>
              <a:buNone/>
            </a:pPr>
            <a:r>
              <a:rPr lang="en"/>
              <a:t>Reducing Active Number of Bins to save energY</a:t>
            </a:r>
          </a:p>
        </p:txBody>
      </p:sp>
      <p:sp>
        <p:nvSpPr>
          <p:cNvPr id="356" name="Shape 356"/>
          <p:cNvSpPr/>
          <p:nvPr/>
        </p:nvSpPr>
        <p:spPr>
          <a:xfrm>
            <a:off x="1453625" y="3280975"/>
            <a:ext cx="1347900" cy="1164900"/>
          </a:xfrm>
          <a:prstGeom prst="flowChartConnec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7" name="Shape 357"/>
          <p:cNvSpPr/>
          <p:nvPr/>
        </p:nvSpPr>
        <p:spPr>
          <a:xfrm>
            <a:off x="1270400" y="3612800"/>
            <a:ext cx="418800" cy="432000"/>
          </a:xfrm>
          <a:prstGeom prst="quadArrowCallout">
            <a:avLst>
              <a:gd fmla="val 18515" name="adj1"/>
              <a:gd fmla="val 18515" name="adj2"/>
              <a:gd fmla="val 18515" name="adj3"/>
              <a:gd fmla="val 48123" name="adj4"/>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chemeClr val="dk2"/>
              </a:solidFill>
            </a:endParaRPr>
          </a:p>
        </p:txBody>
      </p:sp>
      <p:sp>
        <p:nvSpPr>
          <p:cNvPr id="358" name="Shape 358"/>
          <p:cNvSpPr/>
          <p:nvPr/>
        </p:nvSpPr>
        <p:spPr>
          <a:xfrm>
            <a:off x="2565800" y="3612800"/>
            <a:ext cx="418800" cy="432000"/>
          </a:xfrm>
          <a:prstGeom prst="quadArrowCallout">
            <a:avLst>
              <a:gd fmla="val 18515" name="adj1"/>
              <a:gd fmla="val 18515" name="adj2"/>
              <a:gd fmla="val 18515" name="adj3"/>
              <a:gd fmla="val 48123" name="adj4"/>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9" name="Shape 359"/>
          <p:cNvSpPr/>
          <p:nvPr/>
        </p:nvSpPr>
        <p:spPr>
          <a:xfrm>
            <a:off x="6559025" y="3204775"/>
            <a:ext cx="1347900" cy="1164900"/>
          </a:xfrm>
          <a:prstGeom prst="flowChartConnec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0" name="Shape 360"/>
          <p:cNvSpPr/>
          <p:nvPr/>
        </p:nvSpPr>
        <p:spPr>
          <a:xfrm>
            <a:off x="6375800" y="3536600"/>
            <a:ext cx="418800" cy="432000"/>
          </a:xfrm>
          <a:prstGeom prst="quadArrowCallout">
            <a:avLst>
              <a:gd fmla="val 18515" name="adj1"/>
              <a:gd fmla="val 18515" name="adj2"/>
              <a:gd fmla="val 18515" name="adj3"/>
              <a:gd fmla="val 48123" name="adj4"/>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1" name="Shape 361"/>
          <p:cNvSpPr/>
          <p:nvPr/>
        </p:nvSpPr>
        <p:spPr>
          <a:xfrm>
            <a:off x="7671200" y="3536600"/>
            <a:ext cx="418800" cy="432000"/>
          </a:xfrm>
          <a:prstGeom prst="quadArrowCallout">
            <a:avLst>
              <a:gd fmla="val 18515" name="adj1"/>
              <a:gd fmla="val 18515" name="adj2"/>
              <a:gd fmla="val 18515" name="adj3"/>
              <a:gd fmla="val 48123" name="adj4"/>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2" name="Shape 362"/>
          <p:cNvSpPr/>
          <p:nvPr/>
        </p:nvSpPr>
        <p:spPr>
          <a:xfrm rot="-3049581">
            <a:off x="3206157" y="1147297"/>
            <a:ext cx="1347849" cy="1164885"/>
          </a:xfrm>
          <a:prstGeom prst="flowChartConnec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3" name="Shape 363"/>
          <p:cNvSpPr/>
          <p:nvPr/>
        </p:nvSpPr>
        <p:spPr>
          <a:xfrm rot="-3048873">
            <a:off x="3234663" y="1994102"/>
            <a:ext cx="418781" cy="431995"/>
          </a:xfrm>
          <a:prstGeom prst="quadArrowCallout">
            <a:avLst>
              <a:gd fmla="val 18515" name="adj1"/>
              <a:gd fmla="val 18515" name="adj2"/>
              <a:gd fmla="val 18515" name="adj3"/>
              <a:gd fmla="val 48123" name="adj4"/>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4" name="Shape 364"/>
          <p:cNvSpPr/>
          <p:nvPr/>
        </p:nvSpPr>
        <p:spPr>
          <a:xfrm rot="-3048873">
            <a:off x="4053022" y="989936"/>
            <a:ext cx="418781" cy="431995"/>
          </a:xfrm>
          <a:prstGeom prst="quadArrowCallout">
            <a:avLst>
              <a:gd fmla="val 18515" name="adj1"/>
              <a:gd fmla="val 18515" name="adj2"/>
              <a:gd fmla="val 18515" name="adj3"/>
              <a:gd fmla="val 48123" name="adj4"/>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5" name="Shape 365"/>
          <p:cNvSpPr txBox="1"/>
          <p:nvPr/>
        </p:nvSpPr>
        <p:spPr>
          <a:xfrm>
            <a:off x="1251200" y="2381975"/>
            <a:ext cx="1870800" cy="432000"/>
          </a:xfrm>
          <a:prstGeom prst="rect">
            <a:avLst/>
          </a:prstGeom>
          <a:noFill/>
          <a:ln>
            <a:noFill/>
          </a:ln>
        </p:spPr>
        <p:txBody>
          <a:bodyPr anchorCtr="0" anchor="t" bIns="91425" lIns="91425" rIns="91425" tIns="91425">
            <a:noAutofit/>
          </a:bodyPr>
          <a:lstStyle/>
          <a:p>
            <a:pPr lvl="0">
              <a:spcBef>
                <a:spcPts val="0"/>
              </a:spcBef>
              <a:buNone/>
            </a:pPr>
            <a:r>
              <a:rPr lang="en"/>
              <a:t>Intel Edison Nodes</a:t>
            </a:r>
          </a:p>
        </p:txBody>
      </p:sp>
      <p:cxnSp>
        <p:nvCxnSpPr>
          <p:cNvPr id="366" name="Shape 366"/>
          <p:cNvCxnSpPr>
            <a:stCxn id="356" idx="4"/>
          </p:cNvCxnSpPr>
          <p:nvPr/>
        </p:nvCxnSpPr>
        <p:spPr>
          <a:xfrm flipH="1" rot="-5400000">
            <a:off x="2305175" y="4268275"/>
            <a:ext cx="252600" cy="607800"/>
          </a:xfrm>
          <a:prstGeom prst="bentConnector2">
            <a:avLst/>
          </a:prstGeom>
          <a:noFill/>
          <a:ln cap="flat" cmpd="sng" w="9525">
            <a:solidFill>
              <a:schemeClr val="dk2"/>
            </a:solidFill>
            <a:prstDash val="solid"/>
            <a:round/>
            <a:headEnd len="lg" w="lg" type="none"/>
            <a:tailEnd len="lg" w="lg" type="none"/>
          </a:ln>
        </p:spPr>
      </p:cxnSp>
      <p:sp>
        <p:nvSpPr>
          <p:cNvPr id="367" name="Shape 367"/>
          <p:cNvSpPr txBox="1"/>
          <p:nvPr/>
        </p:nvSpPr>
        <p:spPr>
          <a:xfrm>
            <a:off x="2699000" y="4439375"/>
            <a:ext cx="1870800" cy="432000"/>
          </a:xfrm>
          <a:prstGeom prst="rect">
            <a:avLst/>
          </a:prstGeom>
          <a:noFill/>
          <a:ln>
            <a:noFill/>
          </a:ln>
        </p:spPr>
        <p:txBody>
          <a:bodyPr anchorCtr="0" anchor="t" bIns="91425" lIns="91425" rIns="91425" tIns="91425">
            <a:noAutofit/>
          </a:bodyPr>
          <a:lstStyle/>
          <a:p>
            <a:pPr lvl="0" rtl="0">
              <a:spcBef>
                <a:spcPts val="0"/>
              </a:spcBef>
              <a:buNone/>
            </a:pPr>
            <a:r>
              <a:rPr lang="en"/>
              <a:t>Smart Bin</a:t>
            </a:r>
          </a:p>
        </p:txBody>
      </p:sp>
      <p:cxnSp>
        <p:nvCxnSpPr>
          <p:cNvPr id="368" name="Shape 368"/>
          <p:cNvCxnSpPr/>
          <p:nvPr/>
        </p:nvCxnSpPr>
        <p:spPr>
          <a:xfrm flipH="1" rot="10800000">
            <a:off x="444975" y="3743000"/>
            <a:ext cx="8507100" cy="117900"/>
          </a:xfrm>
          <a:prstGeom prst="straightConnector1">
            <a:avLst/>
          </a:prstGeom>
          <a:noFill/>
          <a:ln cap="flat" cmpd="sng" w="9525">
            <a:solidFill>
              <a:schemeClr val="dk2"/>
            </a:solidFill>
            <a:prstDash val="solid"/>
            <a:round/>
            <a:headEnd len="lg" w="lg" type="none"/>
            <a:tailEnd len="lg" w="lg" type="none"/>
          </a:ln>
        </p:spPr>
      </p:cxnSp>
      <p:sp>
        <p:nvSpPr>
          <p:cNvPr id="369" name="Shape 369"/>
          <p:cNvSpPr txBox="1"/>
          <p:nvPr/>
        </p:nvSpPr>
        <p:spPr>
          <a:xfrm>
            <a:off x="3918200" y="2991575"/>
            <a:ext cx="1347900" cy="432000"/>
          </a:xfrm>
          <a:prstGeom prst="rect">
            <a:avLst/>
          </a:prstGeom>
          <a:noFill/>
          <a:ln>
            <a:noFill/>
          </a:ln>
        </p:spPr>
        <p:txBody>
          <a:bodyPr anchorCtr="0" anchor="t" bIns="91425" lIns="91425" rIns="91425" tIns="91425">
            <a:noAutofit/>
          </a:bodyPr>
          <a:lstStyle/>
          <a:p>
            <a:pPr lvl="0" rtl="0">
              <a:spcBef>
                <a:spcPts val="0"/>
              </a:spcBef>
              <a:buNone/>
            </a:pPr>
            <a:r>
              <a:rPr lang="en"/>
              <a:t>Line of Sight</a:t>
            </a:r>
          </a:p>
        </p:txBody>
      </p:sp>
      <p:cxnSp>
        <p:nvCxnSpPr>
          <p:cNvPr id="370" name="Shape 370"/>
          <p:cNvCxnSpPr>
            <a:stCxn id="364" idx="3"/>
          </p:cNvCxnSpPr>
          <p:nvPr/>
        </p:nvCxnSpPr>
        <p:spPr>
          <a:xfrm flipH="1">
            <a:off x="1112413" y="1043633"/>
            <a:ext cx="3282300" cy="3942900"/>
          </a:xfrm>
          <a:prstGeom prst="straightConnector1">
            <a:avLst/>
          </a:prstGeom>
          <a:noFill/>
          <a:ln cap="flat" cmpd="sng" w="9525">
            <a:solidFill>
              <a:schemeClr val="dk2"/>
            </a:solidFill>
            <a:prstDash val="solid"/>
            <a:round/>
            <a:headEnd len="lg" w="lg" type="none"/>
            <a:tailEnd len="lg" w="lg" type="none"/>
          </a:ln>
        </p:spPr>
      </p:cxnSp>
      <p:cxnSp>
        <p:nvCxnSpPr>
          <p:cNvPr id="371" name="Shape 371"/>
          <p:cNvCxnSpPr>
            <a:stCxn id="365" idx="3"/>
            <a:endCxn id="369" idx="1"/>
          </p:cNvCxnSpPr>
          <p:nvPr/>
        </p:nvCxnSpPr>
        <p:spPr>
          <a:xfrm>
            <a:off x="3122000" y="2597975"/>
            <a:ext cx="796200" cy="609600"/>
          </a:xfrm>
          <a:prstGeom prst="straightConnector1">
            <a:avLst/>
          </a:prstGeom>
          <a:noFill/>
          <a:ln cap="flat" cmpd="sng" w="9525">
            <a:solidFill>
              <a:schemeClr val="dk2"/>
            </a:solidFill>
            <a:prstDash val="solid"/>
            <a:round/>
            <a:headEnd len="lg" w="lg" type="none"/>
            <a:tailEnd len="lg" w="lg" type="triangle"/>
          </a:ln>
        </p:spPr>
      </p:cxnSp>
      <p:cxnSp>
        <p:nvCxnSpPr>
          <p:cNvPr id="372" name="Shape 372"/>
          <p:cNvCxnSpPr>
            <a:endCxn id="369" idx="2"/>
          </p:cNvCxnSpPr>
          <p:nvPr/>
        </p:nvCxnSpPr>
        <p:spPr>
          <a:xfrm flipH="1" rot="10800000">
            <a:off x="4515650" y="3423575"/>
            <a:ext cx="76500" cy="372000"/>
          </a:xfrm>
          <a:prstGeom prst="straightConnector1">
            <a:avLst/>
          </a:prstGeom>
          <a:noFill/>
          <a:ln cap="flat" cmpd="sng" w="9525">
            <a:solidFill>
              <a:schemeClr val="dk2"/>
            </a:solidFill>
            <a:prstDash val="solid"/>
            <a:round/>
            <a:headEnd len="lg" w="lg" type="none"/>
            <a:tailEnd len="lg" w="lg" type="triangle"/>
          </a:ln>
        </p:spPr>
      </p:cxnSp>
      <p:cxnSp>
        <p:nvCxnSpPr>
          <p:cNvPr id="373" name="Shape 373"/>
          <p:cNvCxnSpPr>
            <a:stCxn id="357" idx="1"/>
            <a:endCxn id="365" idx="2"/>
          </p:cNvCxnSpPr>
          <p:nvPr/>
        </p:nvCxnSpPr>
        <p:spPr>
          <a:xfrm flipH="1" rot="10800000">
            <a:off x="1270400" y="2813900"/>
            <a:ext cx="916200" cy="1014900"/>
          </a:xfrm>
          <a:prstGeom prst="straightConnector1">
            <a:avLst/>
          </a:prstGeom>
          <a:noFill/>
          <a:ln cap="flat" cmpd="sng" w="9525">
            <a:solidFill>
              <a:schemeClr val="dk2"/>
            </a:solidFill>
            <a:prstDash val="solid"/>
            <a:round/>
            <a:headEnd len="lg" w="lg" type="none"/>
            <a:tailEnd len="lg" w="lg" type="triangle"/>
          </a:ln>
        </p:spPr>
      </p:cxnSp>
      <p:cxnSp>
        <p:nvCxnSpPr>
          <p:cNvPr id="374" name="Shape 374"/>
          <p:cNvCxnSpPr>
            <a:endCxn id="365" idx="2"/>
          </p:cNvCxnSpPr>
          <p:nvPr/>
        </p:nvCxnSpPr>
        <p:spPr>
          <a:xfrm rot="10800000">
            <a:off x="2186600" y="2813975"/>
            <a:ext cx="588600" cy="798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sz="4000"/>
              <a:t>Reducing Active Number of Bins to save energY</a:t>
            </a:r>
          </a:p>
        </p:txBody>
      </p:sp>
      <p:sp>
        <p:nvSpPr>
          <p:cNvPr id="380" name="Shape 380"/>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spcAft>
                <a:spcPts val="1000"/>
              </a:spcAft>
              <a:buChar char="➢"/>
            </a:pPr>
            <a:r>
              <a:rPr lang="en"/>
              <a:t>We aim to choose a cluster head so that minimum number of nodes are awake at a time and thus conserve energy.</a:t>
            </a:r>
          </a:p>
          <a:p>
            <a:pPr indent="-228600" lvl="0" marL="457200" rtl="0">
              <a:spcBef>
                <a:spcPts val="0"/>
              </a:spcBef>
              <a:spcAft>
                <a:spcPts val="1000"/>
              </a:spcAft>
              <a:buChar char="➢"/>
            </a:pPr>
            <a:r>
              <a:rPr lang="en"/>
              <a:t>The bin chosen would be such that its intersection with line of sight of other bins would be maximum.</a:t>
            </a:r>
          </a:p>
          <a:p>
            <a:pPr indent="-228600" lvl="0" marL="457200" rtl="0">
              <a:spcBef>
                <a:spcPts val="0"/>
              </a:spcBef>
              <a:spcAft>
                <a:spcPts val="1000"/>
              </a:spcAft>
              <a:buChar char="➢"/>
            </a:pPr>
            <a:r>
              <a:rPr lang="en"/>
              <a:t>In this way the other bins would have their nodes in sleep cycle and they would be asked to wake up by sending a wake up signal from the chosen bin’s node.</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idx="1" type="body"/>
          </p:nvPr>
        </p:nvSpPr>
        <p:spPr>
          <a:xfrm>
            <a:off x="319500" y="4230575"/>
            <a:ext cx="5998800" cy="598800"/>
          </a:xfrm>
          <a:prstGeom prst="rect">
            <a:avLst/>
          </a:prstGeom>
        </p:spPr>
        <p:txBody>
          <a:bodyPr anchorCtr="0" anchor="ctr" bIns="91425" lIns="91425" rIns="91425" tIns="91425">
            <a:noAutofit/>
          </a:bodyPr>
          <a:lstStyle/>
          <a:p>
            <a:pPr lvl="0">
              <a:spcBef>
                <a:spcPts val="0"/>
              </a:spcBef>
              <a:buNone/>
            </a:pPr>
            <a:r>
              <a:rPr lang="en"/>
              <a:t>Suboptimal Connected Graph of Bins* at IIT-Ropar</a:t>
            </a:r>
          </a:p>
        </p:txBody>
      </p:sp>
      <p:pic>
        <p:nvPicPr>
          <p:cNvPr descr="binConnection.png" id="386" name="Shape 386"/>
          <p:cNvPicPr preferRelativeResize="0"/>
          <p:nvPr/>
        </p:nvPicPr>
        <p:blipFill>
          <a:blip r:embed="rId3">
            <a:alphaModFix/>
          </a:blip>
          <a:stretch>
            <a:fillRect/>
          </a:stretch>
        </p:blipFill>
        <p:spPr>
          <a:xfrm>
            <a:off x="294901" y="6874"/>
            <a:ext cx="8544297" cy="42237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References</a:t>
            </a:r>
          </a:p>
        </p:txBody>
      </p:sp>
      <p:sp>
        <p:nvSpPr>
          <p:cNvPr id="392" name="Shape 392"/>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330200" lvl="0" marL="457200" rtl="0">
              <a:spcBef>
                <a:spcPts val="0"/>
              </a:spcBef>
              <a:buSzPct val="100000"/>
              <a:buAutoNum type="romanUcPeriod"/>
            </a:pPr>
            <a:r>
              <a:rPr lang="en" sz="1600"/>
              <a:t>Insung Hong, Sunghoi Park, Beomseok Lee, Jaekeun Lee, Daebeom Jeong, and Sehyun Park, “IoT-Based Smart Garbage System for Efficient Food Waste Management,” The Scientific World Journal, vol. 2014, Article ID 646953, 13 pages, 2014. doi:10.1155/2014/646953</a:t>
            </a:r>
          </a:p>
          <a:p>
            <a:pPr indent="-330200" lvl="0" marL="457200" rtl="0">
              <a:spcBef>
                <a:spcPts val="0"/>
              </a:spcBef>
              <a:buSzPct val="100000"/>
              <a:buAutoNum type="romanUcPeriod"/>
            </a:pPr>
            <a:r>
              <a:rPr lang="en" sz="1600"/>
              <a:t>Meghana K C </a:t>
            </a:r>
            <a:r>
              <a:rPr lang="en" sz="1600"/>
              <a:t>and</a:t>
            </a:r>
            <a:r>
              <a:rPr lang="en" sz="1600"/>
              <a:t> Dr. K R Nataraj, “IOT Based Intelligent Bin for Smart Cities,” International Journal on Recent and Innovation Trends in Computing and Communication Volume: 4 Issue: 5</a:t>
            </a:r>
          </a:p>
          <a:p>
            <a:pPr indent="-330200" lvl="0" marL="457200" rtl="0">
              <a:spcBef>
                <a:spcPts val="0"/>
              </a:spcBef>
              <a:buSzPct val="100000"/>
              <a:buAutoNum type="romanUcPeriod"/>
            </a:pPr>
            <a:r>
              <a:rPr lang="en" sz="1600"/>
              <a:t>S.S.Navghane,  M.S.Killedar, Dr.V.M.Rohokale, “IoT Based Smart Garbage and Waste Collection Bin,” (IJARECE) Volume 5, Issue 5, May 2016</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lang="en"/>
              <a:t>References...</a:t>
            </a:r>
          </a:p>
        </p:txBody>
      </p:sp>
      <p:sp>
        <p:nvSpPr>
          <p:cNvPr id="398" name="Shape 398"/>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330200" lvl="0" marL="457200" rtl="0">
              <a:spcBef>
                <a:spcPts val="0"/>
              </a:spcBef>
              <a:buSzPct val="100000"/>
              <a:buAutoNum type="romanUcPeriod"/>
            </a:pPr>
            <a:r>
              <a:rPr lang="en" sz="1600"/>
              <a:t>http://akizukidenshi.com/download/ds/intel/edison-module_HG_331189-002.pdf</a:t>
            </a:r>
          </a:p>
          <a:p>
            <a:pPr indent="-330200" lvl="0" marL="457200" rtl="0">
              <a:spcBef>
                <a:spcPts val="0"/>
              </a:spcBef>
              <a:buSzPct val="100000"/>
              <a:buAutoNum type="romanUcPeriod"/>
            </a:pPr>
            <a:r>
              <a:rPr lang="en" sz="1600"/>
              <a:t>https://en.wikipedia.org/wiki/Intel_Edison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292850"/>
            <a:ext cx="8520600" cy="1305000"/>
          </a:xfrm>
          <a:prstGeom prst="rect">
            <a:avLst/>
          </a:prstGeom>
        </p:spPr>
        <p:txBody>
          <a:bodyPr anchorCtr="0" anchor="t" bIns="91425" lIns="91425" rIns="91425" tIns="91425">
            <a:noAutofit/>
          </a:bodyPr>
          <a:lstStyle/>
          <a:p>
            <a:pPr lvl="0">
              <a:spcBef>
                <a:spcPts val="0"/>
              </a:spcBef>
              <a:buNone/>
            </a:pPr>
            <a:r>
              <a:rPr lang="en"/>
              <a:t>IoT Based Smart Garbage and Waste Collection Bin -S.S.Navghane, et al</a:t>
            </a:r>
          </a:p>
        </p:txBody>
      </p:sp>
      <p:sp>
        <p:nvSpPr>
          <p:cNvPr id="86" name="Shape 86"/>
          <p:cNvSpPr txBox="1"/>
          <p:nvPr>
            <p:ph idx="1" type="body"/>
          </p:nvPr>
        </p:nvSpPr>
        <p:spPr>
          <a:xfrm>
            <a:off x="311700" y="1674075"/>
            <a:ext cx="8520600" cy="2970900"/>
          </a:xfrm>
          <a:prstGeom prst="rect">
            <a:avLst/>
          </a:prstGeom>
        </p:spPr>
        <p:txBody>
          <a:bodyPr anchorCtr="0" anchor="t" bIns="91425" lIns="91425" rIns="91425" tIns="91425">
            <a:noAutofit/>
          </a:bodyPr>
          <a:lstStyle/>
          <a:p>
            <a:pPr indent="-228600" lvl="0" marL="457200" rtl="0" algn="just">
              <a:spcBef>
                <a:spcPts val="0"/>
              </a:spcBef>
              <a:spcAft>
                <a:spcPts val="1000"/>
              </a:spcAft>
              <a:buChar char="➢"/>
            </a:pPr>
            <a:r>
              <a:rPr lang="en"/>
              <a:t>They use a combination of sensors namely weight sensor and IR sensor to indicate its weight and different levels respectively. They send their output ahead when the designated threshold level is crossed.</a:t>
            </a:r>
          </a:p>
          <a:p>
            <a:pPr indent="-228600" lvl="0" marL="457200" algn="just">
              <a:spcBef>
                <a:spcPts val="0"/>
              </a:spcBef>
              <a:spcAft>
                <a:spcPts val="1000"/>
              </a:spcAft>
              <a:buChar char="➢"/>
            </a:pPr>
            <a:r>
              <a:rPr lang="en"/>
              <a:t>Details of this are programmed in the microcontroller (ARM LPC2148) and the controller gives the details to the transmitter module (Wifi module), details of the garbage bin are displayed onto the HTML page in web browser of mobile handset connected to the router [III]</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2802750" y="802500"/>
            <a:ext cx="3538500" cy="3538500"/>
          </a:xfrm>
          <a:prstGeom prst="rect">
            <a:avLst/>
          </a:prstGeom>
        </p:spPr>
        <p:txBody>
          <a:bodyPr anchorCtr="0" anchor="ctr" bIns="91425" lIns="91425" rIns="91425" tIns="91425">
            <a:noAutofit/>
          </a:bodyPr>
          <a:lstStyle/>
          <a:p>
            <a:pPr lvl="0">
              <a:spcBef>
                <a:spcPts val="0"/>
              </a:spcBef>
              <a:buNone/>
            </a:pPr>
            <a:r>
              <a:rPr lang="en"/>
              <a:t>How does our</a:t>
            </a:r>
          </a:p>
          <a:p>
            <a:pPr lvl="0">
              <a:spcBef>
                <a:spcPts val="0"/>
              </a:spcBef>
              <a:buNone/>
            </a:pPr>
            <a:r>
              <a:rPr lang="en"/>
              <a:t>smart bin look?</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1" type="body"/>
          </p:nvPr>
        </p:nvSpPr>
        <p:spPr>
          <a:xfrm>
            <a:off x="319500" y="4230575"/>
            <a:ext cx="5998800" cy="598800"/>
          </a:xfrm>
          <a:prstGeom prst="rect">
            <a:avLst/>
          </a:prstGeom>
        </p:spPr>
        <p:txBody>
          <a:bodyPr anchorCtr="0" anchor="ctr" bIns="91425" lIns="91425" rIns="91425" tIns="91425">
            <a:noAutofit/>
          </a:bodyPr>
          <a:lstStyle/>
          <a:p>
            <a:pPr lvl="0">
              <a:spcBef>
                <a:spcPts val="0"/>
              </a:spcBef>
              <a:buNone/>
            </a:pPr>
            <a:r>
              <a:rPr lang="en"/>
              <a:t>Smart Bin - Prototype</a:t>
            </a:r>
          </a:p>
        </p:txBody>
      </p:sp>
      <p:pic>
        <p:nvPicPr>
          <p:cNvPr descr="SmartBinPrototypeTransparent.png" id="97" name="Shape 97"/>
          <p:cNvPicPr preferRelativeResize="0"/>
          <p:nvPr/>
        </p:nvPicPr>
        <p:blipFill>
          <a:blip r:embed="rId3">
            <a:alphaModFix/>
          </a:blip>
          <a:stretch>
            <a:fillRect/>
          </a:stretch>
        </p:blipFill>
        <p:spPr>
          <a:xfrm>
            <a:off x="2438400" y="152400"/>
            <a:ext cx="4314825" cy="396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2802750" y="802500"/>
            <a:ext cx="3538500" cy="3538500"/>
          </a:xfrm>
          <a:prstGeom prst="rect">
            <a:avLst/>
          </a:prstGeom>
        </p:spPr>
        <p:txBody>
          <a:bodyPr anchorCtr="0" anchor="ctr" bIns="91425" lIns="91425" rIns="91425" tIns="91425">
            <a:noAutofit/>
          </a:bodyPr>
          <a:lstStyle/>
          <a:p>
            <a:pPr lvl="0">
              <a:spcBef>
                <a:spcPts val="0"/>
              </a:spcBef>
              <a:buNone/>
            </a:pPr>
            <a:r>
              <a:rPr lang="en"/>
              <a:t>What does it comprise of?</a:t>
            </a:r>
          </a:p>
        </p:txBody>
      </p:sp>
    </p:spTree>
  </p:cSld>
  <p:clrMapOvr>
    <a:masterClrMapping/>
  </p:clrMapOvr>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