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23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10/19/14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10/19/14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10/19/14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10/19/14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10/19/14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10/19/14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10/19/14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10/19/14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10/19/14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10/19/14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10/19/14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10/19/14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XAMPP" TargetMode="External"/><Relationship Id="rId4" Type="http://schemas.openxmlformats.org/officeDocument/2006/relationships/hyperlink" Target="http://localhost/phpmyadmin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pachefriends.org/index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Fall 2014,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360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XAMPP (or other stack)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https://www.apachefriends.org/</a:t>
            </a:r>
            <a:r>
              <a:rPr lang="en-US" dirty="0" smtClean="0">
                <a:hlinkClick r:id="rId2"/>
              </a:rPr>
              <a:t>index.html</a:t>
            </a:r>
            <a:endParaRPr lang="en-US" dirty="0" smtClean="0"/>
          </a:p>
          <a:p>
            <a:pPr lvl="1"/>
            <a:r>
              <a:rPr lang="en-US" dirty="0" smtClean="0"/>
              <a:t>Install a MySQL, Apache, PHP stack</a:t>
            </a:r>
          </a:p>
          <a:p>
            <a:pPr lvl="1"/>
            <a:r>
              <a:rPr lang="en-US" dirty="0" smtClean="0"/>
              <a:t>Go to </a:t>
            </a:r>
            <a:r>
              <a:rPr lang="en-US" dirty="0" smtClean="0">
                <a:hlinkClick r:id="rId3"/>
              </a:rPr>
              <a:t>http://localhost/XAMPP</a:t>
            </a:r>
            <a:endParaRPr lang="en-US" dirty="0" smtClean="0"/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4"/>
              </a:rPr>
              <a:t>http://localhost/phpmyadmin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Note, you can also get stacks at: </a:t>
            </a:r>
          </a:p>
          <a:p>
            <a:pPr lvl="1"/>
            <a:r>
              <a:rPr lang="en-US" dirty="0" smtClean="0"/>
              <a:t>The mac app store - MAMP stack</a:t>
            </a:r>
          </a:p>
          <a:p>
            <a:pPr lvl="1"/>
            <a:r>
              <a:rPr lang="en-US" dirty="0" err="1" smtClean="0"/>
              <a:t>Bitnami.org</a:t>
            </a:r>
            <a:r>
              <a:rPr lang="en-US" dirty="0" smtClean="0"/>
              <a:t> – WAMP and MAMP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22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a database </a:t>
            </a:r>
          </a:p>
          <a:p>
            <a:pPr lvl="1"/>
            <a:r>
              <a:rPr lang="en-US" dirty="0" smtClean="0"/>
              <a:t>Create your tables un-normalized</a:t>
            </a:r>
          </a:p>
          <a:p>
            <a:pPr lvl="2"/>
            <a:r>
              <a:rPr lang="en-US" dirty="0" smtClean="0"/>
              <a:t>There must be transitive FDs in each original table</a:t>
            </a:r>
          </a:p>
          <a:p>
            <a:pPr lvl="2"/>
            <a:r>
              <a:rPr lang="en-US" dirty="0" smtClean="0"/>
              <a:t>There must be at least one pair of MVDs in the original schema (in the same table)</a:t>
            </a:r>
          </a:p>
          <a:p>
            <a:pPr lvl="1"/>
            <a:r>
              <a:rPr lang="en-US" dirty="0" smtClean="0"/>
              <a:t>Create at least 10 tables with at least six fields in each table</a:t>
            </a:r>
          </a:p>
          <a:p>
            <a:pPr lvl="1"/>
            <a:r>
              <a:rPr lang="en-US" dirty="0" smtClean="0"/>
              <a:t>Normalize your tables into 4NF</a:t>
            </a:r>
          </a:p>
          <a:p>
            <a:pPr lvl="1"/>
            <a:r>
              <a:rPr lang="en-US" dirty="0" smtClean="0"/>
              <a:t>Most of your tables should be involved in PK/FK relationships</a:t>
            </a:r>
          </a:p>
        </p:txBody>
      </p:sp>
    </p:spTree>
    <p:extLst>
      <p:ext uri="{BB962C8B-B14F-4D97-AF65-F5344CB8AC3E}">
        <p14:creationId xmlns:p14="http://schemas.microsoft.com/office/powerpoint/2010/main" val="2410755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Using </a:t>
            </a:r>
            <a:r>
              <a:rPr lang="en-US" sz="4400" dirty="0" err="1" smtClean="0"/>
              <a:t>PHPMyAdmin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your database</a:t>
            </a:r>
          </a:p>
          <a:p>
            <a:r>
              <a:rPr lang="en-US" dirty="0" smtClean="0"/>
              <a:t>Populate your tables with </a:t>
            </a:r>
            <a:r>
              <a:rPr lang="en-US" dirty="0" smtClean="0">
                <a:solidFill>
                  <a:srgbClr val="FF0000"/>
                </a:solidFill>
              </a:rPr>
              <a:t>INSERT</a:t>
            </a:r>
            <a:r>
              <a:rPr lang="en-US" dirty="0" smtClean="0"/>
              <a:t> commands</a:t>
            </a:r>
          </a:p>
          <a:p>
            <a:r>
              <a:rPr lang="en-US" dirty="0" smtClean="0"/>
              <a:t>Write queries that do the following (at least one of each)</a:t>
            </a:r>
          </a:p>
          <a:p>
            <a:pPr lvl="1"/>
            <a:r>
              <a:rPr lang="en-US" dirty="0" smtClean="0"/>
              <a:t>A simple </a:t>
            </a:r>
            <a:r>
              <a:rPr lang="en-US" dirty="0" smtClean="0">
                <a:solidFill>
                  <a:srgbClr val="FF0000"/>
                </a:solidFill>
              </a:rPr>
              <a:t>SELECT FROM WHERE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SELECT FROM WHERE ORDER BY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SELECT FROM WHERE ORDER BY LIMIT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SELECT FROM WHERE </a:t>
            </a:r>
            <a:r>
              <a:rPr lang="en-US" dirty="0" smtClean="0">
                <a:solidFill>
                  <a:schemeClr val="tx1"/>
                </a:solidFill>
              </a:rPr>
              <a:t>with an implied join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SELECT FROM WHERE GROUP BY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SELECT FROM WHERE GROUP BY HAVING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605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PHPMyAdim</a:t>
            </a:r>
            <a:r>
              <a:rPr lang="en-US" dirty="0" smtClean="0"/>
              <a:t>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SELECT FROM WHERE </a:t>
            </a:r>
            <a:r>
              <a:rPr lang="en-US" dirty="0" smtClean="0"/>
              <a:t>with two implied joins, a </a:t>
            </a:r>
            <a:r>
              <a:rPr lang="en-US" dirty="0" smtClean="0">
                <a:solidFill>
                  <a:srgbClr val="FF0000"/>
                </a:solidFill>
              </a:rPr>
              <a:t>MAX</a:t>
            </a:r>
            <a:r>
              <a:rPr lang="en-US" dirty="0" smtClean="0"/>
              <a:t> function, an </a:t>
            </a:r>
            <a:r>
              <a:rPr lang="en-US" dirty="0" smtClean="0">
                <a:solidFill>
                  <a:srgbClr val="FF0000"/>
                </a:solidFill>
              </a:rPr>
              <a:t>AVG</a:t>
            </a:r>
            <a:r>
              <a:rPr lang="en-US" dirty="0" smtClean="0"/>
              <a:t> function, and at least two levels of parentheses embedding in the where clause (i.e., a very non-trivial where clause)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SELECT FROM WHERE </a:t>
            </a:r>
            <a:r>
              <a:rPr lang="en-US" dirty="0" smtClean="0"/>
              <a:t>with a </a:t>
            </a:r>
            <a:r>
              <a:rPr lang="en-US" dirty="0" smtClean="0">
                <a:solidFill>
                  <a:srgbClr val="FF0000"/>
                </a:solidFill>
              </a:rPr>
              <a:t>NOT </a:t>
            </a:r>
            <a:r>
              <a:rPr lang="en-US" dirty="0" smtClean="0"/>
              <a:t>operator and an </a:t>
            </a:r>
            <a:r>
              <a:rPr lang="en-US" dirty="0" smtClean="0">
                <a:solidFill>
                  <a:srgbClr val="FF0000"/>
                </a:solidFill>
              </a:rPr>
              <a:t>IN</a:t>
            </a:r>
            <a:r>
              <a:rPr lang="en-US" dirty="0" smtClean="0"/>
              <a:t> operator, and a nested query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SET</a:t>
            </a:r>
            <a:r>
              <a:rPr lang="en-US" dirty="0" smtClean="0"/>
              <a:t> command and a nontrivial </a:t>
            </a:r>
            <a:r>
              <a:rPr lang="en-US" dirty="0" smtClean="0">
                <a:solidFill>
                  <a:srgbClr val="FF0000"/>
                </a:solidFill>
              </a:rPr>
              <a:t>WHERE</a:t>
            </a:r>
            <a:r>
              <a:rPr lang="en-US" dirty="0" smtClean="0"/>
              <a:t> clause</a:t>
            </a:r>
          </a:p>
          <a:p>
            <a:r>
              <a:rPr lang="en-US" dirty="0" smtClean="0"/>
              <a:t>An </a:t>
            </a:r>
            <a:r>
              <a:rPr lang="en-US" dirty="0" smtClean="0">
                <a:solidFill>
                  <a:srgbClr val="FF0000"/>
                </a:solidFill>
              </a:rPr>
              <a:t>UPDATE</a:t>
            </a:r>
            <a:r>
              <a:rPr lang="en-US" dirty="0" smtClean="0"/>
              <a:t> with a nontrivial </a:t>
            </a:r>
            <a:r>
              <a:rPr lang="en-US" dirty="0" smtClean="0">
                <a:solidFill>
                  <a:srgbClr val="FF0000"/>
                </a:solidFill>
              </a:rPr>
              <a:t>WHERE</a:t>
            </a:r>
            <a:r>
              <a:rPr lang="en-US" dirty="0" smtClean="0"/>
              <a:t> clause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CREATE USER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DROP USER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START TRANSACTION </a:t>
            </a:r>
            <a:r>
              <a:rPr lang="en-US" dirty="0" smtClean="0"/>
              <a:t>and a </a:t>
            </a:r>
            <a:r>
              <a:rPr lang="en-US" dirty="0" smtClean="0">
                <a:solidFill>
                  <a:srgbClr val="FF0000"/>
                </a:solidFill>
              </a:rPr>
              <a:t>ROLLBACK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060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ugrads</a:t>
            </a:r>
            <a:r>
              <a:rPr lang="en-US" dirty="0" smtClean="0"/>
              <a:t> &amp; </a:t>
            </a:r>
            <a:br>
              <a:rPr lang="en-US" dirty="0" smtClean="0"/>
            </a:br>
            <a:r>
              <a:rPr lang="en-US" dirty="0" smtClean="0"/>
              <a:t>grad students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run your queries manually for the grader</a:t>
            </a:r>
          </a:p>
          <a:p>
            <a:pPr lvl="1"/>
            <a:r>
              <a:rPr lang="en-US" dirty="0" smtClean="0"/>
              <a:t>All queries must compile and run </a:t>
            </a:r>
            <a:r>
              <a:rPr lang="en-US" dirty="0" smtClean="0"/>
              <a:t>properly – the grader will be there on the day of the final for demos</a:t>
            </a:r>
            <a:endParaRPr lang="en-US" dirty="0" smtClean="0"/>
          </a:p>
          <a:p>
            <a:r>
              <a:rPr lang="en-US" dirty="0" smtClean="0"/>
              <a:t>You will send to the grader via email your pre-normalized schema and your schema in </a:t>
            </a:r>
            <a:r>
              <a:rPr lang="en-US" dirty="0" smtClean="0"/>
              <a:t>4NF, as well as show them to him on the day of the final</a:t>
            </a:r>
            <a:endParaRPr lang="en-US" dirty="0" smtClean="0"/>
          </a:p>
          <a:p>
            <a:r>
              <a:rPr lang="en-US" dirty="0" smtClean="0"/>
              <a:t>You will also send the grader the text of all your SQL queries (including the ones making tables and doing updates/inserts).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For grad students </a:t>
            </a:r>
            <a:br>
              <a:rPr lang="en-US" sz="4400" dirty="0" smtClean="0"/>
            </a:br>
            <a:r>
              <a:rPr lang="en-US" sz="4400" dirty="0" smtClean="0"/>
              <a:t>(or extra credit for </a:t>
            </a:r>
            <a:r>
              <a:rPr lang="en-US" sz="4400" dirty="0" err="1" smtClean="0"/>
              <a:t>ugrads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web page interface to your set of queries so that queries can be chosen from a menu and then run</a:t>
            </a:r>
          </a:p>
          <a:p>
            <a:pPr lvl="1"/>
            <a:r>
              <a:rPr lang="en-US" dirty="0" smtClean="0"/>
              <a:t>The interface will show the growing schema as tables are created</a:t>
            </a:r>
          </a:p>
          <a:p>
            <a:pPr lvl="1"/>
            <a:r>
              <a:rPr lang="en-US" dirty="0" smtClean="0"/>
              <a:t>For read only queries: The web page interface will display the result of each query, including table names, attribute names, and the tuples returned </a:t>
            </a:r>
          </a:p>
          <a:p>
            <a:pPr lvl="1"/>
            <a:r>
              <a:rPr lang="en-US" dirty="0" smtClean="0"/>
              <a:t>For queries that update tables: The interface will show all updated tuples</a:t>
            </a:r>
          </a:p>
        </p:txBody>
      </p:sp>
    </p:spTree>
    <p:extLst>
      <p:ext uri="{BB962C8B-B14F-4D97-AF65-F5344CB8AC3E}">
        <p14:creationId xmlns:p14="http://schemas.microsoft.com/office/powerpoint/2010/main" val="2628668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1389</TotalTime>
  <Words>456</Words>
  <Application>Microsoft Macintosh PowerPoint</Application>
  <PresentationFormat>On-screen Show (4:3)</PresentationFormat>
  <Paragraphs>45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Newsprint</vt:lpstr>
      <vt:lpstr>Fall 2014, project</vt:lpstr>
      <vt:lpstr>XAMPP (or other stack)</vt:lpstr>
      <vt:lpstr>Project requirements</vt:lpstr>
      <vt:lpstr>Using PHPMyAdmin</vt:lpstr>
      <vt:lpstr>Using PHPMyAdim, continued</vt:lpstr>
      <vt:lpstr>For ugrads &amp;  grad students</vt:lpstr>
      <vt:lpstr>For grad students  (or extra credit for ugrads)</vt:lpstr>
    </vt:vector>
  </TitlesOfParts>
  <Company>U of Colo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A King</dc:creator>
  <cp:lastModifiedBy>Roger A King</cp:lastModifiedBy>
  <cp:revision>18</cp:revision>
  <dcterms:created xsi:type="dcterms:W3CDTF">2014-10-06T20:56:42Z</dcterms:created>
  <dcterms:modified xsi:type="dcterms:W3CDTF">2014-10-19T22:48:11Z</dcterms:modified>
</cp:coreProperties>
</file>