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88" r:id="rId25"/>
    <p:sldId id="293" r:id="rId26"/>
    <p:sldId id="294" r:id="rId27"/>
    <p:sldId id="295" r:id="rId28"/>
    <p:sldId id="289" r:id="rId29"/>
    <p:sldId id="290" r:id="rId30"/>
    <p:sldId id="296" r:id="rId31"/>
    <p:sldId id="297" r:id="rId32"/>
    <p:sldId id="298" r:id="rId33"/>
    <p:sldId id="299" r:id="rId34"/>
    <p:sldId id="305" r:id="rId35"/>
    <p:sldId id="300" r:id="rId36"/>
    <p:sldId id="291" r:id="rId37"/>
    <p:sldId id="292" r:id="rId38"/>
    <p:sldId id="303" r:id="rId39"/>
    <p:sldId id="304" r:id="rId40"/>
    <p:sldId id="301" r:id="rId41"/>
    <p:sldId id="284" r:id="rId42"/>
    <p:sldId id="302" r:id="rId43"/>
    <p:sldId id="306" r:id="rId44"/>
    <p:sldId id="348"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21" r:id="rId58"/>
    <p:sldId id="319" r:id="rId59"/>
    <p:sldId id="320" r:id="rId60"/>
    <p:sldId id="322" r:id="rId61"/>
    <p:sldId id="323" r:id="rId62"/>
    <p:sldId id="324" r:id="rId63"/>
    <p:sldId id="325" r:id="rId64"/>
    <p:sldId id="326" r:id="rId65"/>
    <p:sldId id="328" r:id="rId66"/>
    <p:sldId id="329" r:id="rId67"/>
    <p:sldId id="331" r:id="rId68"/>
    <p:sldId id="333" r:id="rId69"/>
    <p:sldId id="335" r:id="rId70"/>
    <p:sldId id="337" r:id="rId71"/>
    <p:sldId id="338" r:id="rId72"/>
    <p:sldId id="339" r:id="rId73"/>
    <p:sldId id="340" r:id="rId74"/>
    <p:sldId id="341" r:id="rId75"/>
    <p:sldId id="342" r:id="rId76"/>
    <p:sldId id="343" r:id="rId77"/>
    <p:sldId id="344" r:id="rId78"/>
    <p:sldId id="347" r:id="rId79"/>
    <p:sldId id="345" r:id="rId80"/>
    <p:sldId id="346"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68" r:id="rId101"/>
    <p:sldId id="369" r:id="rId102"/>
    <p:sldId id="370" r:id="rId103"/>
    <p:sldId id="371" r:id="rId104"/>
    <p:sldId id="372" r:id="rId105"/>
    <p:sldId id="373" r:id="rId106"/>
    <p:sldId id="374" r:id="rId107"/>
    <p:sldId id="375" r:id="rId108"/>
    <p:sldId id="376" r:id="rId109"/>
    <p:sldId id="377" r:id="rId110"/>
    <p:sldId id="378" r:id="rId111"/>
    <p:sldId id="379" r:id="rId112"/>
    <p:sldId id="380" r:id="rId113"/>
    <p:sldId id="381" r:id="rId114"/>
    <p:sldId id="382" r:id="rId115"/>
    <p:sldId id="383" r:id="rId116"/>
    <p:sldId id="384" r:id="rId117"/>
    <p:sldId id="385" r:id="rId118"/>
    <p:sldId id="386"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Andong" initials="JA" lastIdx="1" clrIdx="0">
    <p:extLst>
      <p:ext uri="{19B8F6BF-5375-455C-9EA6-DF929625EA0E}">
        <p15:presenceInfo xmlns:p15="http://schemas.microsoft.com/office/powerpoint/2012/main" userId="333a2e5aa278f6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196" autoAdjust="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21155-873F-471E-A694-2E11DB65AA6D}"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C4469-7290-4C9A-93F3-69CAE904B060}" type="slidenum">
              <a:rPr lang="en-US" smtClean="0"/>
              <a:t>‹#›</a:t>
            </a:fld>
            <a:endParaRPr lang="en-US"/>
          </a:p>
        </p:txBody>
      </p:sp>
    </p:spTree>
    <p:extLst>
      <p:ext uri="{BB962C8B-B14F-4D97-AF65-F5344CB8AC3E}">
        <p14:creationId xmlns:p14="http://schemas.microsoft.com/office/powerpoint/2010/main" val="389302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Explained</a:t>
            </a:r>
          </a:p>
          <a:p>
            <a:r>
              <a:rPr lang="en-US" dirty="0" err="1"/>
              <a:t>myMethod</a:t>
            </a:r>
            <a:r>
              <a:rPr lang="en-US" dirty="0"/>
              <a:t>() is the name of the method</a:t>
            </a:r>
          </a:p>
          <a:p>
            <a:r>
              <a:rPr lang="en-US" dirty="0"/>
              <a:t>static means that the method belongs to the Main class and not an object of the Main class. You will learn more about objects and how to access methods through objects later in this tutorial.</a:t>
            </a:r>
          </a:p>
          <a:p>
            <a:r>
              <a:rPr lang="en-US" dirty="0"/>
              <a:t>void means that this method does not have a return value. You will learn more about return values later in this chapter</a:t>
            </a:r>
          </a:p>
        </p:txBody>
      </p:sp>
      <p:sp>
        <p:nvSpPr>
          <p:cNvPr id="4" name="Slide Number Placeholder 3"/>
          <p:cNvSpPr>
            <a:spLocks noGrp="1"/>
          </p:cNvSpPr>
          <p:nvPr>
            <p:ph type="sldNum" sz="quarter" idx="5"/>
          </p:nvPr>
        </p:nvSpPr>
        <p:spPr/>
        <p:txBody>
          <a:bodyPr/>
          <a:lstStyle/>
          <a:p>
            <a:fld id="{620C4469-7290-4C9A-93F3-69CAE904B060}" type="slidenum">
              <a:rPr lang="en-US" smtClean="0"/>
              <a:t>1</a:t>
            </a:fld>
            <a:endParaRPr lang="en-US"/>
          </a:p>
        </p:txBody>
      </p:sp>
    </p:spTree>
    <p:extLst>
      <p:ext uri="{BB962C8B-B14F-4D97-AF65-F5344CB8AC3E}">
        <p14:creationId xmlns:p14="http://schemas.microsoft.com/office/powerpoint/2010/main" val="280917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Explained</a:t>
            </a:r>
          </a:p>
          <a:p>
            <a:r>
              <a:rPr lang="en-US" dirty="0"/>
              <a:t>When the sum() function is called, it adds parameter k to the sum of all numbers smaller than k and returns the result. When k becomes 0, the function just returns 0. When running, the program follows these steps:</a:t>
            </a:r>
          </a:p>
          <a:p>
            <a:endParaRPr lang="en-US" dirty="0"/>
          </a:p>
          <a:p>
            <a:r>
              <a:rPr lang="en-US" dirty="0"/>
              <a:t>10 + sum(9)</a:t>
            </a:r>
          </a:p>
          <a:p>
            <a:r>
              <a:rPr lang="en-US" dirty="0"/>
              <a:t>10 + ( 9 + sum(8) )</a:t>
            </a:r>
          </a:p>
          <a:p>
            <a:r>
              <a:rPr lang="en-US" dirty="0"/>
              <a:t>10 + ( 9 + ( 8 + sum(7) ) )</a:t>
            </a:r>
          </a:p>
          <a:p>
            <a:r>
              <a:rPr lang="en-US" dirty="0"/>
              <a:t>...</a:t>
            </a:r>
          </a:p>
          <a:p>
            <a:r>
              <a:rPr lang="en-US" dirty="0"/>
              <a:t>10 + 9 + 8 + 7 + 6 + 5 + 4 + 3 + 2 + 1 + sum(0)</a:t>
            </a:r>
          </a:p>
          <a:p>
            <a:r>
              <a:rPr lang="en-US" dirty="0"/>
              <a:t>10 + 9 + 8 + 7 + 6 + 5 + 4 + 3 + 2 + 1 + 0</a:t>
            </a:r>
          </a:p>
        </p:txBody>
      </p:sp>
      <p:sp>
        <p:nvSpPr>
          <p:cNvPr id="4" name="Slide Number Placeholder 3"/>
          <p:cNvSpPr>
            <a:spLocks noGrp="1"/>
          </p:cNvSpPr>
          <p:nvPr>
            <p:ph type="sldNum" sz="quarter" idx="5"/>
          </p:nvPr>
        </p:nvSpPr>
        <p:spPr/>
        <p:txBody>
          <a:bodyPr/>
          <a:lstStyle/>
          <a:p>
            <a:fld id="{620C4469-7290-4C9A-93F3-69CAE904B060}" type="slidenum">
              <a:rPr lang="en-US" smtClean="0"/>
              <a:t>11</a:t>
            </a:fld>
            <a:endParaRPr lang="en-US"/>
          </a:p>
        </p:txBody>
      </p:sp>
    </p:spTree>
    <p:extLst>
      <p:ext uri="{BB962C8B-B14F-4D97-AF65-F5344CB8AC3E}">
        <p14:creationId xmlns:p14="http://schemas.microsoft.com/office/powerpoint/2010/main" val="58656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775E-4269-CD9B-2822-3E7257804C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835606-5466-62BB-3201-3FC2EF068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899F4-F854-F1F2-B865-E9CE84A6EE75}"/>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5" name="Footer Placeholder 4">
            <a:extLst>
              <a:ext uri="{FF2B5EF4-FFF2-40B4-BE49-F238E27FC236}">
                <a16:creationId xmlns:a16="http://schemas.microsoft.com/office/drawing/2014/main" id="{2EE58290-4F04-FAA9-965A-4E7A24F3A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62100-63C6-A892-8413-1377F520419E}"/>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30710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F06A-D62D-75BD-B007-DE4A9A9D0F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58F7B7-C235-B6F5-A597-0521027F7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5437B-4AB9-8BB7-4833-5E6C5002EF12}"/>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5" name="Footer Placeholder 4">
            <a:extLst>
              <a:ext uri="{FF2B5EF4-FFF2-40B4-BE49-F238E27FC236}">
                <a16:creationId xmlns:a16="http://schemas.microsoft.com/office/drawing/2014/main" id="{941BE0E7-168D-47D8-1564-787CD4F93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62416-4684-35B1-E5F4-0FD3428CBF06}"/>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53308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3C566-B2DF-035F-1E9D-855E7952B6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A8D70-0E7A-7420-D399-39B85518C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97909-754B-675E-216F-029A431E19C5}"/>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5" name="Footer Placeholder 4">
            <a:extLst>
              <a:ext uri="{FF2B5EF4-FFF2-40B4-BE49-F238E27FC236}">
                <a16:creationId xmlns:a16="http://schemas.microsoft.com/office/drawing/2014/main" id="{BA0E8CEE-1493-1923-E8A3-ADC595D3E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72367-0BE1-098B-EF6A-B3D196A55CCF}"/>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78440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A65B-86C0-0951-3450-7B0E4ABA2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D7B66-2CBE-DEE1-2568-AD36E1E47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1A873-36E3-D476-DDC8-4CB222CAA8AE}"/>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5" name="Footer Placeholder 4">
            <a:extLst>
              <a:ext uri="{FF2B5EF4-FFF2-40B4-BE49-F238E27FC236}">
                <a16:creationId xmlns:a16="http://schemas.microsoft.com/office/drawing/2014/main" id="{F31347CD-3582-459E-86C3-BCC3F132D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6142A-2933-C211-45D8-845E5B953DBA}"/>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143113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4240-BB87-3D8F-FC8C-60B60CB89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A5AC9-AB52-6539-8884-01FE24EE7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353496-4627-CB70-1584-B7A26F3C6F90}"/>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5" name="Footer Placeholder 4">
            <a:extLst>
              <a:ext uri="{FF2B5EF4-FFF2-40B4-BE49-F238E27FC236}">
                <a16:creationId xmlns:a16="http://schemas.microsoft.com/office/drawing/2014/main" id="{38D09719-8FBF-8246-6374-D0CBBF3C7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1601F-895A-8583-6326-3859D464D18B}"/>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335254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5438-575E-1EB7-B12F-09432422E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F166B-5068-8A6E-58D3-F84B1BF0C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9865B6-06A0-058C-181C-D8B7EC3106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88189A-EEAD-F2FA-6BA0-7045B5A48C1A}"/>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6" name="Footer Placeholder 5">
            <a:extLst>
              <a:ext uri="{FF2B5EF4-FFF2-40B4-BE49-F238E27FC236}">
                <a16:creationId xmlns:a16="http://schemas.microsoft.com/office/drawing/2014/main" id="{F4FF90C9-6144-CEF2-89ED-70ADE84D5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6C9BF-F2BD-12F1-EE0A-CE5CB5C21201}"/>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206942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A5E7-C5A1-A316-DF44-E7ECCB571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D355F-107D-E39A-765A-D2FAF62ED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336C96-18A9-C199-D828-1BAD869C46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A3463B-F20B-E8D2-92A4-69EF9E653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C9D64-2AF1-DEBE-D982-65A3CBBF1D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69846E-1782-61F8-E761-8DE47BA26206}"/>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8" name="Footer Placeholder 7">
            <a:extLst>
              <a:ext uri="{FF2B5EF4-FFF2-40B4-BE49-F238E27FC236}">
                <a16:creationId xmlns:a16="http://schemas.microsoft.com/office/drawing/2014/main" id="{42B33864-2806-F87C-3A34-09E3BAEB73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36AE8-781B-DF38-E536-E44D35490EA7}"/>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361590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1E8E-4726-60F0-077B-8852683711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D2E375-B6C5-8E24-C25A-5514F0F9C762}"/>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4" name="Footer Placeholder 3">
            <a:extLst>
              <a:ext uri="{FF2B5EF4-FFF2-40B4-BE49-F238E27FC236}">
                <a16:creationId xmlns:a16="http://schemas.microsoft.com/office/drawing/2014/main" id="{C0C9205D-3573-364A-3F62-8FACDE6B4A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08125B-FF23-AA9E-2EA7-EF569F609FB5}"/>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3891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2256E-F605-260A-9C4C-50FE9893F9E4}"/>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3" name="Footer Placeholder 2">
            <a:extLst>
              <a:ext uri="{FF2B5EF4-FFF2-40B4-BE49-F238E27FC236}">
                <a16:creationId xmlns:a16="http://schemas.microsoft.com/office/drawing/2014/main" id="{6F03D0B7-F6F3-03B1-32DA-F0532D9CDC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0CD3B-DE35-D705-0773-9D2C2319D0A7}"/>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106922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0453-82D5-1531-6BDB-221F28B49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E01BC7-0EC5-EA08-77C5-C6AD634EF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CE90A-8960-3948-6A90-64D43BD0D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41B70-A295-B2B0-E940-29408F0EFE9D}"/>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6" name="Footer Placeholder 5">
            <a:extLst>
              <a:ext uri="{FF2B5EF4-FFF2-40B4-BE49-F238E27FC236}">
                <a16:creationId xmlns:a16="http://schemas.microsoft.com/office/drawing/2014/main" id="{00DBBA43-2D22-4A4F-57E1-F5F593B89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CB216-A442-4F05-22C4-7279C0E6BF18}"/>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335764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D542-CCDE-0CB8-DB2B-4B84657F7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54AE4C-EFCE-3BAF-F834-F44BF8B5D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B9BA1C-B50C-A249-0F66-29383F4AB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C4F82-88A4-984C-6402-B95F84CBB9F1}"/>
              </a:ext>
            </a:extLst>
          </p:cNvPr>
          <p:cNvSpPr>
            <a:spLocks noGrp="1"/>
          </p:cNvSpPr>
          <p:nvPr>
            <p:ph type="dt" sz="half" idx="10"/>
          </p:nvPr>
        </p:nvSpPr>
        <p:spPr/>
        <p:txBody>
          <a:bodyPr/>
          <a:lstStyle/>
          <a:p>
            <a:fld id="{2A33C513-629E-4225-A1BE-061E4092986F}" type="datetimeFigureOut">
              <a:rPr lang="en-US" smtClean="0"/>
              <a:t>10/6/2023</a:t>
            </a:fld>
            <a:endParaRPr lang="en-US"/>
          </a:p>
        </p:txBody>
      </p:sp>
      <p:sp>
        <p:nvSpPr>
          <p:cNvPr id="6" name="Footer Placeholder 5">
            <a:extLst>
              <a:ext uri="{FF2B5EF4-FFF2-40B4-BE49-F238E27FC236}">
                <a16:creationId xmlns:a16="http://schemas.microsoft.com/office/drawing/2014/main" id="{EC84AE4A-6636-33F3-77A5-39EB40636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91A66-EFE4-4B80-11F3-4EA4C772C7DF}"/>
              </a:ext>
            </a:extLst>
          </p:cNvPr>
          <p:cNvSpPr>
            <a:spLocks noGrp="1"/>
          </p:cNvSpPr>
          <p:nvPr>
            <p:ph type="sldNum" sz="quarter" idx="12"/>
          </p:nvPr>
        </p:nvSpPr>
        <p:spPr/>
        <p:txBody>
          <a:bodyPr/>
          <a:lstStyle/>
          <a:p>
            <a:fld id="{168F4295-415F-4752-B942-59AF4C139FE1}" type="slidenum">
              <a:rPr lang="en-US" smtClean="0"/>
              <a:t>‹#›</a:t>
            </a:fld>
            <a:endParaRPr lang="en-US"/>
          </a:p>
        </p:txBody>
      </p:sp>
    </p:spTree>
    <p:extLst>
      <p:ext uri="{BB962C8B-B14F-4D97-AF65-F5344CB8AC3E}">
        <p14:creationId xmlns:p14="http://schemas.microsoft.com/office/powerpoint/2010/main" val="125380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91FA3-B3E9-D21A-8386-C2B5D017C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CEAE6A-E5B3-2667-C834-86BF67F83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D7969-4E87-EB16-F807-33AE46513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3C513-629E-4225-A1BE-061E4092986F}" type="datetimeFigureOut">
              <a:rPr lang="en-US" smtClean="0"/>
              <a:t>10/6/2023</a:t>
            </a:fld>
            <a:endParaRPr lang="en-US"/>
          </a:p>
        </p:txBody>
      </p:sp>
      <p:sp>
        <p:nvSpPr>
          <p:cNvPr id="5" name="Footer Placeholder 4">
            <a:extLst>
              <a:ext uri="{FF2B5EF4-FFF2-40B4-BE49-F238E27FC236}">
                <a16:creationId xmlns:a16="http://schemas.microsoft.com/office/drawing/2014/main" id="{2427D965-D956-31B9-C3A7-0EE114655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51B3CC-023F-B5EF-2463-6D4E33B3B3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F4295-415F-4752-B942-59AF4C139FE1}" type="slidenum">
              <a:rPr lang="en-US" smtClean="0"/>
              <a:t>‹#›</a:t>
            </a:fld>
            <a:endParaRPr lang="en-US"/>
          </a:p>
        </p:txBody>
      </p:sp>
    </p:spTree>
    <p:extLst>
      <p:ext uri="{BB962C8B-B14F-4D97-AF65-F5344CB8AC3E}">
        <p14:creationId xmlns:p14="http://schemas.microsoft.com/office/powerpoint/2010/main" val="4253884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hyperlink" Target="https://www.w3schools.com/java/java_inheritance.asp"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BA5C5C-678C-4EAB-FEA2-64C609E6FC47}"/>
              </a:ext>
            </a:extLst>
          </p:cNvPr>
          <p:cNvSpPr txBox="1"/>
          <p:nvPr/>
        </p:nvSpPr>
        <p:spPr>
          <a:xfrm>
            <a:off x="567193" y="283379"/>
            <a:ext cx="11375666" cy="3970318"/>
          </a:xfrm>
          <a:prstGeom prst="rect">
            <a:avLst/>
          </a:prstGeom>
          <a:noFill/>
        </p:spPr>
        <p:txBody>
          <a:bodyPr wrap="square">
            <a:spAutoFit/>
          </a:bodyPr>
          <a:lstStyle/>
          <a:p>
            <a:r>
              <a:rPr lang="en-US" dirty="0">
                <a:latin typeface="Arial Black" panose="020B0A04020102020204" pitchFamily="34" charset="0"/>
              </a:rPr>
              <a:t>Java Methods</a:t>
            </a:r>
          </a:p>
          <a:p>
            <a:r>
              <a:rPr lang="en-US" dirty="0">
                <a:latin typeface="Arial Black" panose="020B0A04020102020204" pitchFamily="34" charset="0"/>
              </a:rPr>
              <a:t>A method is a block of code which only runs when it is called.</a:t>
            </a:r>
          </a:p>
          <a:p>
            <a:endParaRPr lang="en-US" dirty="0">
              <a:latin typeface="Arial Black" panose="020B0A04020102020204" pitchFamily="34" charset="0"/>
            </a:endParaRPr>
          </a:p>
          <a:p>
            <a:r>
              <a:rPr lang="en-US" dirty="0">
                <a:latin typeface="Arial Black" panose="020B0A04020102020204" pitchFamily="34" charset="0"/>
              </a:rPr>
              <a:t>You can pass data, known as parameters, into a method.</a:t>
            </a:r>
          </a:p>
          <a:p>
            <a:endParaRPr lang="en-US" dirty="0">
              <a:latin typeface="Arial Black" panose="020B0A04020102020204" pitchFamily="34" charset="0"/>
            </a:endParaRPr>
          </a:p>
          <a:p>
            <a:r>
              <a:rPr lang="en-US" dirty="0">
                <a:latin typeface="Arial Black" panose="020B0A04020102020204" pitchFamily="34" charset="0"/>
              </a:rPr>
              <a:t>Methods are used to perform certain actions, and they are also known as functions.</a:t>
            </a:r>
          </a:p>
          <a:p>
            <a:endParaRPr lang="en-US" dirty="0">
              <a:latin typeface="Arial Black" panose="020B0A04020102020204" pitchFamily="34" charset="0"/>
            </a:endParaRPr>
          </a:p>
          <a:p>
            <a:r>
              <a:rPr lang="en-US" dirty="0">
                <a:latin typeface="Arial Black" panose="020B0A04020102020204" pitchFamily="34" charset="0"/>
              </a:rPr>
              <a:t>Why use methods? To reuse code: define the code once, and use it many times.</a:t>
            </a:r>
          </a:p>
          <a:p>
            <a:endParaRPr lang="en-US" dirty="0">
              <a:latin typeface="Arial Black" panose="020B0A04020102020204" pitchFamily="34" charset="0"/>
            </a:endParaRPr>
          </a:p>
          <a:p>
            <a:r>
              <a:rPr lang="en-US" dirty="0">
                <a:latin typeface="Arial Black" panose="020B0A04020102020204" pitchFamily="34" charset="0"/>
              </a:rPr>
              <a:t>Create a Method</a:t>
            </a:r>
          </a:p>
          <a:p>
            <a:r>
              <a:rPr lang="en-US" dirty="0">
                <a:latin typeface="Arial Black" panose="020B0A04020102020204" pitchFamily="34" charset="0"/>
              </a:rPr>
              <a:t>A method must be declared within a class. It is defined with the name of the method, followed by parentheses (). Java provides some pre-defined methods, such as System.out.println(), but you can also create your own methods to perform certain actions:</a:t>
            </a:r>
          </a:p>
        </p:txBody>
      </p:sp>
      <p:sp>
        <p:nvSpPr>
          <p:cNvPr id="7" name="TextBox 6">
            <a:extLst>
              <a:ext uri="{FF2B5EF4-FFF2-40B4-BE49-F238E27FC236}">
                <a16:creationId xmlns:a16="http://schemas.microsoft.com/office/drawing/2014/main" id="{11D56E93-3E9E-10F9-37D8-928C732F71ED}"/>
              </a:ext>
            </a:extLst>
          </p:cNvPr>
          <p:cNvSpPr txBox="1"/>
          <p:nvPr/>
        </p:nvSpPr>
        <p:spPr>
          <a:xfrm>
            <a:off x="3969690" y="4266297"/>
            <a:ext cx="3401169" cy="2585323"/>
          </a:xfrm>
          <a:prstGeom prst="rect">
            <a:avLst/>
          </a:prstGeom>
          <a:noFill/>
        </p:spPr>
        <p:txBody>
          <a:bodyPr wrap="square">
            <a:spAutoFit/>
          </a:bodyPr>
          <a:lstStyle/>
          <a:p>
            <a:r>
              <a:rPr lang="en-US" dirty="0">
                <a:latin typeface="Arial Black" panose="020B0A04020102020204" pitchFamily="34" charset="0"/>
              </a:rPr>
              <a:t>Example</a:t>
            </a:r>
          </a:p>
          <a:p>
            <a:r>
              <a:rPr lang="en-US" dirty="0">
                <a:latin typeface="Arial Black" panose="020B0A04020102020204" pitchFamily="34" charset="0"/>
              </a:rPr>
              <a:t>Create a method inside Main:</a:t>
            </a:r>
          </a:p>
          <a:p>
            <a:endParaRPr lang="en-US" dirty="0">
              <a:latin typeface="Arial Black" panose="020B0A04020102020204" pitchFamily="34" charset="0"/>
            </a:endParaRPr>
          </a:p>
          <a:p>
            <a:r>
              <a:rPr lang="en-US" dirty="0">
                <a:latin typeface="Arial Black" panose="020B0A04020102020204" pitchFamily="34" charset="0"/>
              </a:rPr>
              <a:t>public class Main {</a:t>
            </a:r>
          </a:p>
          <a:p>
            <a:r>
              <a:rPr lang="en-US" dirty="0">
                <a:latin typeface="Arial Black" panose="020B0A04020102020204" pitchFamily="34" charset="0"/>
              </a:rPr>
              <a:t>  static void </a:t>
            </a:r>
            <a:r>
              <a:rPr lang="en-US" dirty="0" err="1">
                <a:latin typeface="Arial Black" panose="020B0A04020102020204" pitchFamily="34" charset="0"/>
              </a:rPr>
              <a:t>myMethod</a:t>
            </a:r>
            <a:r>
              <a:rPr lang="en-US" dirty="0">
                <a:latin typeface="Arial Black" panose="020B0A04020102020204" pitchFamily="34" charset="0"/>
              </a:rPr>
              <a:t>() {</a:t>
            </a:r>
          </a:p>
          <a:p>
            <a:r>
              <a:rPr lang="en-US" dirty="0">
                <a:latin typeface="Arial Black" panose="020B0A04020102020204" pitchFamily="34" charset="0"/>
              </a:rPr>
              <a:t>    // code to be executed</a:t>
            </a:r>
          </a:p>
          <a:p>
            <a:r>
              <a:rPr lang="en-US" dirty="0">
                <a:latin typeface="Arial Black" panose="020B0A04020102020204" pitchFamily="34" charset="0"/>
              </a:rPr>
              <a:t>  }</a:t>
            </a:r>
          </a:p>
          <a:p>
            <a:r>
              <a:rPr lang="en-US" dirty="0">
                <a:latin typeface="Arial Black" panose="020B0A04020102020204" pitchFamily="34" charset="0"/>
              </a:rPr>
              <a:t>}</a:t>
            </a:r>
          </a:p>
        </p:txBody>
      </p:sp>
    </p:spTree>
    <p:extLst>
      <p:ext uri="{BB962C8B-B14F-4D97-AF65-F5344CB8AC3E}">
        <p14:creationId xmlns:p14="http://schemas.microsoft.com/office/powerpoint/2010/main" val="414348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458510-3CDD-A600-E217-7A6FFD7C27B9}"/>
              </a:ext>
            </a:extLst>
          </p:cNvPr>
          <p:cNvSpPr txBox="1"/>
          <p:nvPr/>
        </p:nvSpPr>
        <p:spPr>
          <a:xfrm>
            <a:off x="238806" y="325333"/>
            <a:ext cx="11656558" cy="3416320"/>
          </a:xfrm>
          <a:prstGeom prst="rect">
            <a:avLst/>
          </a:prstGeom>
          <a:noFill/>
        </p:spPr>
        <p:txBody>
          <a:bodyPr wrap="square">
            <a:spAutoFit/>
          </a:bodyPr>
          <a:lstStyle/>
          <a:p>
            <a:r>
              <a:rPr lang="en-US" dirty="0">
                <a:latin typeface="Arial Black" panose="020B0A04020102020204" pitchFamily="34" charset="0"/>
              </a:rPr>
              <a:t>Java Recursion</a:t>
            </a:r>
          </a:p>
          <a:p>
            <a:r>
              <a:rPr lang="en-US" dirty="0">
                <a:latin typeface="Arial Black" panose="020B0A04020102020204" pitchFamily="34" charset="0"/>
              </a:rPr>
              <a:t>Java Recursion</a:t>
            </a:r>
          </a:p>
          <a:p>
            <a:r>
              <a:rPr lang="en-US" dirty="0">
                <a:latin typeface="Arial Black" panose="020B0A04020102020204" pitchFamily="34" charset="0"/>
              </a:rPr>
              <a:t>Recursion is the technique of making a function call itself. This technique provides a way to break complicated problems down into simple problems which are easier to solve.</a:t>
            </a:r>
          </a:p>
          <a:p>
            <a:endParaRPr lang="en-US" dirty="0">
              <a:latin typeface="Arial Black" panose="020B0A04020102020204" pitchFamily="34" charset="0"/>
            </a:endParaRPr>
          </a:p>
          <a:p>
            <a:r>
              <a:rPr lang="en-US" dirty="0">
                <a:latin typeface="Arial Black" panose="020B0A04020102020204" pitchFamily="34" charset="0"/>
              </a:rPr>
              <a:t>Recursion may be a bit difficult to understand. The best way to figure out how it works is to experiment with it.</a:t>
            </a:r>
          </a:p>
          <a:p>
            <a:endParaRPr lang="en-US" b="1" dirty="0">
              <a:latin typeface="Arial Black" panose="020B0A04020102020204" pitchFamily="34" charset="0"/>
            </a:endParaRPr>
          </a:p>
          <a:p>
            <a:r>
              <a:rPr lang="en-US" dirty="0">
                <a:latin typeface="Arial Black" panose="020B0A04020102020204" pitchFamily="34" charset="0"/>
              </a:rPr>
              <a:t>Recursion Example</a:t>
            </a:r>
          </a:p>
          <a:p>
            <a:r>
              <a:rPr lang="en-US" dirty="0">
                <a:latin typeface="Arial Black" panose="020B0A04020102020204" pitchFamily="34" charset="0"/>
              </a:rPr>
              <a:t>Adding two numbers together is easy to do, but adding a range of numbers is more complicated. In the following example, recursion is used to add a range of numbers together by breaking it down into the simple task of adding two numbers:</a:t>
            </a:r>
          </a:p>
        </p:txBody>
      </p:sp>
    </p:spTree>
    <p:extLst>
      <p:ext uri="{BB962C8B-B14F-4D97-AF65-F5344CB8AC3E}">
        <p14:creationId xmlns:p14="http://schemas.microsoft.com/office/powerpoint/2010/main" val="28092655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EE426-3DE2-BE6C-CBDB-562DC35BFBAA}"/>
              </a:ext>
            </a:extLst>
          </p:cNvPr>
          <p:cNvSpPr txBox="1"/>
          <p:nvPr/>
        </p:nvSpPr>
        <p:spPr>
          <a:xfrm>
            <a:off x="335943" y="475685"/>
            <a:ext cx="6094674" cy="5632311"/>
          </a:xfrm>
          <a:prstGeom prst="rect">
            <a:avLst/>
          </a:prstGeom>
          <a:noFill/>
        </p:spPr>
        <p:txBody>
          <a:bodyPr wrap="square">
            <a:spAutoFit/>
          </a:bodyPr>
          <a:lstStyle/>
          <a:p>
            <a:r>
              <a:rPr lang="en-PH" dirty="0"/>
              <a:t>Java LinkedList</a:t>
            </a:r>
          </a:p>
          <a:p>
            <a:r>
              <a:rPr lang="en-PH" dirty="0"/>
              <a:t>Java LinkedList</a:t>
            </a:r>
          </a:p>
          <a:p>
            <a:r>
              <a:rPr lang="en-PH" dirty="0"/>
              <a:t>In the previous chapter, you learned about the </a:t>
            </a:r>
            <a:r>
              <a:rPr lang="en-PH" dirty="0" err="1"/>
              <a:t>ArrayList</a:t>
            </a:r>
            <a:r>
              <a:rPr lang="en-PH" dirty="0"/>
              <a:t> class. The LinkedList class is almost identical to the </a:t>
            </a:r>
            <a:r>
              <a:rPr lang="en-PH" dirty="0" err="1"/>
              <a:t>ArrayList</a:t>
            </a:r>
            <a:r>
              <a:rPr lang="en-PH" dirty="0"/>
              <a:t>:</a:t>
            </a:r>
          </a:p>
          <a:p>
            <a:endParaRPr lang="en-PH" dirty="0"/>
          </a:p>
          <a:p>
            <a:r>
              <a:rPr lang="en-PH" dirty="0" err="1"/>
              <a:t>ExampleGet</a:t>
            </a:r>
            <a:r>
              <a:rPr lang="en-PH" dirty="0"/>
              <a:t> your own Java Server</a:t>
            </a:r>
          </a:p>
          <a:p>
            <a:r>
              <a:rPr lang="en-PH" dirty="0"/>
              <a:t>// Import the LinkedList class</a:t>
            </a:r>
          </a:p>
          <a:p>
            <a:r>
              <a:rPr lang="en-PH" dirty="0"/>
              <a:t>import </a:t>
            </a:r>
            <a:r>
              <a:rPr lang="en-PH" dirty="0" err="1"/>
              <a:t>java.util.LinkedList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LinkedList&lt;String&gt; cars = new LinkedList&lt;String&gt;();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r>
              <a:rPr lang="en-PH" dirty="0" err="1"/>
              <a:t>System.out.println</a:t>
            </a:r>
            <a:r>
              <a:rPr lang="en-PH" dirty="0"/>
              <a:t>(cars);</a:t>
            </a:r>
          </a:p>
          <a:p>
            <a:r>
              <a:rPr lang="en-PH" dirty="0"/>
              <a:t>  }</a:t>
            </a:r>
          </a:p>
          <a:p>
            <a:r>
              <a:rPr lang="en-PH" dirty="0"/>
              <a:t>}</a:t>
            </a:r>
          </a:p>
          <a:p>
            <a:endParaRPr lang="en-PH" dirty="0"/>
          </a:p>
        </p:txBody>
      </p:sp>
      <p:sp>
        <p:nvSpPr>
          <p:cNvPr id="5" name="TextBox 4">
            <a:extLst>
              <a:ext uri="{FF2B5EF4-FFF2-40B4-BE49-F238E27FC236}">
                <a16:creationId xmlns:a16="http://schemas.microsoft.com/office/drawing/2014/main" id="{91CFF90C-FDFA-31BB-9C10-DFBE8BF4CD45}"/>
              </a:ext>
            </a:extLst>
          </p:cNvPr>
          <p:cNvSpPr txBox="1"/>
          <p:nvPr/>
        </p:nvSpPr>
        <p:spPr>
          <a:xfrm>
            <a:off x="5870051" y="1949439"/>
            <a:ext cx="6094674" cy="3416320"/>
          </a:xfrm>
          <a:prstGeom prst="rect">
            <a:avLst/>
          </a:prstGeom>
          <a:noFill/>
        </p:spPr>
        <p:txBody>
          <a:bodyPr wrap="square">
            <a:spAutoFit/>
          </a:bodyPr>
          <a:lstStyle/>
          <a:p>
            <a:r>
              <a:rPr lang="en-PH" dirty="0"/>
              <a:t>import </a:t>
            </a:r>
            <a:r>
              <a:rPr lang="en-PH" dirty="0" err="1"/>
              <a:t>java.util.LinkedList</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LinkedList&lt;String&gt; cars = new LinkedList&lt;String&gt;();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r>
              <a:rPr lang="en-PH" dirty="0" err="1"/>
              <a:t>System.out.println</a:t>
            </a:r>
            <a:r>
              <a:rPr lang="en-PH" dirty="0"/>
              <a:t>(cars);</a:t>
            </a:r>
          </a:p>
          <a:p>
            <a:r>
              <a:rPr lang="en-PH" dirty="0"/>
              <a:t>  } </a:t>
            </a:r>
          </a:p>
          <a:p>
            <a:r>
              <a:rPr lang="en-PH" dirty="0"/>
              <a:t>}</a:t>
            </a:r>
          </a:p>
        </p:txBody>
      </p:sp>
    </p:spTree>
    <p:extLst>
      <p:ext uri="{BB962C8B-B14F-4D97-AF65-F5344CB8AC3E}">
        <p14:creationId xmlns:p14="http://schemas.microsoft.com/office/powerpoint/2010/main" val="6370542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A83FAB-5EFF-C359-5AD1-514020B9B1EB}"/>
              </a:ext>
            </a:extLst>
          </p:cNvPr>
          <p:cNvSpPr txBox="1"/>
          <p:nvPr/>
        </p:nvSpPr>
        <p:spPr>
          <a:xfrm>
            <a:off x="168302" y="286713"/>
            <a:ext cx="11855395" cy="5632311"/>
          </a:xfrm>
          <a:prstGeom prst="rect">
            <a:avLst/>
          </a:prstGeom>
          <a:noFill/>
        </p:spPr>
        <p:txBody>
          <a:bodyPr wrap="square">
            <a:spAutoFit/>
          </a:bodyPr>
          <a:lstStyle/>
          <a:p>
            <a:r>
              <a:rPr lang="en-GB" dirty="0" err="1"/>
              <a:t>ArrayList</a:t>
            </a:r>
            <a:r>
              <a:rPr lang="en-GB" dirty="0"/>
              <a:t> vs. LinkedList</a:t>
            </a:r>
          </a:p>
          <a:p>
            <a:r>
              <a:rPr lang="en-GB" dirty="0"/>
              <a:t>The LinkedList class is a collection which can contain many objects of the same type, just like the </a:t>
            </a:r>
            <a:r>
              <a:rPr lang="en-GB" dirty="0" err="1"/>
              <a:t>ArrayList</a:t>
            </a:r>
            <a:r>
              <a:rPr lang="en-GB" dirty="0"/>
              <a:t>.</a:t>
            </a:r>
          </a:p>
          <a:p>
            <a:endParaRPr lang="en-GB" dirty="0"/>
          </a:p>
          <a:p>
            <a:r>
              <a:rPr lang="en-GB" dirty="0"/>
              <a:t>The LinkedList class has all of the same methods as the </a:t>
            </a:r>
            <a:r>
              <a:rPr lang="en-GB" dirty="0" err="1"/>
              <a:t>ArrayList</a:t>
            </a:r>
            <a:r>
              <a:rPr lang="en-GB" dirty="0"/>
              <a:t> class because they both implement the List interface. This means that you can add items, change items, remove items and clear the list in the same way.</a:t>
            </a:r>
          </a:p>
          <a:p>
            <a:endParaRPr lang="en-GB" dirty="0"/>
          </a:p>
          <a:p>
            <a:r>
              <a:rPr lang="en-GB" dirty="0"/>
              <a:t>However, while the </a:t>
            </a:r>
            <a:r>
              <a:rPr lang="en-GB" dirty="0" err="1"/>
              <a:t>ArrayList</a:t>
            </a:r>
            <a:r>
              <a:rPr lang="en-GB" dirty="0"/>
              <a:t> class and the LinkedList class can be used in the same way, they are built very differently.</a:t>
            </a:r>
          </a:p>
          <a:p>
            <a:endParaRPr lang="en-GB" dirty="0"/>
          </a:p>
          <a:p>
            <a:r>
              <a:rPr lang="en-GB" dirty="0"/>
              <a:t>How the </a:t>
            </a:r>
            <a:r>
              <a:rPr lang="en-GB" dirty="0" err="1"/>
              <a:t>ArrayList</a:t>
            </a:r>
            <a:r>
              <a:rPr lang="en-GB" dirty="0"/>
              <a:t> works</a:t>
            </a:r>
          </a:p>
          <a:p>
            <a:r>
              <a:rPr lang="en-GB" dirty="0"/>
              <a:t>The </a:t>
            </a:r>
            <a:r>
              <a:rPr lang="en-GB" dirty="0" err="1"/>
              <a:t>ArrayList</a:t>
            </a:r>
            <a:r>
              <a:rPr lang="en-GB" dirty="0"/>
              <a:t> class has a regular array inside it. When an element is added, it is placed into the array. If the array is not big enough, a new, larger array is created to replace the old one and the old one is removed.</a:t>
            </a:r>
          </a:p>
          <a:p>
            <a:endParaRPr lang="en-GB" dirty="0"/>
          </a:p>
          <a:p>
            <a:r>
              <a:rPr lang="en-GB" dirty="0"/>
              <a:t>How the LinkedList works</a:t>
            </a:r>
          </a:p>
          <a:p>
            <a:r>
              <a:rPr lang="en-GB" dirty="0"/>
              <a:t>The LinkedList stores its items in "containers." The list has a link to the first container and each container has a link to the next container in the list. To add an element to the list, the element is placed into a new container and that container is linked to one of the other containers in the list.</a:t>
            </a:r>
          </a:p>
          <a:p>
            <a:endParaRPr lang="en-GB" dirty="0"/>
          </a:p>
          <a:p>
            <a:r>
              <a:rPr lang="en-GB" dirty="0"/>
              <a:t>When To Use</a:t>
            </a:r>
          </a:p>
          <a:p>
            <a:r>
              <a:rPr lang="en-GB" dirty="0"/>
              <a:t>Use an </a:t>
            </a:r>
            <a:r>
              <a:rPr lang="en-GB" dirty="0" err="1"/>
              <a:t>ArrayList</a:t>
            </a:r>
            <a:r>
              <a:rPr lang="en-GB" dirty="0"/>
              <a:t> for storing and accessing data, and LinkedList to manipulate data.</a:t>
            </a:r>
          </a:p>
          <a:p>
            <a:endParaRPr lang="en-GB" dirty="0"/>
          </a:p>
        </p:txBody>
      </p:sp>
    </p:spTree>
    <p:extLst>
      <p:ext uri="{BB962C8B-B14F-4D97-AF65-F5344CB8AC3E}">
        <p14:creationId xmlns:p14="http://schemas.microsoft.com/office/powerpoint/2010/main" val="29362218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AB1B35-2B3A-FD55-8278-10E569185A6E}"/>
              </a:ext>
            </a:extLst>
          </p:cNvPr>
          <p:cNvPicPr>
            <a:picLocks noChangeAspect="1"/>
          </p:cNvPicPr>
          <p:nvPr/>
        </p:nvPicPr>
        <p:blipFill rotWithShape="1">
          <a:blip r:embed="rId2"/>
          <a:srcRect b="74219"/>
          <a:stretch/>
        </p:blipFill>
        <p:spPr>
          <a:xfrm>
            <a:off x="408892" y="289523"/>
            <a:ext cx="11700943" cy="1659593"/>
          </a:xfrm>
          <a:prstGeom prst="rect">
            <a:avLst/>
          </a:prstGeom>
        </p:spPr>
      </p:pic>
      <p:pic>
        <p:nvPicPr>
          <p:cNvPr id="2" name="Picture 1">
            <a:extLst>
              <a:ext uri="{FF2B5EF4-FFF2-40B4-BE49-F238E27FC236}">
                <a16:creationId xmlns:a16="http://schemas.microsoft.com/office/drawing/2014/main" id="{45C5939E-9201-769E-DAB6-41EB841BD9D7}"/>
              </a:ext>
            </a:extLst>
          </p:cNvPr>
          <p:cNvPicPr>
            <a:picLocks noChangeAspect="1"/>
          </p:cNvPicPr>
          <p:nvPr/>
        </p:nvPicPr>
        <p:blipFill rotWithShape="1">
          <a:blip r:embed="rId2"/>
          <a:srcRect t="29573" r="24951"/>
          <a:stretch/>
        </p:blipFill>
        <p:spPr>
          <a:xfrm>
            <a:off x="773049" y="2141621"/>
            <a:ext cx="8781490" cy="4533568"/>
          </a:xfrm>
          <a:prstGeom prst="rect">
            <a:avLst/>
          </a:prstGeom>
        </p:spPr>
      </p:pic>
    </p:spTree>
    <p:extLst>
      <p:ext uri="{BB962C8B-B14F-4D97-AF65-F5344CB8AC3E}">
        <p14:creationId xmlns:p14="http://schemas.microsoft.com/office/powerpoint/2010/main" val="16168757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9EF3B4-BEC6-EC5F-2A85-03CEA4566B44}"/>
              </a:ext>
            </a:extLst>
          </p:cNvPr>
          <p:cNvSpPr txBox="1"/>
          <p:nvPr/>
        </p:nvSpPr>
        <p:spPr>
          <a:xfrm>
            <a:off x="153064" y="312769"/>
            <a:ext cx="6094674" cy="3970318"/>
          </a:xfrm>
          <a:prstGeom prst="rect">
            <a:avLst/>
          </a:prstGeom>
          <a:noFill/>
        </p:spPr>
        <p:txBody>
          <a:bodyPr wrap="square">
            <a:spAutoFit/>
          </a:bodyPr>
          <a:lstStyle/>
          <a:p>
            <a:r>
              <a:rPr lang="en-PH" dirty="0"/>
              <a:t>import </a:t>
            </a:r>
            <a:r>
              <a:rPr lang="en-PH" dirty="0" err="1"/>
              <a:t>java.util.LinkedList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LinkedList&lt;String&gt; cars = new LinkedList&lt;String&gt;();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p>
          <a:p>
            <a:r>
              <a:rPr lang="en-PH" dirty="0"/>
              <a:t>    // Use </a:t>
            </a:r>
            <a:r>
              <a:rPr lang="en-PH" dirty="0" err="1"/>
              <a:t>addFirst</a:t>
            </a:r>
            <a:r>
              <a:rPr lang="en-PH" dirty="0"/>
              <a:t>() to add the item to the beginning</a:t>
            </a:r>
          </a:p>
          <a:p>
            <a:r>
              <a:rPr lang="en-PH" dirty="0"/>
              <a:t>    </a:t>
            </a:r>
            <a:r>
              <a:rPr lang="en-PH" dirty="0" err="1"/>
              <a:t>cars.addFirst</a:t>
            </a:r>
            <a:r>
              <a:rPr lang="en-PH" dirty="0"/>
              <a:t>("Mazda");</a:t>
            </a:r>
          </a:p>
          <a:p>
            <a:r>
              <a:rPr lang="en-PH" dirty="0"/>
              <a:t>    </a:t>
            </a:r>
            <a:r>
              <a:rPr lang="en-PH" dirty="0" err="1"/>
              <a:t>System.out.println</a:t>
            </a:r>
            <a:r>
              <a:rPr lang="en-PH" dirty="0"/>
              <a:t>(cars);</a:t>
            </a:r>
          </a:p>
          <a:p>
            <a:r>
              <a:rPr lang="en-PH" dirty="0"/>
              <a:t>  }</a:t>
            </a:r>
          </a:p>
          <a:p>
            <a:r>
              <a:rPr lang="en-PH" dirty="0"/>
              <a:t>}</a:t>
            </a:r>
          </a:p>
        </p:txBody>
      </p:sp>
      <p:sp>
        <p:nvSpPr>
          <p:cNvPr id="5" name="TextBox 4">
            <a:extLst>
              <a:ext uri="{FF2B5EF4-FFF2-40B4-BE49-F238E27FC236}">
                <a16:creationId xmlns:a16="http://schemas.microsoft.com/office/drawing/2014/main" id="{935EACED-ADEC-DB7D-FAA9-9B7B07F6B7F3}"/>
              </a:ext>
            </a:extLst>
          </p:cNvPr>
          <p:cNvSpPr txBox="1"/>
          <p:nvPr/>
        </p:nvSpPr>
        <p:spPr>
          <a:xfrm>
            <a:off x="6097326" y="479746"/>
            <a:ext cx="6094674" cy="3970318"/>
          </a:xfrm>
          <a:prstGeom prst="rect">
            <a:avLst/>
          </a:prstGeom>
          <a:noFill/>
        </p:spPr>
        <p:txBody>
          <a:bodyPr wrap="square">
            <a:spAutoFit/>
          </a:bodyPr>
          <a:lstStyle/>
          <a:p>
            <a:r>
              <a:rPr lang="en-PH" dirty="0"/>
              <a:t>import </a:t>
            </a:r>
            <a:r>
              <a:rPr lang="en-PH" dirty="0" err="1"/>
              <a:t>java.util.LinkedList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LinkedList&lt;String&gt; cars = new LinkedList&lt;String&gt;();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p>
          <a:p>
            <a:r>
              <a:rPr lang="en-PH" dirty="0"/>
              <a:t>    // Use </a:t>
            </a:r>
            <a:r>
              <a:rPr lang="en-PH" dirty="0" err="1"/>
              <a:t>addLast</a:t>
            </a:r>
            <a:r>
              <a:rPr lang="en-PH" dirty="0"/>
              <a:t>() to add the item to the end</a:t>
            </a:r>
          </a:p>
          <a:p>
            <a:r>
              <a:rPr lang="en-PH" dirty="0"/>
              <a:t>    </a:t>
            </a:r>
            <a:r>
              <a:rPr lang="en-PH" dirty="0" err="1"/>
              <a:t>cars.addLast</a:t>
            </a:r>
            <a:r>
              <a:rPr lang="en-PH" dirty="0"/>
              <a:t>("Mazda");</a:t>
            </a:r>
          </a:p>
          <a:p>
            <a:r>
              <a:rPr lang="en-PH" dirty="0"/>
              <a:t>    </a:t>
            </a:r>
            <a:r>
              <a:rPr lang="en-PH" dirty="0" err="1"/>
              <a:t>System.out.println</a:t>
            </a:r>
            <a:r>
              <a:rPr lang="en-PH" dirty="0"/>
              <a:t>(cars);</a:t>
            </a:r>
          </a:p>
          <a:p>
            <a:r>
              <a:rPr lang="en-PH" dirty="0"/>
              <a:t>  }</a:t>
            </a:r>
          </a:p>
          <a:p>
            <a:r>
              <a:rPr lang="en-PH" dirty="0"/>
              <a:t>}</a:t>
            </a:r>
          </a:p>
        </p:txBody>
      </p:sp>
      <p:pic>
        <p:nvPicPr>
          <p:cNvPr id="7" name="Picture 6">
            <a:extLst>
              <a:ext uri="{FF2B5EF4-FFF2-40B4-BE49-F238E27FC236}">
                <a16:creationId xmlns:a16="http://schemas.microsoft.com/office/drawing/2014/main" id="{483C3213-9434-79B9-AD55-F47B12DD3CDA}"/>
              </a:ext>
            </a:extLst>
          </p:cNvPr>
          <p:cNvPicPr>
            <a:picLocks noChangeAspect="1"/>
          </p:cNvPicPr>
          <p:nvPr/>
        </p:nvPicPr>
        <p:blipFill>
          <a:blip r:embed="rId2"/>
          <a:stretch>
            <a:fillRect/>
          </a:stretch>
        </p:blipFill>
        <p:spPr>
          <a:xfrm>
            <a:off x="6777402" y="4798923"/>
            <a:ext cx="2088061" cy="472481"/>
          </a:xfrm>
          <a:prstGeom prst="rect">
            <a:avLst/>
          </a:prstGeom>
        </p:spPr>
      </p:pic>
      <p:pic>
        <p:nvPicPr>
          <p:cNvPr id="9" name="Picture 8">
            <a:extLst>
              <a:ext uri="{FF2B5EF4-FFF2-40B4-BE49-F238E27FC236}">
                <a16:creationId xmlns:a16="http://schemas.microsoft.com/office/drawing/2014/main" id="{A2E97125-97FF-8315-2C32-2791B28557F6}"/>
              </a:ext>
            </a:extLst>
          </p:cNvPr>
          <p:cNvPicPr>
            <a:picLocks noChangeAspect="1"/>
          </p:cNvPicPr>
          <p:nvPr/>
        </p:nvPicPr>
        <p:blipFill>
          <a:blip r:embed="rId3"/>
          <a:stretch>
            <a:fillRect/>
          </a:stretch>
        </p:blipFill>
        <p:spPr>
          <a:xfrm>
            <a:off x="942136" y="4745252"/>
            <a:ext cx="2133785" cy="510584"/>
          </a:xfrm>
          <a:prstGeom prst="rect">
            <a:avLst/>
          </a:prstGeom>
        </p:spPr>
      </p:pic>
    </p:spTree>
    <p:extLst>
      <p:ext uri="{BB962C8B-B14F-4D97-AF65-F5344CB8AC3E}">
        <p14:creationId xmlns:p14="http://schemas.microsoft.com/office/powerpoint/2010/main" val="5503591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44FEF-6491-26E3-4598-64B067D0E67B}"/>
              </a:ext>
            </a:extLst>
          </p:cNvPr>
          <p:cNvSpPr txBox="1"/>
          <p:nvPr/>
        </p:nvSpPr>
        <p:spPr>
          <a:xfrm>
            <a:off x="221346" y="276659"/>
            <a:ext cx="6094674" cy="4247317"/>
          </a:xfrm>
          <a:prstGeom prst="rect">
            <a:avLst/>
          </a:prstGeom>
          <a:noFill/>
        </p:spPr>
        <p:txBody>
          <a:bodyPr wrap="square">
            <a:spAutoFit/>
          </a:bodyPr>
          <a:lstStyle/>
          <a:p>
            <a:r>
              <a:rPr lang="en-PH" dirty="0"/>
              <a:t>import </a:t>
            </a:r>
            <a:r>
              <a:rPr lang="en-PH" dirty="0" err="1"/>
              <a:t>java.util.LinkedList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LinkedList&lt;String&gt; cars = new LinkedList&lt;String&gt;();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p>
          <a:p>
            <a:r>
              <a:rPr lang="en-PH" dirty="0"/>
              <a:t>    // Use </a:t>
            </a:r>
            <a:r>
              <a:rPr lang="en-PH" dirty="0" err="1"/>
              <a:t>removeFirst</a:t>
            </a:r>
            <a:r>
              <a:rPr lang="en-PH" dirty="0"/>
              <a:t>() remove the first item from the list</a:t>
            </a:r>
          </a:p>
          <a:p>
            <a:r>
              <a:rPr lang="en-PH" dirty="0"/>
              <a:t>    </a:t>
            </a:r>
            <a:r>
              <a:rPr lang="en-PH" dirty="0" err="1"/>
              <a:t>cars.removeFirst</a:t>
            </a:r>
            <a:r>
              <a:rPr lang="en-PH" dirty="0"/>
              <a:t>();</a:t>
            </a:r>
          </a:p>
          <a:p>
            <a:r>
              <a:rPr lang="en-PH" dirty="0"/>
              <a:t>    </a:t>
            </a:r>
            <a:r>
              <a:rPr lang="en-PH" dirty="0" err="1"/>
              <a:t>System.out.println</a:t>
            </a:r>
            <a:r>
              <a:rPr lang="en-PH" dirty="0"/>
              <a:t>(cars);</a:t>
            </a:r>
          </a:p>
          <a:p>
            <a:r>
              <a:rPr lang="en-PH" dirty="0"/>
              <a:t>  }</a:t>
            </a:r>
          </a:p>
          <a:p>
            <a:r>
              <a:rPr lang="en-PH" dirty="0"/>
              <a:t>}</a:t>
            </a:r>
          </a:p>
        </p:txBody>
      </p:sp>
      <p:pic>
        <p:nvPicPr>
          <p:cNvPr id="5" name="Picture 4">
            <a:extLst>
              <a:ext uri="{FF2B5EF4-FFF2-40B4-BE49-F238E27FC236}">
                <a16:creationId xmlns:a16="http://schemas.microsoft.com/office/drawing/2014/main" id="{E93711F9-8A21-E3A3-F462-48E5DD9BD9FA}"/>
              </a:ext>
            </a:extLst>
          </p:cNvPr>
          <p:cNvPicPr>
            <a:picLocks noChangeAspect="1"/>
          </p:cNvPicPr>
          <p:nvPr/>
        </p:nvPicPr>
        <p:blipFill>
          <a:blip r:embed="rId2"/>
          <a:stretch>
            <a:fillRect/>
          </a:stretch>
        </p:blipFill>
        <p:spPr>
          <a:xfrm>
            <a:off x="1267338" y="5268538"/>
            <a:ext cx="1546994" cy="678239"/>
          </a:xfrm>
          <a:prstGeom prst="rect">
            <a:avLst/>
          </a:prstGeom>
        </p:spPr>
      </p:pic>
      <p:sp>
        <p:nvSpPr>
          <p:cNvPr id="7" name="TextBox 6">
            <a:extLst>
              <a:ext uri="{FF2B5EF4-FFF2-40B4-BE49-F238E27FC236}">
                <a16:creationId xmlns:a16="http://schemas.microsoft.com/office/drawing/2014/main" id="{EA2037BB-3C8D-A1F5-4176-C1C7DB4B9E43}"/>
              </a:ext>
            </a:extLst>
          </p:cNvPr>
          <p:cNvSpPr txBox="1"/>
          <p:nvPr/>
        </p:nvSpPr>
        <p:spPr>
          <a:xfrm>
            <a:off x="6259665" y="388954"/>
            <a:ext cx="5659619" cy="4247317"/>
          </a:xfrm>
          <a:prstGeom prst="rect">
            <a:avLst/>
          </a:prstGeom>
          <a:noFill/>
        </p:spPr>
        <p:txBody>
          <a:bodyPr wrap="square">
            <a:spAutoFit/>
          </a:bodyPr>
          <a:lstStyle/>
          <a:p>
            <a:r>
              <a:rPr lang="en-PH" dirty="0"/>
              <a:t>import </a:t>
            </a:r>
            <a:r>
              <a:rPr lang="en-PH" dirty="0" err="1"/>
              <a:t>java.util.LinkedList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LinkedList&lt;String&gt; cars = new LinkedList&lt;String&gt;();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p>
          <a:p>
            <a:r>
              <a:rPr lang="en-PH" dirty="0"/>
              <a:t>    // Use </a:t>
            </a:r>
            <a:r>
              <a:rPr lang="en-PH" dirty="0" err="1"/>
              <a:t>removeLast</a:t>
            </a:r>
            <a:r>
              <a:rPr lang="en-PH" dirty="0"/>
              <a:t>() remove the last item from the list</a:t>
            </a:r>
          </a:p>
          <a:p>
            <a:r>
              <a:rPr lang="en-PH" dirty="0"/>
              <a:t>    </a:t>
            </a:r>
            <a:r>
              <a:rPr lang="en-PH" dirty="0" err="1"/>
              <a:t>cars.removeLast</a:t>
            </a:r>
            <a:r>
              <a:rPr lang="en-PH" dirty="0"/>
              <a:t>();</a:t>
            </a:r>
          </a:p>
          <a:p>
            <a:r>
              <a:rPr lang="en-PH" dirty="0"/>
              <a:t>    </a:t>
            </a:r>
            <a:r>
              <a:rPr lang="en-PH" dirty="0" err="1"/>
              <a:t>System.out.println</a:t>
            </a:r>
            <a:r>
              <a:rPr lang="en-PH" dirty="0"/>
              <a:t>(cars);</a:t>
            </a:r>
          </a:p>
          <a:p>
            <a:r>
              <a:rPr lang="en-PH" dirty="0"/>
              <a:t>  }</a:t>
            </a:r>
          </a:p>
          <a:p>
            <a:r>
              <a:rPr lang="en-PH" dirty="0"/>
              <a:t>}</a:t>
            </a:r>
          </a:p>
        </p:txBody>
      </p:sp>
      <p:pic>
        <p:nvPicPr>
          <p:cNvPr id="9" name="Picture 8">
            <a:extLst>
              <a:ext uri="{FF2B5EF4-FFF2-40B4-BE49-F238E27FC236}">
                <a16:creationId xmlns:a16="http://schemas.microsoft.com/office/drawing/2014/main" id="{3759CCBE-92AE-31BB-F907-0FADE2753564}"/>
              </a:ext>
            </a:extLst>
          </p:cNvPr>
          <p:cNvPicPr>
            <a:picLocks noChangeAspect="1"/>
          </p:cNvPicPr>
          <p:nvPr/>
        </p:nvPicPr>
        <p:blipFill>
          <a:blip r:embed="rId3"/>
          <a:stretch>
            <a:fillRect/>
          </a:stretch>
        </p:blipFill>
        <p:spPr>
          <a:xfrm>
            <a:off x="7049031" y="5268538"/>
            <a:ext cx="1623201" cy="434378"/>
          </a:xfrm>
          <a:prstGeom prst="rect">
            <a:avLst/>
          </a:prstGeom>
        </p:spPr>
      </p:pic>
    </p:spTree>
    <p:extLst>
      <p:ext uri="{BB962C8B-B14F-4D97-AF65-F5344CB8AC3E}">
        <p14:creationId xmlns:p14="http://schemas.microsoft.com/office/powerpoint/2010/main" val="24528701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A99F2C-E1FC-04C9-B420-3FCA2F6116A6}"/>
              </a:ext>
            </a:extLst>
          </p:cNvPr>
          <p:cNvSpPr txBox="1"/>
          <p:nvPr/>
        </p:nvSpPr>
        <p:spPr>
          <a:xfrm>
            <a:off x="391602" y="257109"/>
            <a:ext cx="6094674" cy="3970318"/>
          </a:xfrm>
          <a:prstGeom prst="rect">
            <a:avLst/>
          </a:prstGeom>
          <a:noFill/>
        </p:spPr>
        <p:txBody>
          <a:bodyPr wrap="square">
            <a:spAutoFit/>
          </a:bodyPr>
          <a:lstStyle/>
          <a:p>
            <a:r>
              <a:rPr lang="en-PH" dirty="0"/>
              <a:t>import </a:t>
            </a:r>
            <a:r>
              <a:rPr lang="en-PH" dirty="0" err="1"/>
              <a:t>java.util.LinkedList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LinkedList&lt;String&gt; cars = new LinkedList&lt;String&gt;();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p>
          <a:p>
            <a:r>
              <a:rPr lang="en-PH" dirty="0"/>
              <a:t>    // Use </a:t>
            </a:r>
            <a:r>
              <a:rPr lang="en-PH" dirty="0" err="1"/>
              <a:t>getFirst</a:t>
            </a:r>
            <a:r>
              <a:rPr lang="en-PH" dirty="0"/>
              <a:t>() to display the first item in the list</a:t>
            </a:r>
          </a:p>
          <a:p>
            <a:r>
              <a:rPr lang="en-PH" dirty="0"/>
              <a:t>    </a:t>
            </a:r>
            <a:r>
              <a:rPr lang="en-PH" dirty="0" err="1"/>
              <a:t>System.out.println</a:t>
            </a:r>
            <a:r>
              <a:rPr lang="en-PH" dirty="0"/>
              <a:t>(</a:t>
            </a:r>
            <a:r>
              <a:rPr lang="en-PH" dirty="0" err="1"/>
              <a:t>cars.getFirst</a:t>
            </a:r>
            <a:r>
              <a:rPr lang="en-PH" dirty="0"/>
              <a:t>());</a:t>
            </a:r>
          </a:p>
          <a:p>
            <a:r>
              <a:rPr lang="en-PH" dirty="0"/>
              <a:t>  }</a:t>
            </a:r>
          </a:p>
          <a:p>
            <a:r>
              <a:rPr lang="en-PH" dirty="0"/>
              <a:t>}</a:t>
            </a:r>
          </a:p>
        </p:txBody>
      </p:sp>
      <p:pic>
        <p:nvPicPr>
          <p:cNvPr id="5" name="Picture 4">
            <a:extLst>
              <a:ext uri="{FF2B5EF4-FFF2-40B4-BE49-F238E27FC236}">
                <a16:creationId xmlns:a16="http://schemas.microsoft.com/office/drawing/2014/main" id="{3B82E8B0-CC40-C42D-5428-C390689F2CFB}"/>
              </a:ext>
            </a:extLst>
          </p:cNvPr>
          <p:cNvPicPr>
            <a:picLocks noChangeAspect="1"/>
          </p:cNvPicPr>
          <p:nvPr/>
        </p:nvPicPr>
        <p:blipFill>
          <a:blip r:embed="rId2"/>
          <a:stretch>
            <a:fillRect/>
          </a:stretch>
        </p:blipFill>
        <p:spPr>
          <a:xfrm>
            <a:off x="894823" y="4397071"/>
            <a:ext cx="1705254" cy="967261"/>
          </a:xfrm>
          <a:prstGeom prst="rect">
            <a:avLst/>
          </a:prstGeom>
        </p:spPr>
      </p:pic>
      <p:sp>
        <p:nvSpPr>
          <p:cNvPr id="7" name="TextBox 6">
            <a:extLst>
              <a:ext uri="{FF2B5EF4-FFF2-40B4-BE49-F238E27FC236}">
                <a16:creationId xmlns:a16="http://schemas.microsoft.com/office/drawing/2014/main" id="{B05AC0EB-1681-6A0D-5690-51E0AD76E956}"/>
              </a:ext>
            </a:extLst>
          </p:cNvPr>
          <p:cNvSpPr txBox="1"/>
          <p:nvPr/>
        </p:nvSpPr>
        <p:spPr>
          <a:xfrm>
            <a:off x="6219908" y="426753"/>
            <a:ext cx="6094674" cy="3970318"/>
          </a:xfrm>
          <a:prstGeom prst="rect">
            <a:avLst/>
          </a:prstGeom>
          <a:noFill/>
        </p:spPr>
        <p:txBody>
          <a:bodyPr wrap="square">
            <a:spAutoFit/>
          </a:bodyPr>
          <a:lstStyle/>
          <a:p>
            <a:r>
              <a:rPr lang="en-PH" dirty="0"/>
              <a:t>import </a:t>
            </a:r>
            <a:r>
              <a:rPr lang="en-PH" dirty="0" err="1"/>
              <a:t>java.util.LinkedList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LinkedList&lt;String&gt; cars = new LinkedList&lt;String&gt;();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p>
          <a:p>
            <a:r>
              <a:rPr lang="en-PH" dirty="0"/>
              <a:t>    // Use </a:t>
            </a:r>
            <a:r>
              <a:rPr lang="en-PH" dirty="0" err="1"/>
              <a:t>getLast</a:t>
            </a:r>
            <a:r>
              <a:rPr lang="en-PH" dirty="0"/>
              <a:t>() to display the last item in the list</a:t>
            </a:r>
          </a:p>
          <a:p>
            <a:r>
              <a:rPr lang="en-PH" dirty="0"/>
              <a:t>    </a:t>
            </a:r>
            <a:r>
              <a:rPr lang="en-PH" dirty="0" err="1"/>
              <a:t>System.out.println</a:t>
            </a:r>
            <a:r>
              <a:rPr lang="en-PH" dirty="0"/>
              <a:t>(</a:t>
            </a:r>
            <a:r>
              <a:rPr lang="en-PH" dirty="0" err="1"/>
              <a:t>cars.getLast</a:t>
            </a:r>
            <a:r>
              <a:rPr lang="en-PH" dirty="0"/>
              <a:t>());</a:t>
            </a:r>
          </a:p>
          <a:p>
            <a:r>
              <a:rPr lang="en-PH" dirty="0"/>
              <a:t>  }</a:t>
            </a:r>
          </a:p>
          <a:p>
            <a:r>
              <a:rPr lang="en-PH" dirty="0"/>
              <a:t>}</a:t>
            </a:r>
          </a:p>
        </p:txBody>
      </p:sp>
      <p:pic>
        <p:nvPicPr>
          <p:cNvPr id="9" name="Picture 8">
            <a:extLst>
              <a:ext uri="{FF2B5EF4-FFF2-40B4-BE49-F238E27FC236}">
                <a16:creationId xmlns:a16="http://schemas.microsoft.com/office/drawing/2014/main" id="{C258E842-53A1-ED60-3004-5C243D59C0F3}"/>
              </a:ext>
            </a:extLst>
          </p:cNvPr>
          <p:cNvPicPr>
            <a:picLocks noChangeAspect="1"/>
          </p:cNvPicPr>
          <p:nvPr/>
        </p:nvPicPr>
        <p:blipFill>
          <a:blip r:embed="rId3"/>
          <a:stretch>
            <a:fillRect/>
          </a:stretch>
        </p:blipFill>
        <p:spPr>
          <a:xfrm>
            <a:off x="7139085" y="4397071"/>
            <a:ext cx="1511934" cy="967261"/>
          </a:xfrm>
          <a:prstGeom prst="rect">
            <a:avLst/>
          </a:prstGeom>
        </p:spPr>
      </p:pic>
    </p:spTree>
    <p:extLst>
      <p:ext uri="{BB962C8B-B14F-4D97-AF65-F5344CB8AC3E}">
        <p14:creationId xmlns:p14="http://schemas.microsoft.com/office/powerpoint/2010/main" val="29354672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EA955-0912-4B1D-9364-53755397863F}"/>
              </a:ext>
            </a:extLst>
          </p:cNvPr>
          <p:cNvSpPr txBox="1"/>
          <p:nvPr/>
        </p:nvSpPr>
        <p:spPr>
          <a:xfrm>
            <a:off x="375700" y="354555"/>
            <a:ext cx="6094674" cy="3139321"/>
          </a:xfrm>
          <a:prstGeom prst="rect">
            <a:avLst/>
          </a:prstGeom>
          <a:noFill/>
        </p:spPr>
        <p:txBody>
          <a:bodyPr wrap="square">
            <a:spAutoFit/>
          </a:bodyPr>
          <a:lstStyle/>
          <a:p>
            <a:r>
              <a:rPr lang="en-GB" dirty="0"/>
              <a:t>Java HashMap</a:t>
            </a:r>
          </a:p>
          <a:p>
            <a:r>
              <a:rPr lang="en-GB" dirty="0"/>
              <a:t>Java HashMap</a:t>
            </a:r>
          </a:p>
          <a:p>
            <a:r>
              <a:rPr lang="en-GB" dirty="0"/>
              <a:t>In the </a:t>
            </a:r>
            <a:r>
              <a:rPr lang="en-GB" dirty="0" err="1"/>
              <a:t>ArrayList</a:t>
            </a:r>
            <a:r>
              <a:rPr lang="en-GB" dirty="0"/>
              <a:t> chapter, you learned that Arrays store items as an ordered collection, and you have to access them with an index number (int type). A HashMap however, store items in "key/value" pairs, and you can access them by an index of another type (e.g. a String).</a:t>
            </a:r>
          </a:p>
          <a:p>
            <a:endParaRPr lang="en-GB" dirty="0"/>
          </a:p>
          <a:p>
            <a:r>
              <a:rPr lang="en-GB" dirty="0"/>
              <a:t>One object is used as a key (index) to another object (value). It can store different types: String keys and Integer values, or the same type, like: String keys and String values:</a:t>
            </a:r>
            <a:endParaRPr lang="en-PH" dirty="0"/>
          </a:p>
        </p:txBody>
      </p:sp>
    </p:spTree>
    <p:extLst>
      <p:ext uri="{BB962C8B-B14F-4D97-AF65-F5344CB8AC3E}">
        <p14:creationId xmlns:p14="http://schemas.microsoft.com/office/powerpoint/2010/main" val="35534396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A072B4-E919-010D-4BB7-3F6FB08A68CC}"/>
              </a:ext>
            </a:extLst>
          </p:cNvPr>
          <p:cNvSpPr txBox="1"/>
          <p:nvPr/>
        </p:nvSpPr>
        <p:spPr>
          <a:xfrm>
            <a:off x="3047338" y="2272850"/>
            <a:ext cx="6094674" cy="2308324"/>
          </a:xfrm>
          <a:prstGeom prst="rect">
            <a:avLst/>
          </a:prstGeom>
          <a:noFill/>
        </p:spPr>
        <p:txBody>
          <a:bodyPr wrap="square">
            <a:spAutoFit/>
          </a:bodyPr>
          <a:lstStyle/>
          <a:p>
            <a:r>
              <a:rPr lang="en-PH" dirty="0" err="1"/>
              <a:t>ExampleGet</a:t>
            </a:r>
            <a:r>
              <a:rPr lang="en-PH" dirty="0"/>
              <a:t> your own Java Server</a:t>
            </a:r>
          </a:p>
          <a:p>
            <a:r>
              <a:rPr lang="en-PH" dirty="0"/>
              <a:t>Create a HashMap object called </a:t>
            </a:r>
            <a:r>
              <a:rPr lang="en-PH" dirty="0" err="1"/>
              <a:t>capitalCities</a:t>
            </a:r>
            <a:r>
              <a:rPr lang="en-PH" dirty="0"/>
              <a:t> that will store String keys and String values:</a:t>
            </a:r>
          </a:p>
          <a:p>
            <a:endParaRPr lang="en-PH" dirty="0"/>
          </a:p>
          <a:p>
            <a:r>
              <a:rPr lang="en-PH" dirty="0"/>
              <a:t>import </a:t>
            </a:r>
            <a:r>
              <a:rPr lang="en-PH" dirty="0" err="1"/>
              <a:t>java.util.HashMap</a:t>
            </a:r>
            <a:r>
              <a:rPr lang="en-PH" dirty="0"/>
              <a:t>; // import the HashMap class</a:t>
            </a:r>
          </a:p>
          <a:p>
            <a:endParaRPr lang="en-PH" dirty="0"/>
          </a:p>
          <a:p>
            <a:r>
              <a:rPr lang="en-PH" dirty="0"/>
              <a:t>HashMap&lt;String, String&gt; </a:t>
            </a:r>
            <a:r>
              <a:rPr lang="en-PH" dirty="0" err="1"/>
              <a:t>capitalCities</a:t>
            </a:r>
            <a:r>
              <a:rPr lang="en-PH" dirty="0"/>
              <a:t> = new HashMap&lt;String, String&gt;();</a:t>
            </a:r>
          </a:p>
        </p:txBody>
      </p:sp>
    </p:spTree>
    <p:extLst>
      <p:ext uri="{BB962C8B-B14F-4D97-AF65-F5344CB8AC3E}">
        <p14:creationId xmlns:p14="http://schemas.microsoft.com/office/powerpoint/2010/main" val="33128879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23F935-74BF-F251-92BA-2C454327E87E}"/>
              </a:ext>
            </a:extLst>
          </p:cNvPr>
          <p:cNvSpPr txBox="1"/>
          <p:nvPr/>
        </p:nvSpPr>
        <p:spPr>
          <a:xfrm>
            <a:off x="542677" y="335845"/>
            <a:ext cx="6094674" cy="6186309"/>
          </a:xfrm>
          <a:prstGeom prst="rect">
            <a:avLst/>
          </a:prstGeom>
          <a:noFill/>
        </p:spPr>
        <p:txBody>
          <a:bodyPr wrap="square">
            <a:spAutoFit/>
          </a:bodyPr>
          <a:lstStyle/>
          <a:p>
            <a:r>
              <a:rPr lang="en-PH" dirty="0"/>
              <a:t>Add Items</a:t>
            </a:r>
          </a:p>
          <a:p>
            <a:r>
              <a:rPr lang="en-PH" dirty="0"/>
              <a:t>The HashMap class has many useful methods. For example, to add items to it, use the put() method:</a:t>
            </a:r>
          </a:p>
          <a:p>
            <a:endParaRPr lang="en-PH" dirty="0"/>
          </a:p>
          <a:p>
            <a:r>
              <a:rPr lang="en-PH" dirty="0"/>
              <a:t>Example</a:t>
            </a:r>
          </a:p>
          <a:p>
            <a:r>
              <a:rPr lang="en-PH" dirty="0"/>
              <a:t>// Import the HashMap class</a:t>
            </a:r>
          </a:p>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 Create a HashMap object called </a:t>
            </a:r>
            <a:r>
              <a:rPr lang="en-PH" dirty="0" err="1"/>
              <a:t>capitalCities</a:t>
            </a:r>
            <a:endParaRPr lang="en-PH" dirty="0"/>
          </a:p>
          <a:p>
            <a:r>
              <a:rPr lang="en-PH" dirty="0"/>
              <a:t>    HashMap&lt;String, String&gt; </a:t>
            </a:r>
            <a:r>
              <a:rPr lang="en-PH" dirty="0" err="1"/>
              <a:t>capitalCities</a:t>
            </a:r>
            <a:r>
              <a:rPr lang="en-PH" dirty="0"/>
              <a:t> = new HashMap&lt;String, String&gt;();</a:t>
            </a:r>
          </a:p>
          <a:p>
            <a:endParaRPr lang="en-PH" dirty="0"/>
          </a:p>
          <a:p>
            <a:r>
              <a:rPr lang="en-PH" dirty="0"/>
              <a:t>    // Add keys and values (Country, City)</a:t>
            </a:r>
          </a:p>
          <a:p>
            <a:r>
              <a:rPr lang="en-PH" dirty="0"/>
              <a:t>    </a:t>
            </a:r>
            <a:r>
              <a:rPr lang="en-PH" dirty="0" err="1"/>
              <a:t>capitalCities.put</a:t>
            </a:r>
            <a:r>
              <a:rPr lang="en-PH" dirty="0"/>
              <a:t>("England", "London");</a:t>
            </a:r>
          </a:p>
          <a:p>
            <a:r>
              <a:rPr lang="en-PH" dirty="0"/>
              <a:t>    </a:t>
            </a:r>
            <a:r>
              <a:rPr lang="en-PH" dirty="0" err="1"/>
              <a:t>capitalCities.put</a:t>
            </a:r>
            <a:r>
              <a:rPr lang="en-PH" dirty="0"/>
              <a:t>("Germany", "Berlin");</a:t>
            </a:r>
          </a:p>
          <a:p>
            <a:r>
              <a:rPr lang="en-PH" dirty="0"/>
              <a:t>    </a:t>
            </a:r>
            <a:r>
              <a:rPr lang="en-PH" dirty="0" err="1"/>
              <a:t>capitalCities.put</a:t>
            </a:r>
            <a:r>
              <a:rPr lang="en-PH" dirty="0"/>
              <a:t>("Norway", "Oslo");</a:t>
            </a:r>
          </a:p>
          <a:p>
            <a:r>
              <a:rPr lang="en-PH" dirty="0"/>
              <a:t>    </a:t>
            </a:r>
            <a:r>
              <a:rPr lang="en-PH" dirty="0" err="1"/>
              <a:t>capitalCities.put</a:t>
            </a:r>
            <a:r>
              <a:rPr lang="en-PH" dirty="0"/>
              <a:t>("USA", "Washington DC");</a:t>
            </a:r>
          </a:p>
          <a:p>
            <a:r>
              <a:rPr lang="en-PH" dirty="0"/>
              <a:t>    </a:t>
            </a:r>
            <a:r>
              <a:rPr lang="en-PH" dirty="0" err="1"/>
              <a:t>System.out.println</a:t>
            </a:r>
            <a:r>
              <a:rPr lang="en-PH" dirty="0"/>
              <a:t>(</a:t>
            </a:r>
            <a:r>
              <a:rPr lang="en-PH" dirty="0" err="1"/>
              <a:t>capitalCities</a:t>
            </a:r>
            <a:r>
              <a:rPr lang="en-PH" dirty="0"/>
              <a:t>);</a:t>
            </a:r>
          </a:p>
          <a:p>
            <a:r>
              <a:rPr lang="en-PH" dirty="0"/>
              <a:t>  }</a:t>
            </a:r>
          </a:p>
          <a:p>
            <a:r>
              <a:rPr lang="en-PH" dirty="0"/>
              <a:t>}</a:t>
            </a:r>
          </a:p>
        </p:txBody>
      </p:sp>
      <p:pic>
        <p:nvPicPr>
          <p:cNvPr id="5" name="Picture 4">
            <a:extLst>
              <a:ext uri="{FF2B5EF4-FFF2-40B4-BE49-F238E27FC236}">
                <a16:creationId xmlns:a16="http://schemas.microsoft.com/office/drawing/2014/main" id="{71154727-48B2-8FEE-63C2-F3B80A392EB1}"/>
              </a:ext>
            </a:extLst>
          </p:cNvPr>
          <p:cNvPicPr>
            <a:picLocks noChangeAspect="1"/>
          </p:cNvPicPr>
          <p:nvPr/>
        </p:nvPicPr>
        <p:blipFill>
          <a:blip r:embed="rId2"/>
          <a:stretch>
            <a:fillRect/>
          </a:stretch>
        </p:blipFill>
        <p:spPr>
          <a:xfrm>
            <a:off x="3512769" y="5996328"/>
            <a:ext cx="4991533" cy="525826"/>
          </a:xfrm>
          <a:prstGeom prst="rect">
            <a:avLst/>
          </a:prstGeom>
        </p:spPr>
      </p:pic>
    </p:spTree>
    <p:extLst>
      <p:ext uri="{BB962C8B-B14F-4D97-AF65-F5344CB8AC3E}">
        <p14:creationId xmlns:p14="http://schemas.microsoft.com/office/powerpoint/2010/main" val="17017693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96D1E3-56FA-9D1D-CFE1-AB2F547CB02D}"/>
              </a:ext>
            </a:extLst>
          </p:cNvPr>
          <p:cNvSpPr txBox="1"/>
          <p:nvPr/>
        </p:nvSpPr>
        <p:spPr>
          <a:xfrm>
            <a:off x="168966" y="315532"/>
            <a:ext cx="6094674" cy="1754326"/>
          </a:xfrm>
          <a:prstGeom prst="rect">
            <a:avLst/>
          </a:prstGeom>
          <a:noFill/>
        </p:spPr>
        <p:txBody>
          <a:bodyPr wrap="square">
            <a:spAutoFit/>
          </a:bodyPr>
          <a:lstStyle/>
          <a:p>
            <a:r>
              <a:rPr lang="en-GB" dirty="0"/>
              <a:t>Access an Item</a:t>
            </a:r>
          </a:p>
          <a:p>
            <a:r>
              <a:rPr lang="en-GB" dirty="0"/>
              <a:t>To access a value in the HashMap, use the get() method and refer to its key:</a:t>
            </a:r>
          </a:p>
          <a:p>
            <a:endParaRPr lang="en-GB" dirty="0"/>
          </a:p>
          <a:p>
            <a:r>
              <a:rPr lang="en-GB" dirty="0"/>
              <a:t>Example</a:t>
            </a:r>
          </a:p>
          <a:p>
            <a:r>
              <a:rPr lang="en-GB" dirty="0" err="1"/>
              <a:t>capitalCities.get</a:t>
            </a:r>
            <a:r>
              <a:rPr lang="en-GB" dirty="0"/>
              <a:t>("England");</a:t>
            </a:r>
            <a:endParaRPr lang="en-PH" dirty="0"/>
          </a:p>
        </p:txBody>
      </p:sp>
      <p:sp>
        <p:nvSpPr>
          <p:cNvPr id="5" name="TextBox 4">
            <a:extLst>
              <a:ext uri="{FF2B5EF4-FFF2-40B4-BE49-F238E27FC236}">
                <a16:creationId xmlns:a16="http://schemas.microsoft.com/office/drawing/2014/main" id="{6E914AAE-6777-C1DC-C8D5-E62C5FFB7491}"/>
              </a:ext>
            </a:extLst>
          </p:cNvPr>
          <p:cNvSpPr txBox="1"/>
          <p:nvPr/>
        </p:nvSpPr>
        <p:spPr>
          <a:xfrm>
            <a:off x="653995" y="2849149"/>
            <a:ext cx="6094674" cy="3693319"/>
          </a:xfrm>
          <a:prstGeom prst="rect">
            <a:avLst/>
          </a:prstGeom>
          <a:noFill/>
        </p:spPr>
        <p:txBody>
          <a:bodyPr wrap="square">
            <a:spAutoFit/>
          </a:bodyPr>
          <a:lstStyle/>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HashMap&lt;String, String&gt; </a:t>
            </a:r>
            <a:r>
              <a:rPr lang="en-PH" dirty="0" err="1"/>
              <a:t>capitalCities</a:t>
            </a:r>
            <a:r>
              <a:rPr lang="en-PH" dirty="0"/>
              <a:t> = new HashMap&lt;String, String&gt;();</a:t>
            </a:r>
          </a:p>
          <a:p>
            <a:r>
              <a:rPr lang="en-PH" dirty="0"/>
              <a:t>    </a:t>
            </a:r>
            <a:r>
              <a:rPr lang="en-PH" dirty="0" err="1"/>
              <a:t>capitalCities.put</a:t>
            </a:r>
            <a:r>
              <a:rPr lang="en-PH" dirty="0"/>
              <a:t>("England", "London");</a:t>
            </a:r>
          </a:p>
          <a:p>
            <a:r>
              <a:rPr lang="en-PH" dirty="0"/>
              <a:t>    </a:t>
            </a:r>
            <a:r>
              <a:rPr lang="en-PH" dirty="0" err="1"/>
              <a:t>capitalCities.put</a:t>
            </a:r>
            <a:r>
              <a:rPr lang="en-PH" dirty="0"/>
              <a:t>("Germany", "Berlin");</a:t>
            </a:r>
          </a:p>
          <a:p>
            <a:r>
              <a:rPr lang="en-PH" dirty="0"/>
              <a:t>    </a:t>
            </a:r>
            <a:r>
              <a:rPr lang="en-PH" dirty="0" err="1"/>
              <a:t>capitalCities.put</a:t>
            </a:r>
            <a:r>
              <a:rPr lang="en-PH" dirty="0"/>
              <a:t>("Norway", "Oslo");</a:t>
            </a:r>
          </a:p>
          <a:p>
            <a:r>
              <a:rPr lang="en-PH" dirty="0"/>
              <a:t>    </a:t>
            </a:r>
            <a:r>
              <a:rPr lang="en-PH" dirty="0" err="1"/>
              <a:t>capitalCities.put</a:t>
            </a:r>
            <a:r>
              <a:rPr lang="en-PH" dirty="0"/>
              <a:t>("USA", "Washington DC");</a:t>
            </a:r>
          </a:p>
          <a:p>
            <a:r>
              <a:rPr lang="en-PH" dirty="0"/>
              <a:t>    </a:t>
            </a:r>
            <a:r>
              <a:rPr lang="en-PH" dirty="0" err="1"/>
              <a:t>System.out.println</a:t>
            </a:r>
            <a:r>
              <a:rPr lang="en-PH" dirty="0"/>
              <a:t>(</a:t>
            </a:r>
            <a:r>
              <a:rPr lang="en-PH" dirty="0" err="1"/>
              <a:t>capitalCities.get</a:t>
            </a:r>
            <a:r>
              <a:rPr lang="en-PH" dirty="0"/>
              <a:t>("England"));</a:t>
            </a:r>
          </a:p>
          <a:p>
            <a:r>
              <a:rPr lang="en-PH" dirty="0"/>
              <a:t>  }</a:t>
            </a:r>
          </a:p>
          <a:p>
            <a:r>
              <a:rPr lang="en-PH" dirty="0"/>
              <a:t>}</a:t>
            </a:r>
          </a:p>
        </p:txBody>
      </p:sp>
      <p:sp>
        <p:nvSpPr>
          <p:cNvPr id="7" name="TextBox 6">
            <a:extLst>
              <a:ext uri="{FF2B5EF4-FFF2-40B4-BE49-F238E27FC236}">
                <a16:creationId xmlns:a16="http://schemas.microsoft.com/office/drawing/2014/main" id="{D4169A18-3EA1-E7B0-328A-03D92CE826B5}"/>
              </a:ext>
            </a:extLst>
          </p:cNvPr>
          <p:cNvSpPr txBox="1"/>
          <p:nvPr/>
        </p:nvSpPr>
        <p:spPr>
          <a:xfrm>
            <a:off x="6681085" y="1723477"/>
            <a:ext cx="6094674" cy="3693319"/>
          </a:xfrm>
          <a:prstGeom prst="rect">
            <a:avLst/>
          </a:prstGeom>
          <a:noFill/>
        </p:spPr>
        <p:txBody>
          <a:bodyPr wrap="square">
            <a:spAutoFit/>
          </a:bodyPr>
          <a:lstStyle/>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HashMap&lt;String, String&gt; </a:t>
            </a:r>
            <a:r>
              <a:rPr lang="en-PH" dirty="0" err="1"/>
              <a:t>capitalCities</a:t>
            </a:r>
            <a:r>
              <a:rPr lang="en-PH" dirty="0"/>
              <a:t> = new HashMap&lt;String, String&gt;();</a:t>
            </a:r>
          </a:p>
          <a:p>
            <a:r>
              <a:rPr lang="en-PH" dirty="0"/>
              <a:t>    </a:t>
            </a:r>
            <a:r>
              <a:rPr lang="en-PH" dirty="0" err="1"/>
              <a:t>capitalCities.put</a:t>
            </a:r>
            <a:r>
              <a:rPr lang="en-PH" dirty="0"/>
              <a:t>("England", "London");</a:t>
            </a:r>
          </a:p>
          <a:p>
            <a:r>
              <a:rPr lang="en-PH" dirty="0"/>
              <a:t>    </a:t>
            </a:r>
            <a:r>
              <a:rPr lang="en-PH" dirty="0" err="1"/>
              <a:t>capitalCities.put</a:t>
            </a:r>
            <a:r>
              <a:rPr lang="en-PH" dirty="0"/>
              <a:t>("Germany", "Berlin");</a:t>
            </a:r>
          </a:p>
          <a:p>
            <a:r>
              <a:rPr lang="en-PH" dirty="0"/>
              <a:t>    </a:t>
            </a:r>
            <a:r>
              <a:rPr lang="en-PH" dirty="0" err="1"/>
              <a:t>capitalCities.put</a:t>
            </a:r>
            <a:r>
              <a:rPr lang="en-PH" dirty="0"/>
              <a:t>("Norway", "Oslo");</a:t>
            </a:r>
          </a:p>
          <a:p>
            <a:r>
              <a:rPr lang="en-PH" dirty="0"/>
              <a:t>    </a:t>
            </a:r>
            <a:r>
              <a:rPr lang="en-PH" dirty="0" err="1"/>
              <a:t>capitalCities.put</a:t>
            </a:r>
            <a:r>
              <a:rPr lang="en-PH" dirty="0"/>
              <a:t>("USA", "Washington DC");</a:t>
            </a:r>
          </a:p>
          <a:p>
            <a:r>
              <a:rPr lang="en-PH" dirty="0"/>
              <a:t>    </a:t>
            </a:r>
            <a:r>
              <a:rPr lang="en-PH" dirty="0" err="1"/>
              <a:t>System.out.println</a:t>
            </a:r>
            <a:r>
              <a:rPr lang="en-PH" dirty="0"/>
              <a:t>(</a:t>
            </a:r>
            <a:r>
              <a:rPr lang="en-PH" dirty="0" err="1"/>
              <a:t>capitalCities.get</a:t>
            </a:r>
            <a:r>
              <a:rPr lang="en-PH" dirty="0"/>
              <a:t>("England"));</a:t>
            </a:r>
          </a:p>
          <a:p>
            <a:r>
              <a:rPr lang="en-PH" dirty="0"/>
              <a:t>  }</a:t>
            </a:r>
          </a:p>
          <a:p>
            <a:r>
              <a:rPr lang="en-PH" dirty="0"/>
              <a:t>}</a:t>
            </a:r>
          </a:p>
        </p:txBody>
      </p:sp>
      <p:pic>
        <p:nvPicPr>
          <p:cNvPr id="9" name="Picture 8">
            <a:extLst>
              <a:ext uri="{FF2B5EF4-FFF2-40B4-BE49-F238E27FC236}">
                <a16:creationId xmlns:a16="http://schemas.microsoft.com/office/drawing/2014/main" id="{38D0FB00-11C0-44CB-71E5-3FD50BB7059B}"/>
              </a:ext>
            </a:extLst>
          </p:cNvPr>
          <p:cNvPicPr>
            <a:picLocks noChangeAspect="1"/>
          </p:cNvPicPr>
          <p:nvPr/>
        </p:nvPicPr>
        <p:blipFill>
          <a:blip r:embed="rId2"/>
          <a:stretch>
            <a:fillRect/>
          </a:stretch>
        </p:blipFill>
        <p:spPr>
          <a:xfrm>
            <a:off x="8013032" y="5630779"/>
            <a:ext cx="1114926" cy="802105"/>
          </a:xfrm>
          <a:prstGeom prst="rect">
            <a:avLst/>
          </a:prstGeom>
        </p:spPr>
      </p:pic>
    </p:spTree>
    <p:extLst>
      <p:ext uri="{BB962C8B-B14F-4D97-AF65-F5344CB8AC3E}">
        <p14:creationId xmlns:p14="http://schemas.microsoft.com/office/powerpoint/2010/main" val="234857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792D81B-F043-1611-1A88-EC0361DF15D6}"/>
              </a:ext>
            </a:extLst>
          </p:cNvPr>
          <p:cNvSpPr/>
          <p:nvPr/>
        </p:nvSpPr>
        <p:spPr>
          <a:xfrm>
            <a:off x="10418647" y="1248355"/>
            <a:ext cx="151943" cy="214685"/>
          </a:xfrm>
          <a:custGeom>
            <a:avLst/>
            <a:gdLst>
              <a:gd name="connsiteX0" fmla="*/ 0 w 151943"/>
              <a:gd name="connsiteY0" fmla="*/ 0 h 214685"/>
              <a:gd name="connsiteX1" fmla="*/ 7952 w 151943"/>
              <a:gd name="connsiteY1" fmla="*/ 166977 h 214685"/>
              <a:gd name="connsiteX2" fmla="*/ 31806 w 151943"/>
              <a:gd name="connsiteY2" fmla="*/ 135172 h 214685"/>
              <a:gd name="connsiteX3" fmla="*/ 47708 w 151943"/>
              <a:gd name="connsiteY3" fmla="*/ 103367 h 214685"/>
              <a:gd name="connsiteX4" fmla="*/ 111319 w 151943"/>
              <a:gd name="connsiteY4" fmla="*/ 55659 h 214685"/>
              <a:gd name="connsiteX5" fmla="*/ 151075 w 151943"/>
              <a:gd name="connsiteY5" fmla="*/ 182880 h 214685"/>
              <a:gd name="connsiteX6" fmla="*/ 151075 w 151943"/>
              <a:gd name="connsiteY6" fmla="*/ 214685 h 21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943" h="214685">
                <a:moveTo>
                  <a:pt x="0" y="0"/>
                </a:moveTo>
                <a:cubicBezTo>
                  <a:pt x="2651" y="55659"/>
                  <a:pt x="-4811" y="112736"/>
                  <a:pt x="7952" y="166977"/>
                </a:cubicBezTo>
                <a:cubicBezTo>
                  <a:pt x="10987" y="179877"/>
                  <a:pt x="24782" y="146410"/>
                  <a:pt x="31806" y="135172"/>
                </a:cubicBezTo>
                <a:cubicBezTo>
                  <a:pt x="38088" y="125121"/>
                  <a:pt x="40819" y="113012"/>
                  <a:pt x="47708" y="103367"/>
                </a:cubicBezTo>
                <a:cubicBezTo>
                  <a:pt x="65099" y="79020"/>
                  <a:pt x="85822" y="70957"/>
                  <a:pt x="111319" y="55659"/>
                </a:cubicBezTo>
                <a:cubicBezTo>
                  <a:pt x="138017" y="109056"/>
                  <a:pt x="135038" y="97349"/>
                  <a:pt x="151075" y="182880"/>
                </a:cubicBezTo>
                <a:cubicBezTo>
                  <a:pt x="153029" y="193300"/>
                  <a:pt x="151075" y="204083"/>
                  <a:pt x="151075" y="214685"/>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TextBox 4">
            <a:extLst>
              <a:ext uri="{FF2B5EF4-FFF2-40B4-BE49-F238E27FC236}">
                <a16:creationId xmlns:a16="http://schemas.microsoft.com/office/drawing/2014/main" id="{AABA7613-D4ED-4D11-AC66-974B56E77927}"/>
              </a:ext>
            </a:extLst>
          </p:cNvPr>
          <p:cNvSpPr txBox="1"/>
          <p:nvPr/>
        </p:nvSpPr>
        <p:spPr>
          <a:xfrm>
            <a:off x="1250343" y="777271"/>
            <a:ext cx="7655118" cy="4893647"/>
          </a:xfrm>
          <a:prstGeom prst="rect">
            <a:avLst/>
          </a:prstGeom>
          <a:noFill/>
          <a:ln>
            <a:solidFill>
              <a:schemeClr val="accent1"/>
            </a:solidFill>
          </a:ln>
        </p:spPr>
        <p:txBody>
          <a:bodyPr wrap="square">
            <a:spAutoFit/>
          </a:bodyPr>
          <a:lstStyle/>
          <a:p>
            <a:r>
              <a:rPr lang="en-PH" sz="2400" dirty="0">
                <a:latin typeface="Arial Black" panose="020B0A04020102020204" pitchFamily="34" charset="0"/>
              </a:rPr>
              <a:t>public class Main {</a:t>
            </a:r>
          </a:p>
          <a:p>
            <a:r>
              <a:rPr lang="en-PH" sz="2400" dirty="0">
                <a:latin typeface="Arial Black" panose="020B0A04020102020204" pitchFamily="34" charset="0"/>
              </a:rPr>
              <a:t>  public static void main(String[] </a:t>
            </a:r>
            <a:r>
              <a:rPr lang="en-PH" sz="2400" dirty="0" err="1">
                <a:latin typeface="Arial Black" panose="020B0A04020102020204" pitchFamily="34" charset="0"/>
              </a:rPr>
              <a:t>args</a:t>
            </a:r>
            <a:r>
              <a:rPr lang="en-PH" sz="2400" dirty="0">
                <a:latin typeface="Arial Black" panose="020B0A04020102020204" pitchFamily="34" charset="0"/>
              </a:rPr>
              <a:t>) {</a:t>
            </a:r>
          </a:p>
          <a:p>
            <a:r>
              <a:rPr lang="en-PH" sz="2400" dirty="0">
                <a:latin typeface="Arial Black" panose="020B0A04020102020204" pitchFamily="34" charset="0"/>
              </a:rPr>
              <a:t>    int result = sum(10);</a:t>
            </a:r>
          </a:p>
          <a:p>
            <a:r>
              <a:rPr lang="en-PH" sz="2400" dirty="0">
                <a:latin typeface="Arial Black" panose="020B0A04020102020204" pitchFamily="34" charset="0"/>
              </a:rPr>
              <a:t>    </a:t>
            </a:r>
            <a:r>
              <a:rPr lang="en-PH" sz="2400" dirty="0" err="1">
                <a:latin typeface="Arial Black" panose="020B0A04020102020204" pitchFamily="34" charset="0"/>
              </a:rPr>
              <a:t>System.out.println</a:t>
            </a:r>
            <a:r>
              <a:rPr lang="en-PH" sz="2400" dirty="0">
                <a:latin typeface="Arial Black" panose="020B0A04020102020204" pitchFamily="34" charset="0"/>
              </a:rPr>
              <a:t>(result);</a:t>
            </a:r>
          </a:p>
          <a:p>
            <a:r>
              <a:rPr lang="en-PH" sz="2400" dirty="0">
                <a:latin typeface="Arial Black" panose="020B0A04020102020204" pitchFamily="34" charset="0"/>
              </a:rPr>
              <a:t>  }</a:t>
            </a:r>
          </a:p>
          <a:p>
            <a:r>
              <a:rPr lang="en-PH" sz="2400" dirty="0">
                <a:latin typeface="Arial Black" panose="020B0A04020102020204" pitchFamily="34" charset="0"/>
              </a:rPr>
              <a:t>  public static int sum(int k) {</a:t>
            </a:r>
          </a:p>
          <a:p>
            <a:r>
              <a:rPr lang="en-PH" sz="2400" dirty="0">
                <a:latin typeface="Arial Black" panose="020B0A04020102020204" pitchFamily="34" charset="0"/>
              </a:rPr>
              <a:t>    if (k &gt; 0) {</a:t>
            </a:r>
          </a:p>
          <a:p>
            <a:r>
              <a:rPr lang="en-PH" sz="2400" dirty="0">
                <a:latin typeface="Arial Black" panose="020B0A04020102020204" pitchFamily="34" charset="0"/>
              </a:rPr>
              <a:t>      return k + sum(k - 1);</a:t>
            </a:r>
          </a:p>
          <a:p>
            <a:r>
              <a:rPr lang="en-PH" sz="2400" dirty="0">
                <a:latin typeface="Arial Black" panose="020B0A04020102020204" pitchFamily="34" charset="0"/>
              </a:rPr>
              <a:t>    } else {</a:t>
            </a:r>
          </a:p>
          <a:p>
            <a:r>
              <a:rPr lang="en-PH" sz="2400" dirty="0">
                <a:latin typeface="Arial Black" panose="020B0A04020102020204" pitchFamily="34" charset="0"/>
              </a:rPr>
              <a:t>      return 0;</a:t>
            </a:r>
          </a:p>
          <a:p>
            <a:r>
              <a:rPr lang="en-PH" sz="2400" dirty="0">
                <a:latin typeface="Arial Black" panose="020B0A04020102020204" pitchFamily="34" charset="0"/>
              </a:rPr>
              <a:t>    }</a:t>
            </a:r>
          </a:p>
          <a:p>
            <a:r>
              <a:rPr lang="en-PH" sz="2400" dirty="0">
                <a:latin typeface="Arial Black" panose="020B0A04020102020204" pitchFamily="34" charset="0"/>
              </a:rPr>
              <a:t>  }</a:t>
            </a:r>
          </a:p>
          <a:p>
            <a:r>
              <a:rPr lang="en-PH" sz="2400" dirty="0">
                <a:latin typeface="Arial Black" panose="020B0A04020102020204" pitchFamily="34" charset="0"/>
              </a:rPr>
              <a:t>}</a:t>
            </a:r>
          </a:p>
        </p:txBody>
      </p:sp>
    </p:spTree>
    <p:extLst>
      <p:ext uri="{BB962C8B-B14F-4D97-AF65-F5344CB8AC3E}">
        <p14:creationId xmlns:p14="http://schemas.microsoft.com/office/powerpoint/2010/main" val="27172554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A71E3-9F78-7730-89D3-B1BF28012555}"/>
              </a:ext>
            </a:extLst>
          </p:cNvPr>
          <p:cNvSpPr txBox="1"/>
          <p:nvPr/>
        </p:nvSpPr>
        <p:spPr>
          <a:xfrm>
            <a:off x="542677" y="2887682"/>
            <a:ext cx="6094674" cy="3970318"/>
          </a:xfrm>
          <a:prstGeom prst="rect">
            <a:avLst/>
          </a:prstGeom>
          <a:noFill/>
        </p:spPr>
        <p:txBody>
          <a:bodyPr wrap="square">
            <a:spAutoFit/>
          </a:bodyPr>
          <a:lstStyle/>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HashMap&lt;String, String&gt; </a:t>
            </a:r>
            <a:r>
              <a:rPr lang="en-PH" dirty="0" err="1"/>
              <a:t>capitalCities</a:t>
            </a:r>
            <a:r>
              <a:rPr lang="en-PH" dirty="0"/>
              <a:t> = new HashMap&lt;String, String&gt;();</a:t>
            </a:r>
          </a:p>
          <a:p>
            <a:r>
              <a:rPr lang="en-PH" dirty="0"/>
              <a:t>    </a:t>
            </a:r>
            <a:r>
              <a:rPr lang="en-PH" dirty="0" err="1"/>
              <a:t>capitalCities.put</a:t>
            </a:r>
            <a:r>
              <a:rPr lang="en-PH" dirty="0"/>
              <a:t>("England", "London");</a:t>
            </a:r>
          </a:p>
          <a:p>
            <a:r>
              <a:rPr lang="en-PH" dirty="0"/>
              <a:t>    </a:t>
            </a:r>
            <a:r>
              <a:rPr lang="en-PH" dirty="0" err="1"/>
              <a:t>capitalCities.put</a:t>
            </a:r>
            <a:r>
              <a:rPr lang="en-PH" dirty="0"/>
              <a:t>("Germany", "Berlin");</a:t>
            </a:r>
          </a:p>
          <a:p>
            <a:r>
              <a:rPr lang="en-PH" dirty="0"/>
              <a:t>    </a:t>
            </a:r>
            <a:r>
              <a:rPr lang="en-PH" dirty="0" err="1"/>
              <a:t>capitalCities.put</a:t>
            </a:r>
            <a:r>
              <a:rPr lang="en-PH" dirty="0"/>
              <a:t>("Norway", "Oslo");</a:t>
            </a:r>
          </a:p>
          <a:p>
            <a:r>
              <a:rPr lang="en-PH" dirty="0"/>
              <a:t>    </a:t>
            </a:r>
            <a:r>
              <a:rPr lang="en-PH" dirty="0" err="1"/>
              <a:t>capitalCities.put</a:t>
            </a:r>
            <a:r>
              <a:rPr lang="en-PH" dirty="0"/>
              <a:t>("USA", "Washington DC");</a:t>
            </a:r>
          </a:p>
          <a:p>
            <a:r>
              <a:rPr lang="en-PH" dirty="0"/>
              <a:t>    </a:t>
            </a:r>
            <a:r>
              <a:rPr lang="en-PH" dirty="0" err="1"/>
              <a:t>capitalCities.remove</a:t>
            </a:r>
            <a:r>
              <a:rPr lang="en-PH" dirty="0"/>
              <a:t>("England");</a:t>
            </a:r>
          </a:p>
          <a:p>
            <a:r>
              <a:rPr lang="en-PH" dirty="0"/>
              <a:t>    </a:t>
            </a:r>
            <a:r>
              <a:rPr lang="en-PH" dirty="0" err="1"/>
              <a:t>System.out.println</a:t>
            </a:r>
            <a:r>
              <a:rPr lang="en-PH" dirty="0"/>
              <a:t>(</a:t>
            </a:r>
            <a:r>
              <a:rPr lang="en-PH" dirty="0" err="1"/>
              <a:t>capitalCities</a:t>
            </a:r>
            <a:r>
              <a:rPr lang="en-PH" dirty="0"/>
              <a:t>); </a:t>
            </a:r>
          </a:p>
          <a:p>
            <a:r>
              <a:rPr lang="en-PH" dirty="0"/>
              <a:t>  }</a:t>
            </a:r>
          </a:p>
          <a:p>
            <a:r>
              <a:rPr lang="en-PH" dirty="0"/>
              <a:t>}</a:t>
            </a:r>
          </a:p>
        </p:txBody>
      </p:sp>
      <p:sp>
        <p:nvSpPr>
          <p:cNvPr id="5" name="TextBox 4">
            <a:extLst>
              <a:ext uri="{FF2B5EF4-FFF2-40B4-BE49-F238E27FC236}">
                <a16:creationId xmlns:a16="http://schemas.microsoft.com/office/drawing/2014/main" id="{A16AFBB9-3BBE-A252-9BEF-4A5DD965E503}"/>
              </a:ext>
            </a:extLst>
          </p:cNvPr>
          <p:cNvSpPr txBox="1"/>
          <p:nvPr/>
        </p:nvSpPr>
        <p:spPr>
          <a:xfrm>
            <a:off x="304138" y="339386"/>
            <a:ext cx="6094674" cy="1754326"/>
          </a:xfrm>
          <a:prstGeom prst="rect">
            <a:avLst/>
          </a:prstGeom>
          <a:noFill/>
        </p:spPr>
        <p:txBody>
          <a:bodyPr wrap="square">
            <a:spAutoFit/>
          </a:bodyPr>
          <a:lstStyle/>
          <a:p>
            <a:r>
              <a:rPr lang="en-GB" dirty="0"/>
              <a:t>Remove an Item</a:t>
            </a:r>
          </a:p>
          <a:p>
            <a:r>
              <a:rPr lang="en-GB" dirty="0"/>
              <a:t>To remove an item, use the remove() method and refer to the key:</a:t>
            </a:r>
          </a:p>
          <a:p>
            <a:endParaRPr lang="en-GB" dirty="0"/>
          </a:p>
          <a:p>
            <a:r>
              <a:rPr lang="en-GB" dirty="0"/>
              <a:t>Example</a:t>
            </a:r>
          </a:p>
          <a:p>
            <a:r>
              <a:rPr lang="en-GB" dirty="0" err="1"/>
              <a:t>capitalCities.remove</a:t>
            </a:r>
            <a:r>
              <a:rPr lang="en-GB" dirty="0"/>
              <a:t>("England");</a:t>
            </a:r>
            <a:endParaRPr lang="en-PH" dirty="0"/>
          </a:p>
        </p:txBody>
      </p:sp>
      <p:sp>
        <p:nvSpPr>
          <p:cNvPr id="7" name="TextBox 6">
            <a:extLst>
              <a:ext uri="{FF2B5EF4-FFF2-40B4-BE49-F238E27FC236}">
                <a16:creationId xmlns:a16="http://schemas.microsoft.com/office/drawing/2014/main" id="{48831A12-A810-01B0-5669-E7FBD9B897A9}"/>
              </a:ext>
            </a:extLst>
          </p:cNvPr>
          <p:cNvSpPr txBox="1"/>
          <p:nvPr/>
        </p:nvSpPr>
        <p:spPr>
          <a:xfrm>
            <a:off x="6637351" y="340745"/>
            <a:ext cx="5041302" cy="1200329"/>
          </a:xfrm>
          <a:prstGeom prst="rect">
            <a:avLst/>
          </a:prstGeom>
          <a:noFill/>
        </p:spPr>
        <p:txBody>
          <a:bodyPr wrap="square">
            <a:spAutoFit/>
          </a:bodyPr>
          <a:lstStyle/>
          <a:p>
            <a:r>
              <a:rPr lang="en-GB" dirty="0"/>
              <a:t>To remove all items, use the clear() method:</a:t>
            </a:r>
          </a:p>
          <a:p>
            <a:endParaRPr lang="en-GB" dirty="0"/>
          </a:p>
          <a:p>
            <a:r>
              <a:rPr lang="en-GB" dirty="0"/>
              <a:t>Example</a:t>
            </a:r>
          </a:p>
          <a:p>
            <a:r>
              <a:rPr lang="en-GB" dirty="0" err="1"/>
              <a:t>capitalCities.clear</a:t>
            </a:r>
            <a:r>
              <a:rPr lang="en-GB" dirty="0"/>
              <a:t>();</a:t>
            </a:r>
            <a:endParaRPr lang="en-PH" dirty="0"/>
          </a:p>
        </p:txBody>
      </p:sp>
      <p:sp>
        <p:nvSpPr>
          <p:cNvPr id="9" name="TextBox 8">
            <a:extLst>
              <a:ext uri="{FF2B5EF4-FFF2-40B4-BE49-F238E27FC236}">
                <a16:creationId xmlns:a16="http://schemas.microsoft.com/office/drawing/2014/main" id="{13A8FFA1-0B0C-11C4-D769-AA5247721841}"/>
              </a:ext>
            </a:extLst>
          </p:cNvPr>
          <p:cNvSpPr txBox="1"/>
          <p:nvPr/>
        </p:nvSpPr>
        <p:spPr>
          <a:xfrm>
            <a:off x="6227859" y="2080476"/>
            <a:ext cx="6094674" cy="3970318"/>
          </a:xfrm>
          <a:prstGeom prst="rect">
            <a:avLst/>
          </a:prstGeom>
          <a:noFill/>
        </p:spPr>
        <p:txBody>
          <a:bodyPr wrap="square">
            <a:spAutoFit/>
          </a:bodyPr>
          <a:lstStyle/>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HashMap&lt;String, String&gt; </a:t>
            </a:r>
            <a:r>
              <a:rPr lang="en-PH" dirty="0" err="1"/>
              <a:t>capitalCities</a:t>
            </a:r>
            <a:r>
              <a:rPr lang="en-PH" dirty="0"/>
              <a:t> = new HashMap&lt;String, String&gt;();</a:t>
            </a:r>
          </a:p>
          <a:p>
            <a:r>
              <a:rPr lang="en-PH" dirty="0"/>
              <a:t>    </a:t>
            </a:r>
            <a:r>
              <a:rPr lang="en-PH" dirty="0" err="1"/>
              <a:t>capitalCities.put</a:t>
            </a:r>
            <a:r>
              <a:rPr lang="en-PH" dirty="0"/>
              <a:t>("England", "London");</a:t>
            </a:r>
          </a:p>
          <a:p>
            <a:r>
              <a:rPr lang="en-PH" dirty="0"/>
              <a:t>    </a:t>
            </a:r>
            <a:r>
              <a:rPr lang="en-PH" dirty="0" err="1"/>
              <a:t>capitalCities.put</a:t>
            </a:r>
            <a:r>
              <a:rPr lang="en-PH" dirty="0"/>
              <a:t>("Germany", "Berlin");</a:t>
            </a:r>
          </a:p>
          <a:p>
            <a:r>
              <a:rPr lang="en-PH" dirty="0"/>
              <a:t>    </a:t>
            </a:r>
            <a:r>
              <a:rPr lang="en-PH" dirty="0" err="1"/>
              <a:t>capitalCities.put</a:t>
            </a:r>
            <a:r>
              <a:rPr lang="en-PH" dirty="0"/>
              <a:t>("Norway", "Oslo");</a:t>
            </a:r>
          </a:p>
          <a:p>
            <a:r>
              <a:rPr lang="en-PH" dirty="0"/>
              <a:t>    </a:t>
            </a:r>
            <a:r>
              <a:rPr lang="en-PH" dirty="0" err="1"/>
              <a:t>capitalCities.put</a:t>
            </a:r>
            <a:r>
              <a:rPr lang="en-PH" dirty="0"/>
              <a:t>("USA", "Washington DC");</a:t>
            </a:r>
          </a:p>
          <a:p>
            <a:r>
              <a:rPr lang="en-PH" dirty="0"/>
              <a:t>    </a:t>
            </a:r>
            <a:r>
              <a:rPr lang="en-PH" dirty="0" err="1"/>
              <a:t>capitalCities.clear</a:t>
            </a:r>
            <a:r>
              <a:rPr lang="en-PH" dirty="0"/>
              <a:t>();</a:t>
            </a:r>
          </a:p>
          <a:p>
            <a:r>
              <a:rPr lang="en-PH" dirty="0"/>
              <a:t>    </a:t>
            </a:r>
            <a:r>
              <a:rPr lang="en-PH" dirty="0" err="1"/>
              <a:t>System.out.println</a:t>
            </a:r>
            <a:r>
              <a:rPr lang="en-PH" dirty="0"/>
              <a:t>(</a:t>
            </a:r>
            <a:r>
              <a:rPr lang="en-PH" dirty="0" err="1"/>
              <a:t>capitalCities</a:t>
            </a:r>
            <a:r>
              <a:rPr lang="en-PH" dirty="0"/>
              <a:t>); </a:t>
            </a:r>
          </a:p>
          <a:p>
            <a:r>
              <a:rPr lang="en-PH" dirty="0"/>
              <a:t>  }</a:t>
            </a:r>
          </a:p>
          <a:p>
            <a:r>
              <a:rPr lang="en-PH" dirty="0"/>
              <a:t>}</a:t>
            </a:r>
          </a:p>
        </p:txBody>
      </p:sp>
      <p:pic>
        <p:nvPicPr>
          <p:cNvPr id="11" name="Picture 10">
            <a:extLst>
              <a:ext uri="{FF2B5EF4-FFF2-40B4-BE49-F238E27FC236}">
                <a16:creationId xmlns:a16="http://schemas.microsoft.com/office/drawing/2014/main" id="{6639E286-2E52-A389-9F12-0A63FD964D15}"/>
              </a:ext>
            </a:extLst>
          </p:cNvPr>
          <p:cNvPicPr>
            <a:picLocks noChangeAspect="1"/>
          </p:cNvPicPr>
          <p:nvPr/>
        </p:nvPicPr>
        <p:blipFill>
          <a:blip r:embed="rId2"/>
          <a:stretch>
            <a:fillRect/>
          </a:stretch>
        </p:blipFill>
        <p:spPr>
          <a:xfrm>
            <a:off x="1320083" y="6369137"/>
            <a:ext cx="3795089" cy="464860"/>
          </a:xfrm>
          <a:prstGeom prst="rect">
            <a:avLst/>
          </a:prstGeom>
        </p:spPr>
      </p:pic>
      <p:pic>
        <p:nvPicPr>
          <p:cNvPr id="13" name="Picture 12">
            <a:extLst>
              <a:ext uri="{FF2B5EF4-FFF2-40B4-BE49-F238E27FC236}">
                <a16:creationId xmlns:a16="http://schemas.microsoft.com/office/drawing/2014/main" id="{0CD64C16-5A1C-510A-305A-995FA6D2366F}"/>
              </a:ext>
            </a:extLst>
          </p:cNvPr>
          <p:cNvPicPr>
            <a:picLocks noChangeAspect="1"/>
          </p:cNvPicPr>
          <p:nvPr/>
        </p:nvPicPr>
        <p:blipFill>
          <a:blip r:embed="rId3"/>
          <a:stretch>
            <a:fillRect/>
          </a:stretch>
        </p:blipFill>
        <p:spPr>
          <a:xfrm>
            <a:off x="7638207" y="6218156"/>
            <a:ext cx="350550" cy="472481"/>
          </a:xfrm>
          <a:prstGeom prst="rect">
            <a:avLst/>
          </a:prstGeom>
        </p:spPr>
      </p:pic>
    </p:spTree>
    <p:extLst>
      <p:ext uri="{BB962C8B-B14F-4D97-AF65-F5344CB8AC3E}">
        <p14:creationId xmlns:p14="http://schemas.microsoft.com/office/powerpoint/2010/main" val="10190651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4D1192-573C-42D7-5E54-22F39BF6D831}"/>
              </a:ext>
            </a:extLst>
          </p:cNvPr>
          <p:cNvSpPr txBox="1"/>
          <p:nvPr/>
        </p:nvSpPr>
        <p:spPr>
          <a:xfrm>
            <a:off x="264381" y="302957"/>
            <a:ext cx="5198165" cy="1754326"/>
          </a:xfrm>
          <a:prstGeom prst="rect">
            <a:avLst/>
          </a:prstGeom>
          <a:noFill/>
        </p:spPr>
        <p:txBody>
          <a:bodyPr wrap="square">
            <a:spAutoFit/>
          </a:bodyPr>
          <a:lstStyle/>
          <a:p>
            <a:r>
              <a:rPr lang="en-GB" dirty="0"/>
              <a:t>HashMap Size</a:t>
            </a:r>
          </a:p>
          <a:p>
            <a:r>
              <a:rPr lang="en-GB" dirty="0"/>
              <a:t>To find out how many items there are, use the size() method:</a:t>
            </a:r>
          </a:p>
          <a:p>
            <a:endParaRPr lang="en-GB" dirty="0"/>
          </a:p>
          <a:p>
            <a:r>
              <a:rPr lang="en-GB" dirty="0"/>
              <a:t>Example</a:t>
            </a:r>
          </a:p>
          <a:p>
            <a:r>
              <a:rPr lang="en-GB" dirty="0" err="1"/>
              <a:t>capitalCities.size</a:t>
            </a:r>
            <a:r>
              <a:rPr lang="en-GB" dirty="0"/>
              <a:t>();</a:t>
            </a:r>
            <a:endParaRPr lang="en-PH" dirty="0"/>
          </a:p>
        </p:txBody>
      </p:sp>
      <p:sp>
        <p:nvSpPr>
          <p:cNvPr id="5" name="TextBox 4">
            <a:extLst>
              <a:ext uri="{FF2B5EF4-FFF2-40B4-BE49-F238E27FC236}">
                <a16:creationId xmlns:a16="http://schemas.microsoft.com/office/drawing/2014/main" id="{E70F4512-C1EA-6C1E-6257-F9673F839E66}"/>
              </a:ext>
            </a:extLst>
          </p:cNvPr>
          <p:cNvSpPr txBox="1"/>
          <p:nvPr/>
        </p:nvSpPr>
        <p:spPr>
          <a:xfrm>
            <a:off x="264381" y="2542461"/>
            <a:ext cx="4689282" cy="3693319"/>
          </a:xfrm>
          <a:prstGeom prst="rect">
            <a:avLst/>
          </a:prstGeom>
          <a:noFill/>
        </p:spPr>
        <p:txBody>
          <a:bodyPr wrap="square">
            <a:spAutoFit/>
          </a:bodyPr>
          <a:lstStyle/>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HashMap&lt;String, String&gt; </a:t>
            </a:r>
            <a:r>
              <a:rPr lang="en-PH" dirty="0" err="1"/>
              <a:t>capitalCities</a:t>
            </a:r>
            <a:r>
              <a:rPr lang="en-PH" dirty="0"/>
              <a:t> = new HashMap&lt;String, String&gt;();</a:t>
            </a:r>
          </a:p>
          <a:p>
            <a:r>
              <a:rPr lang="en-PH" dirty="0"/>
              <a:t>    </a:t>
            </a:r>
            <a:r>
              <a:rPr lang="en-PH" dirty="0" err="1"/>
              <a:t>capitalCities.put</a:t>
            </a:r>
            <a:r>
              <a:rPr lang="en-PH" dirty="0"/>
              <a:t>("England", "London");</a:t>
            </a:r>
          </a:p>
          <a:p>
            <a:r>
              <a:rPr lang="en-PH" dirty="0"/>
              <a:t>    </a:t>
            </a:r>
            <a:r>
              <a:rPr lang="en-PH" dirty="0" err="1"/>
              <a:t>capitalCities.put</a:t>
            </a:r>
            <a:r>
              <a:rPr lang="en-PH" dirty="0"/>
              <a:t>("Germany", "Berlin");</a:t>
            </a:r>
          </a:p>
          <a:p>
            <a:r>
              <a:rPr lang="en-PH" dirty="0"/>
              <a:t>    </a:t>
            </a:r>
            <a:r>
              <a:rPr lang="en-PH" dirty="0" err="1"/>
              <a:t>capitalCities.put</a:t>
            </a:r>
            <a:r>
              <a:rPr lang="en-PH" dirty="0"/>
              <a:t>("Norway", "Oslo");</a:t>
            </a:r>
          </a:p>
          <a:p>
            <a:r>
              <a:rPr lang="en-PH" dirty="0"/>
              <a:t>    </a:t>
            </a:r>
            <a:r>
              <a:rPr lang="en-PH" dirty="0" err="1"/>
              <a:t>capitalCities.put</a:t>
            </a:r>
            <a:r>
              <a:rPr lang="en-PH" dirty="0"/>
              <a:t>("USA", "Washington DC");</a:t>
            </a:r>
          </a:p>
          <a:p>
            <a:r>
              <a:rPr lang="en-PH" dirty="0"/>
              <a:t>    </a:t>
            </a:r>
            <a:r>
              <a:rPr lang="en-PH" dirty="0" err="1"/>
              <a:t>System.out.println</a:t>
            </a:r>
            <a:r>
              <a:rPr lang="en-PH" dirty="0"/>
              <a:t>(</a:t>
            </a:r>
            <a:r>
              <a:rPr lang="en-PH" dirty="0" err="1"/>
              <a:t>capitalCities.size</a:t>
            </a:r>
            <a:r>
              <a:rPr lang="en-PH" dirty="0"/>
              <a:t>());</a:t>
            </a:r>
          </a:p>
          <a:p>
            <a:r>
              <a:rPr lang="en-PH" dirty="0"/>
              <a:t>  }</a:t>
            </a:r>
          </a:p>
          <a:p>
            <a:r>
              <a:rPr lang="en-PH" dirty="0"/>
              <a:t>}</a:t>
            </a:r>
          </a:p>
        </p:txBody>
      </p:sp>
      <p:sp>
        <p:nvSpPr>
          <p:cNvPr id="7" name="TextBox 6">
            <a:extLst>
              <a:ext uri="{FF2B5EF4-FFF2-40B4-BE49-F238E27FC236}">
                <a16:creationId xmlns:a16="http://schemas.microsoft.com/office/drawing/2014/main" id="{521F8EA8-F5EE-7948-EBAA-4B84B852A2A3}"/>
              </a:ext>
            </a:extLst>
          </p:cNvPr>
          <p:cNvSpPr txBox="1"/>
          <p:nvPr/>
        </p:nvSpPr>
        <p:spPr>
          <a:xfrm>
            <a:off x="6001073" y="185207"/>
            <a:ext cx="6094674" cy="3139321"/>
          </a:xfrm>
          <a:prstGeom prst="rect">
            <a:avLst/>
          </a:prstGeom>
          <a:noFill/>
        </p:spPr>
        <p:txBody>
          <a:bodyPr wrap="square">
            <a:spAutoFit/>
          </a:bodyPr>
          <a:lstStyle/>
          <a:p>
            <a:r>
              <a:rPr lang="en-GB" dirty="0"/>
              <a:t>Loop Through a HashMap</a:t>
            </a:r>
          </a:p>
          <a:p>
            <a:r>
              <a:rPr lang="en-GB" dirty="0"/>
              <a:t>Loop through the items of a HashMap with a for-each loop.</a:t>
            </a:r>
          </a:p>
          <a:p>
            <a:endParaRPr lang="en-GB" dirty="0"/>
          </a:p>
          <a:p>
            <a:r>
              <a:rPr lang="en-GB" dirty="0"/>
              <a:t>Note: Use the </a:t>
            </a:r>
            <a:r>
              <a:rPr lang="en-GB" dirty="0" err="1"/>
              <a:t>keySet</a:t>
            </a:r>
            <a:r>
              <a:rPr lang="en-GB" dirty="0"/>
              <a:t>() method if you only want the keys, and use the values() method if you only want the values:</a:t>
            </a:r>
          </a:p>
          <a:p>
            <a:endParaRPr lang="en-GB" dirty="0"/>
          </a:p>
          <a:p>
            <a:r>
              <a:rPr lang="en-GB" dirty="0"/>
              <a:t>Example</a:t>
            </a:r>
          </a:p>
          <a:p>
            <a:r>
              <a:rPr lang="en-GB" dirty="0"/>
              <a:t>// Print keys</a:t>
            </a:r>
          </a:p>
          <a:p>
            <a:r>
              <a:rPr lang="en-GB" dirty="0"/>
              <a:t>for (String </a:t>
            </a:r>
            <a:r>
              <a:rPr lang="en-GB" dirty="0" err="1"/>
              <a:t>i</a:t>
            </a:r>
            <a:r>
              <a:rPr lang="en-GB" dirty="0"/>
              <a:t> : </a:t>
            </a:r>
            <a:r>
              <a:rPr lang="en-GB" dirty="0" err="1"/>
              <a:t>capitalCities.keySet</a:t>
            </a:r>
            <a:r>
              <a:rPr lang="en-GB" dirty="0"/>
              <a:t>()) {</a:t>
            </a:r>
          </a:p>
          <a:p>
            <a:r>
              <a:rPr lang="en-GB" dirty="0"/>
              <a:t>  </a:t>
            </a:r>
            <a:r>
              <a:rPr lang="en-GB" dirty="0" err="1"/>
              <a:t>System.out.println</a:t>
            </a:r>
            <a:r>
              <a:rPr lang="en-GB" dirty="0"/>
              <a:t>(</a:t>
            </a:r>
            <a:r>
              <a:rPr lang="en-GB" dirty="0" err="1"/>
              <a:t>i</a:t>
            </a:r>
            <a:r>
              <a:rPr lang="en-GB" dirty="0"/>
              <a:t>);</a:t>
            </a:r>
          </a:p>
          <a:p>
            <a:r>
              <a:rPr lang="en-GB" dirty="0"/>
              <a:t>}</a:t>
            </a:r>
            <a:endParaRPr lang="en-PH" dirty="0"/>
          </a:p>
        </p:txBody>
      </p:sp>
      <p:sp>
        <p:nvSpPr>
          <p:cNvPr id="9" name="TextBox 8">
            <a:extLst>
              <a:ext uri="{FF2B5EF4-FFF2-40B4-BE49-F238E27FC236}">
                <a16:creationId xmlns:a16="http://schemas.microsoft.com/office/drawing/2014/main" id="{6FCBC40A-788D-1F87-EB4E-9E9410F47ABA}"/>
              </a:ext>
            </a:extLst>
          </p:cNvPr>
          <p:cNvSpPr txBox="1"/>
          <p:nvPr/>
        </p:nvSpPr>
        <p:spPr>
          <a:xfrm>
            <a:off x="6001073" y="3429000"/>
            <a:ext cx="6094674" cy="4524315"/>
          </a:xfrm>
          <a:prstGeom prst="rect">
            <a:avLst/>
          </a:prstGeom>
          <a:noFill/>
        </p:spPr>
        <p:txBody>
          <a:bodyPr wrap="square">
            <a:spAutoFit/>
          </a:bodyPr>
          <a:lstStyle/>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HashMap&lt;String, String&gt; </a:t>
            </a:r>
            <a:r>
              <a:rPr lang="en-PH" dirty="0" err="1"/>
              <a:t>capitalCities</a:t>
            </a:r>
            <a:r>
              <a:rPr lang="en-PH" dirty="0"/>
              <a:t> = new HashMap&lt;String, String&gt;();</a:t>
            </a:r>
          </a:p>
          <a:p>
            <a:r>
              <a:rPr lang="en-PH" dirty="0"/>
              <a:t>    </a:t>
            </a:r>
            <a:r>
              <a:rPr lang="en-PH" dirty="0" err="1"/>
              <a:t>capitalCities.put</a:t>
            </a:r>
            <a:r>
              <a:rPr lang="en-PH" dirty="0"/>
              <a:t>("England", "London");</a:t>
            </a:r>
          </a:p>
          <a:p>
            <a:r>
              <a:rPr lang="en-PH" dirty="0"/>
              <a:t>    </a:t>
            </a:r>
            <a:r>
              <a:rPr lang="en-PH" dirty="0" err="1"/>
              <a:t>capitalCities.put</a:t>
            </a:r>
            <a:r>
              <a:rPr lang="en-PH" dirty="0"/>
              <a:t>("Germany", "Berlin");</a:t>
            </a:r>
          </a:p>
          <a:p>
            <a:r>
              <a:rPr lang="en-PH" dirty="0"/>
              <a:t>    </a:t>
            </a:r>
            <a:r>
              <a:rPr lang="en-PH" dirty="0" err="1"/>
              <a:t>capitalCities.put</a:t>
            </a:r>
            <a:r>
              <a:rPr lang="en-PH" dirty="0"/>
              <a:t>("Norway", "Oslo");</a:t>
            </a:r>
          </a:p>
          <a:p>
            <a:r>
              <a:rPr lang="en-PH" dirty="0"/>
              <a:t>    </a:t>
            </a:r>
            <a:r>
              <a:rPr lang="en-PH" dirty="0" err="1"/>
              <a:t>capitalCities.put</a:t>
            </a:r>
            <a:r>
              <a:rPr lang="en-PH" dirty="0"/>
              <a:t>("USA", "Washington DC");</a:t>
            </a:r>
          </a:p>
          <a:p>
            <a:r>
              <a:rPr lang="en-PH" dirty="0"/>
              <a:t>    </a:t>
            </a:r>
          </a:p>
          <a:p>
            <a:r>
              <a:rPr lang="en-PH" dirty="0"/>
              <a:t>    for (String </a:t>
            </a:r>
            <a:r>
              <a:rPr lang="en-PH" dirty="0" err="1"/>
              <a:t>i</a:t>
            </a:r>
            <a:r>
              <a:rPr lang="en-PH" dirty="0"/>
              <a:t> : </a:t>
            </a:r>
            <a:r>
              <a:rPr lang="en-PH" dirty="0" err="1"/>
              <a:t>capitalCities.keySet</a:t>
            </a:r>
            <a:r>
              <a:rPr lang="en-PH" dirty="0"/>
              <a:t>()) {</a:t>
            </a:r>
          </a:p>
          <a:p>
            <a:r>
              <a:rPr lang="en-PH" dirty="0"/>
              <a:t>      </a:t>
            </a:r>
            <a:r>
              <a:rPr lang="en-PH" dirty="0" err="1"/>
              <a:t>System.out.println</a:t>
            </a:r>
            <a:r>
              <a:rPr lang="en-PH" dirty="0"/>
              <a:t>(</a:t>
            </a:r>
            <a:r>
              <a:rPr lang="en-PH" dirty="0" err="1"/>
              <a:t>i</a:t>
            </a:r>
            <a:r>
              <a:rPr lang="en-PH" dirty="0"/>
              <a:t>);</a:t>
            </a:r>
          </a:p>
          <a:p>
            <a:r>
              <a:rPr lang="en-PH" dirty="0"/>
              <a:t>    }</a:t>
            </a:r>
          </a:p>
          <a:p>
            <a:r>
              <a:rPr lang="en-PH" dirty="0"/>
              <a:t>  }</a:t>
            </a:r>
          </a:p>
          <a:p>
            <a:r>
              <a:rPr lang="en-PH" dirty="0"/>
              <a:t>}</a:t>
            </a:r>
          </a:p>
        </p:txBody>
      </p:sp>
      <p:pic>
        <p:nvPicPr>
          <p:cNvPr id="11" name="Picture 10">
            <a:extLst>
              <a:ext uri="{FF2B5EF4-FFF2-40B4-BE49-F238E27FC236}">
                <a16:creationId xmlns:a16="http://schemas.microsoft.com/office/drawing/2014/main" id="{6DF42B46-F37B-A0EE-6953-C166B5C8E2C4}"/>
              </a:ext>
            </a:extLst>
          </p:cNvPr>
          <p:cNvPicPr>
            <a:picLocks noChangeAspect="1"/>
          </p:cNvPicPr>
          <p:nvPr/>
        </p:nvPicPr>
        <p:blipFill>
          <a:blip r:embed="rId2"/>
          <a:stretch>
            <a:fillRect/>
          </a:stretch>
        </p:blipFill>
        <p:spPr>
          <a:xfrm>
            <a:off x="1026682" y="6239791"/>
            <a:ext cx="304826" cy="381033"/>
          </a:xfrm>
          <a:prstGeom prst="rect">
            <a:avLst/>
          </a:prstGeom>
        </p:spPr>
      </p:pic>
      <p:pic>
        <p:nvPicPr>
          <p:cNvPr id="13" name="Picture 12">
            <a:extLst>
              <a:ext uri="{FF2B5EF4-FFF2-40B4-BE49-F238E27FC236}">
                <a16:creationId xmlns:a16="http://schemas.microsoft.com/office/drawing/2014/main" id="{9DD019F3-3199-D186-AE96-FE7E59CF4F36}"/>
              </a:ext>
            </a:extLst>
          </p:cNvPr>
          <p:cNvPicPr>
            <a:picLocks noChangeAspect="1"/>
          </p:cNvPicPr>
          <p:nvPr/>
        </p:nvPicPr>
        <p:blipFill>
          <a:blip r:embed="rId3"/>
          <a:stretch>
            <a:fillRect/>
          </a:stretch>
        </p:blipFill>
        <p:spPr>
          <a:xfrm>
            <a:off x="5277110" y="5584414"/>
            <a:ext cx="723963" cy="1036410"/>
          </a:xfrm>
          <a:prstGeom prst="rect">
            <a:avLst/>
          </a:prstGeom>
        </p:spPr>
      </p:pic>
    </p:spTree>
    <p:extLst>
      <p:ext uri="{BB962C8B-B14F-4D97-AF65-F5344CB8AC3E}">
        <p14:creationId xmlns:p14="http://schemas.microsoft.com/office/powerpoint/2010/main" val="19952198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704B9-3758-A859-7E1D-253BBE37104D}"/>
              </a:ext>
            </a:extLst>
          </p:cNvPr>
          <p:cNvSpPr txBox="1"/>
          <p:nvPr/>
        </p:nvSpPr>
        <p:spPr>
          <a:xfrm>
            <a:off x="661946" y="438129"/>
            <a:ext cx="6094674" cy="1477328"/>
          </a:xfrm>
          <a:prstGeom prst="rect">
            <a:avLst/>
          </a:prstGeom>
          <a:noFill/>
        </p:spPr>
        <p:txBody>
          <a:bodyPr wrap="square">
            <a:spAutoFit/>
          </a:bodyPr>
          <a:lstStyle/>
          <a:p>
            <a:r>
              <a:rPr lang="en-PH" dirty="0"/>
              <a:t>Example</a:t>
            </a:r>
          </a:p>
          <a:p>
            <a:r>
              <a:rPr lang="en-PH" dirty="0"/>
              <a:t>// Print values</a:t>
            </a:r>
          </a:p>
          <a:p>
            <a:r>
              <a:rPr lang="en-PH" dirty="0"/>
              <a:t>for (String </a:t>
            </a:r>
            <a:r>
              <a:rPr lang="en-PH" dirty="0" err="1"/>
              <a:t>i</a:t>
            </a:r>
            <a:r>
              <a:rPr lang="en-PH" dirty="0"/>
              <a:t> : </a:t>
            </a:r>
            <a:r>
              <a:rPr lang="en-PH" dirty="0" err="1"/>
              <a:t>capitalCities.values</a:t>
            </a:r>
            <a:r>
              <a:rPr lang="en-PH" dirty="0"/>
              <a:t>()) {</a:t>
            </a:r>
          </a:p>
          <a:p>
            <a:r>
              <a:rPr lang="en-PH" dirty="0"/>
              <a:t>  </a:t>
            </a:r>
            <a:r>
              <a:rPr lang="en-PH" dirty="0" err="1"/>
              <a:t>System.out.println</a:t>
            </a:r>
            <a:r>
              <a:rPr lang="en-PH" dirty="0"/>
              <a:t>(</a:t>
            </a:r>
            <a:r>
              <a:rPr lang="en-PH" dirty="0" err="1"/>
              <a:t>i</a:t>
            </a:r>
            <a:r>
              <a:rPr lang="en-PH" dirty="0"/>
              <a:t>);</a:t>
            </a:r>
          </a:p>
          <a:p>
            <a:r>
              <a:rPr lang="en-PH" dirty="0"/>
              <a:t>}</a:t>
            </a:r>
          </a:p>
        </p:txBody>
      </p:sp>
      <p:sp>
        <p:nvSpPr>
          <p:cNvPr id="5" name="TextBox 4">
            <a:extLst>
              <a:ext uri="{FF2B5EF4-FFF2-40B4-BE49-F238E27FC236}">
                <a16:creationId xmlns:a16="http://schemas.microsoft.com/office/drawing/2014/main" id="{DE5E797B-A839-4179-6BD4-60510DCBAFA5}"/>
              </a:ext>
            </a:extLst>
          </p:cNvPr>
          <p:cNvSpPr txBox="1"/>
          <p:nvPr/>
        </p:nvSpPr>
        <p:spPr>
          <a:xfrm>
            <a:off x="1345759" y="2270087"/>
            <a:ext cx="6094674" cy="4524315"/>
          </a:xfrm>
          <a:prstGeom prst="rect">
            <a:avLst/>
          </a:prstGeom>
          <a:noFill/>
        </p:spPr>
        <p:txBody>
          <a:bodyPr wrap="square">
            <a:spAutoFit/>
          </a:bodyPr>
          <a:lstStyle/>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HashMap&lt;String, String&gt; </a:t>
            </a:r>
            <a:r>
              <a:rPr lang="en-PH" dirty="0" err="1"/>
              <a:t>capitalCities</a:t>
            </a:r>
            <a:r>
              <a:rPr lang="en-PH" dirty="0"/>
              <a:t> = new HashMap&lt;String, String&gt;();</a:t>
            </a:r>
          </a:p>
          <a:p>
            <a:r>
              <a:rPr lang="en-PH" dirty="0"/>
              <a:t>    </a:t>
            </a:r>
            <a:r>
              <a:rPr lang="en-PH" dirty="0" err="1"/>
              <a:t>capitalCities.put</a:t>
            </a:r>
            <a:r>
              <a:rPr lang="en-PH" dirty="0"/>
              <a:t>("England", "London");</a:t>
            </a:r>
          </a:p>
          <a:p>
            <a:r>
              <a:rPr lang="en-PH" dirty="0"/>
              <a:t>    </a:t>
            </a:r>
            <a:r>
              <a:rPr lang="en-PH" dirty="0" err="1"/>
              <a:t>capitalCities.put</a:t>
            </a:r>
            <a:r>
              <a:rPr lang="en-PH" dirty="0"/>
              <a:t>("Germany", "Berlin");</a:t>
            </a:r>
          </a:p>
          <a:p>
            <a:r>
              <a:rPr lang="en-PH" dirty="0"/>
              <a:t>    </a:t>
            </a:r>
            <a:r>
              <a:rPr lang="en-PH" dirty="0" err="1"/>
              <a:t>capitalCities.put</a:t>
            </a:r>
            <a:r>
              <a:rPr lang="en-PH" dirty="0"/>
              <a:t>("Norway", "Oslo");</a:t>
            </a:r>
          </a:p>
          <a:p>
            <a:r>
              <a:rPr lang="en-PH" dirty="0"/>
              <a:t>    </a:t>
            </a:r>
            <a:r>
              <a:rPr lang="en-PH" dirty="0" err="1"/>
              <a:t>capitalCities.put</a:t>
            </a:r>
            <a:r>
              <a:rPr lang="en-PH" dirty="0"/>
              <a:t>("USA", "Washington DC");</a:t>
            </a:r>
          </a:p>
          <a:p>
            <a:r>
              <a:rPr lang="en-PH" dirty="0"/>
              <a:t>    </a:t>
            </a:r>
          </a:p>
          <a:p>
            <a:r>
              <a:rPr lang="en-PH" dirty="0"/>
              <a:t>    for (String </a:t>
            </a:r>
            <a:r>
              <a:rPr lang="en-PH" dirty="0" err="1"/>
              <a:t>i</a:t>
            </a:r>
            <a:r>
              <a:rPr lang="en-PH" dirty="0"/>
              <a:t> : </a:t>
            </a:r>
            <a:r>
              <a:rPr lang="en-PH" dirty="0" err="1"/>
              <a:t>capitalCities.values</a:t>
            </a:r>
            <a:r>
              <a:rPr lang="en-PH" dirty="0"/>
              <a:t>()) {</a:t>
            </a:r>
          </a:p>
          <a:p>
            <a:r>
              <a:rPr lang="en-PH" dirty="0"/>
              <a:t>      </a:t>
            </a:r>
            <a:r>
              <a:rPr lang="en-PH" dirty="0" err="1"/>
              <a:t>System.out.println</a:t>
            </a:r>
            <a:r>
              <a:rPr lang="en-PH" dirty="0"/>
              <a:t>(</a:t>
            </a:r>
            <a:r>
              <a:rPr lang="en-PH" dirty="0" err="1"/>
              <a:t>i</a:t>
            </a:r>
            <a:r>
              <a:rPr lang="en-PH" dirty="0"/>
              <a:t>);</a:t>
            </a:r>
          </a:p>
          <a:p>
            <a:r>
              <a:rPr lang="en-PH" dirty="0"/>
              <a:t>    }</a:t>
            </a:r>
          </a:p>
          <a:p>
            <a:r>
              <a:rPr lang="en-PH" dirty="0"/>
              <a:t>  }</a:t>
            </a:r>
          </a:p>
          <a:p>
            <a:r>
              <a:rPr lang="en-PH" dirty="0"/>
              <a:t>}</a:t>
            </a:r>
          </a:p>
        </p:txBody>
      </p:sp>
      <p:pic>
        <p:nvPicPr>
          <p:cNvPr id="9" name="Picture 8">
            <a:extLst>
              <a:ext uri="{FF2B5EF4-FFF2-40B4-BE49-F238E27FC236}">
                <a16:creationId xmlns:a16="http://schemas.microsoft.com/office/drawing/2014/main" id="{3332BDB3-BF4A-B832-40CC-6117F2F509A6}"/>
              </a:ext>
            </a:extLst>
          </p:cNvPr>
          <p:cNvPicPr>
            <a:picLocks noChangeAspect="1"/>
          </p:cNvPicPr>
          <p:nvPr/>
        </p:nvPicPr>
        <p:blipFill>
          <a:blip r:embed="rId2"/>
          <a:stretch>
            <a:fillRect/>
          </a:stretch>
        </p:blipFill>
        <p:spPr>
          <a:xfrm>
            <a:off x="5836866" y="5368236"/>
            <a:ext cx="1249788" cy="1242168"/>
          </a:xfrm>
          <a:prstGeom prst="rect">
            <a:avLst/>
          </a:prstGeom>
        </p:spPr>
      </p:pic>
    </p:spTree>
    <p:extLst>
      <p:ext uri="{BB962C8B-B14F-4D97-AF65-F5344CB8AC3E}">
        <p14:creationId xmlns:p14="http://schemas.microsoft.com/office/powerpoint/2010/main" val="37937306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15F495-6AE3-A1EB-F958-84F070991B78}"/>
              </a:ext>
            </a:extLst>
          </p:cNvPr>
          <p:cNvSpPr txBox="1"/>
          <p:nvPr/>
        </p:nvSpPr>
        <p:spPr>
          <a:xfrm>
            <a:off x="375699" y="287054"/>
            <a:ext cx="6094674" cy="1477328"/>
          </a:xfrm>
          <a:prstGeom prst="rect">
            <a:avLst/>
          </a:prstGeom>
          <a:noFill/>
        </p:spPr>
        <p:txBody>
          <a:bodyPr wrap="square">
            <a:spAutoFit/>
          </a:bodyPr>
          <a:lstStyle/>
          <a:p>
            <a:r>
              <a:rPr lang="en-PH" dirty="0"/>
              <a:t>Example</a:t>
            </a:r>
          </a:p>
          <a:p>
            <a:r>
              <a:rPr lang="en-PH" dirty="0"/>
              <a:t>// Print keys and values</a:t>
            </a:r>
          </a:p>
          <a:p>
            <a:r>
              <a:rPr lang="en-PH" dirty="0"/>
              <a:t>for (String </a:t>
            </a:r>
            <a:r>
              <a:rPr lang="en-PH" dirty="0" err="1"/>
              <a:t>i</a:t>
            </a:r>
            <a:r>
              <a:rPr lang="en-PH" dirty="0"/>
              <a:t> : </a:t>
            </a:r>
            <a:r>
              <a:rPr lang="en-PH" dirty="0" err="1"/>
              <a:t>capitalCities.keySet</a:t>
            </a:r>
            <a:r>
              <a:rPr lang="en-PH" dirty="0"/>
              <a:t>()) {</a:t>
            </a:r>
          </a:p>
          <a:p>
            <a:r>
              <a:rPr lang="en-PH" dirty="0"/>
              <a:t>  </a:t>
            </a:r>
            <a:r>
              <a:rPr lang="en-PH" dirty="0" err="1"/>
              <a:t>System.out.println</a:t>
            </a:r>
            <a:r>
              <a:rPr lang="en-PH" dirty="0"/>
              <a:t>("key: " + </a:t>
            </a:r>
            <a:r>
              <a:rPr lang="en-PH" dirty="0" err="1"/>
              <a:t>i</a:t>
            </a:r>
            <a:r>
              <a:rPr lang="en-PH" dirty="0"/>
              <a:t> + " value: " + </a:t>
            </a:r>
            <a:r>
              <a:rPr lang="en-PH" dirty="0" err="1"/>
              <a:t>capitalCities.get</a:t>
            </a:r>
            <a:r>
              <a:rPr lang="en-PH" dirty="0"/>
              <a:t>(</a:t>
            </a:r>
            <a:r>
              <a:rPr lang="en-PH" dirty="0" err="1"/>
              <a:t>i</a:t>
            </a:r>
            <a:r>
              <a:rPr lang="en-PH" dirty="0"/>
              <a:t>));</a:t>
            </a:r>
          </a:p>
          <a:p>
            <a:r>
              <a:rPr lang="en-PH" dirty="0"/>
              <a:t>}</a:t>
            </a:r>
          </a:p>
        </p:txBody>
      </p:sp>
      <p:sp>
        <p:nvSpPr>
          <p:cNvPr id="5" name="TextBox 4">
            <a:extLst>
              <a:ext uri="{FF2B5EF4-FFF2-40B4-BE49-F238E27FC236}">
                <a16:creationId xmlns:a16="http://schemas.microsoft.com/office/drawing/2014/main" id="{9D636A0F-0141-507A-E745-D79F0B359118}"/>
              </a:ext>
            </a:extLst>
          </p:cNvPr>
          <p:cNvSpPr txBox="1"/>
          <p:nvPr/>
        </p:nvSpPr>
        <p:spPr>
          <a:xfrm>
            <a:off x="733508" y="1987018"/>
            <a:ext cx="6094674" cy="5078313"/>
          </a:xfrm>
          <a:prstGeom prst="rect">
            <a:avLst/>
          </a:prstGeom>
          <a:noFill/>
        </p:spPr>
        <p:txBody>
          <a:bodyPr wrap="square">
            <a:spAutoFit/>
          </a:bodyPr>
          <a:lstStyle/>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HashMap&lt;String, String&gt; </a:t>
            </a:r>
            <a:r>
              <a:rPr lang="en-PH" dirty="0" err="1"/>
              <a:t>capitalCities</a:t>
            </a:r>
            <a:r>
              <a:rPr lang="en-PH" dirty="0"/>
              <a:t> = new HashMap&lt;String, String&gt;();</a:t>
            </a:r>
          </a:p>
          <a:p>
            <a:r>
              <a:rPr lang="en-PH" dirty="0"/>
              <a:t>    </a:t>
            </a:r>
            <a:r>
              <a:rPr lang="en-PH" dirty="0" err="1"/>
              <a:t>capitalCities.put</a:t>
            </a:r>
            <a:r>
              <a:rPr lang="en-PH" dirty="0"/>
              <a:t>("England", "London");</a:t>
            </a:r>
          </a:p>
          <a:p>
            <a:r>
              <a:rPr lang="en-PH" dirty="0"/>
              <a:t>    </a:t>
            </a:r>
            <a:r>
              <a:rPr lang="en-PH" dirty="0" err="1"/>
              <a:t>capitalCities.put</a:t>
            </a:r>
            <a:r>
              <a:rPr lang="en-PH" dirty="0"/>
              <a:t>("Germany", "Berlin");</a:t>
            </a:r>
          </a:p>
          <a:p>
            <a:r>
              <a:rPr lang="en-PH" dirty="0"/>
              <a:t>    </a:t>
            </a:r>
            <a:r>
              <a:rPr lang="en-PH" dirty="0" err="1"/>
              <a:t>capitalCities.put</a:t>
            </a:r>
            <a:r>
              <a:rPr lang="en-PH" dirty="0"/>
              <a:t>("Norway", "Oslo");</a:t>
            </a:r>
          </a:p>
          <a:p>
            <a:r>
              <a:rPr lang="en-PH" dirty="0"/>
              <a:t>    </a:t>
            </a:r>
            <a:r>
              <a:rPr lang="en-PH" dirty="0" err="1"/>
              <a:t>capitalCities.put</a:t>
            </a:r>
            <a:r>
              <a:rPr lang="en-PH" dirty="0"/>
              <a:t>("USA", "Washington DC");</a:t>
            </a:r>
          </a:p>
          <a:p>
            <a:r>
              <a:rPr lang="en-PH" dirty="0"/>
              <a:t>    </a:t>
            </a:r>
          </a:p>
          <a:p>
            <a:r>
              <a:rPr lang="en-PH" dirty="0"/>
              <a:t>    for (String </a:t>
            </a:r>
            <a:r>
              <a:rPr lang="en-PH" dirty="0" err="1"/>
              <a:t>i</a:t>
            </a:r>
            <a:r>
              <a:rPr lang="en-PH" dirty="0"/>
              <a:t> : </a:t>
            </a:r>
            <a:r>
              <a:rPr lang="en-PH" dirty="0" err="1"/>
              <a:t>capitalCities.keySet</a:t>
            </a:r>
            <a:r>
              <a:rPr lang="en-PH" dirty="0"/>
              <a:t>()) {</a:t>
            </a:r>
          </a:p>
          <a:p>
            <a:r>
              <a:rPr lang="en-PH" dirty="0"/>
              <a:t>      </a:t>
            </a:r>
            <a:r>
              <a:rPr lang="en-PH" dirty="0" err="1"/>
              <a:t>System.out.println</a:t>
            </a:r>
            <a:r>
              <a:rPr lang="en-PH" dirty="0"/>
              <a:t>("key: " + </a:t>
            </a:r>
            <a:r>
              <a:rPr lang="en-PH" dirty="0" err="1"/>
              <a:t>i</a:t>
            </a:r>
            <a:r>
              <a:rPr lang="en-PH" dirty="0"/>
              <a:t> + " value: " + </a:t>
            </a:r>
            <a:r>
              <a:rPr lang="en-PH" dirty="0" err="1"/>
              <a:t>capitalCities.get</a:t>
            </a:r>
            <a:r>
              <a:rPr lang="en-PH" dirty="0"/>
              <a:t>(</a:t>
            </a:r>
            <a:r>
              <a:rPr lang="en-PH" dirty="0" err="1"/>
              <a:t>i</a:t>
            </a:r>
            <a:r>
              <a:rPr lang="en-PH" dirty="0"/>
              <a:t>));</a:t>
            </a:r>
          </a:p>
          <a:p>
            <a:r>
              <a:rPr lang="en-PH" dirty="0"/>
              <a:t>    }</a:t>
            </a:r>
          </a:p>
          <a:p>
            <a:r>
              <a:rPr lang="en-PH" dirty="0"/>
              <a:t>  }</a:t>
            </a:r>
          </a:p>
          <a:p>
            <a:r>
              <a:rPr lang="en-PH" dirty="0"/>
              <a:t>}</a:t>
            </a:r>
          </a:p>
          <a:p>
            <a:endParaRPr lang="en-PH" dirty="0"/>
          </a:p>
        </p:txBody>
      </p:sp>
      <p:pic>
        <p:nvPicPr>
          <p:cNvPr id="7" name="Picture 6">
            <a:extLst>
              <a:ext uri="{FF2B5EF4-FFF2-40B4-BE49-F238E27FC236}">
                <a16:creationId xmlns:a16="http://schemas.microsoft.com/office/drawing/2014/main" id="{3C1E6B5B-39B1-E7BA-60F3-48A5A62E869A}"/>
              </a:ext>
            </a:extLst>
          </p:cNvPr>
          <p:cNvPicPr>
            <a:picLocks noChangeAspect="1"/>
          </p:cNvPicPr>
          <p:nvPr/>
        </p:nvPicPr>
        <p:blipFill>
          <a:blip r:embed="rId2"/>
          <a:stretch>
            <a:fillRect/>
          </a:stretch>
        </p:blipFill>
        <p:spPr>
          <a:xfrm>
            <a:off x="7026522" y="2687324"/>
            <a:ext cx="2575783" cy="1181202"/>
          </a:xfrm>
          <a:prstGeom prst="rect">
            <a:avLst/>
          </a:prstGeom>
        </p:spPr>
      </p:pic>
    </p:spTree>
    <p:extLst>
      <p:ext uri="{BB962C8B-B14F-4D97-AF65-F5344CB8AC3E}">
        <p14:creationId xmlns:p14="http://schemas.microsoft.com/office/powerpoint/2010/main" val="30886165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32245A-1DE5-985D-A442-014216682A50}"/>
              </a:ext>
            </a:extLst>
          </p:cNvPr>
          <p:cNvSpPr txBox="1"/>
          <p:nvPr/>
        </p:nvSpPr>
        <p:spPr>
          <a:xfrm>
            <a:off x="95416" y="122330"/>
            <a:ext cx="6305384" cy="9233297"/>
          </a:xfrm>
          <a:prstGeom prst="rect">
            <a:avLst/>
          </a:prstGeom>
          <a:noFill/>
        </p:spPr>
        <p:txBody>
          <a:bodyPr wrap="square">
            <a:spAutoFit/>
          </a:bodyPr>
          <a:lstStyle/>
          <a:p>
            <a:r>
              <a:rPr lang="en-GB" dirty="0"/>
              <a:t>Other Types</a:t>
            </a:r>
          </a:p>
          <a:p>
            <a:r>
              <a:rPr lang="en-GB" dirty="0"/>
              <a:t>Keys and values in a HashMap are actually objects. In the examples above, we used objects of type "String". Remember that a String in Java is an object (not a primitive type). To use other types, such as int, you must specify an equivalent wrapper class: Integer. For other primitive types, use: Boolean for </a:t>
            </a:r>
            <a:r>
              <a:rPr lang="en-GB" dirty="0" err="1"/>
              <a:t>boolean</a:t>
            </a:r>
            <a:r>
              <a:rPr lang="en-GB" dirty="0"/>
              <a:t>, Character for char, Double for double, etc:</a:t>
            </a:r>
          </a:p>
          <a:p>
            <a:endParaRPr lang="en-GB" dirty="0"/>
          </a:p>
          <a:p>
            <a:r>
              <a:rPr lang="en-GB" dirty="0"/>
              <a:t>Example</a:t>
            </a:r>
          </a:p>
          <a:p>
            <a:r>
              <a:rPr lang="en-GB" dirty="0"/>
              <a:t>Create a HashMap object called people that will store String keys and Integer values:</a:t>
            </a:r>
          </a:p>
          <a:p>
            <a:endParaRPr lang="en-GB" dirty="0"/>
          </a:p>
          <a:p>
            <a:r>
              <a:rPr lang="en-GB" dirty="0"/>
              <a:t>// Import the HashMap class</a:t>
            </a:r>
          </a:p>
          <a:p>
            <a:r>
              <a:rPr lang="en-GB" dirty="0"/>
              <a:t>import </a:t>
            </a:r>
            <a:r>
              <a:rPr lang="en-GB" dirty="0" err="1"/>
              <a:t>java.util.HashMap</a:t>
            </a:r>
            <a:r>
              <a:rPr lang="en-GB" dirty="0"/>
              <a:t>;</a:t>
            </a:r>
          </a:p>
          <a:p>
            <a:endParaRPr lang="en-GB" dirty="0"/>
          </a:p>
          <a:p>
            <a:r>
              <a:rPr lang="en-GB" dirty="0"/>
              <a:t>public class Main {</a:t>
            </a:r>
          </a:p>
          <a:p>
            <a:r>
              <a:rPr lang="en-GB" dirty="0"/>
              <a:t>  public static void main(String[] </a:t>
            </a:r>
            <a:r>
              <a:rPr lang="en-GB" dirty="0" err="1"/>
              <a:t>args</a:t>
            </a:r>
            <a:r>
              <a:rPr lang="en-GB" dirty="0"/>
              <a:t>) {</a:t>
            </a:r>
          </a:p>
          <a:p>
            <a:endParaRPr lang="en-GB" dirty="0"/>
          </a:p>
          <a:p>
            <a:r>
              <a:rPr lang="en-GB" dirty="0"/>
              <a:t>    // Create a HashMap object called people</a:t>
            </a:r>
          </a:p>
          <a:p>
            <a:r>
              <a:rPr lang="en-GB" dirty="0"/>
              <a:t>    HashMap&lt;String, Integer&gt; people = new HashMap&lt;String, Integer&gt;();</a:t>
            </a:r>
          </a:p>
          <a:p>
            <a:endParaRPr lang="en-GB" dirty="0"/>
          </a:p>
          <a:p>
            <a:endParaRPr lang="en-GB" dirty="0"/>
          </a:p>
          <a:p>
            <a:r>
              <a:rPr lang="en-GB" dirty="0"/>
              <a:t>    // Add keys and values (Name, Age)</a:t>
            </a:r>
          </a:p>
          <a:p>
            <a:r>
              <a:rPr lang="en-GB" dirty="0"/>
              <a:t>    </a:t>
            </a:r>
            <a:r>
              <a:rPr lang="en-GB" dirty="0" err="1"/>
              <a:t>people.put</a:t>
            </a:r>
            <a:r>
              <a:rPr lang="en-GB" dirty="0"/>
              <a:t>("John", 32);</a:t>
            </a:r>
          </a:p>
          <a:p>
            <a:r>
              <a:rPr lang="en-GB" dirty="0"/>
              <a:t>    </a:t>
            </a:r>
            <a:r>
              <a:rPr lang="en-GB" dirty="0" err="1"/>
              <a:t>people.put</a:t>
            </a:r>
            <a:r>
              <a:rPr lang="en-GB" dirty="0"/>
              <a:t>("Steve", 30);</a:t>
            </a:r>
          </a:p>
          <a:p>
            <a:r>
              <a:rPr lang="en-GB" dirty="0"/>
              <a:t>    </a:t>
            </a:r>
            <a:r>
              <a:rPr lang="en-GB" dirty="0" err="1"/>
              <a:t>people.put</a:t>
            </a:r>
            <a:r>
              <a:rPr lang="en-GB" dirty="0"/>
              <a:t>("Angie", 33);</a:t>
            </a:r>
          </a:p>
          <a:p>
            <a:endParaRPr lang="en-GB" dirty="0"/>
          </a:p>
          <a:p>
            <a:r>
              <a:rPr lang="en-GB" dirty="0"/>
              <a:t>    for (String </a:t>
            </a:r>
            <a:r>
              <a:rPr lang="en-GB" dirty="0" err="1"/>
              <a:t>i</a:t>
            </a:r>
            <a:r>
              <a:rPr lang="en-GB" dirty="0"/>
              <a:t> : </a:t>
            </a:r>
            <a:r>
              <a:rPr lang="en-GB" dirty="0" err="1"/>
              <a:t>people.keySet</a:t>
            </a:r>
            <a:r>
              <a:rPr lang="en-GB" dirty="0"/>
              <a:t>()) {</a:t>
            </a:r>
          </a:p>
          <a:p>
            <a:r>
              <a:rPr lang="en-GB" dirty="0"/>
              <a:t>      </a:t>
            </a:r>
            <a:r>
              <a:rPr lang="en-GB" dirty="0" err="1"/>
              <a:t>System.out.println</a:t>
            </a:r>
            <a:r>
              <a:rPr lang="en-GB" dirty="0"/>
              <a:t>("key: " + </a:t>
            </a:r>
            <a:r>
              <a:rPr lang="en-GB" dirty="0" err="1"/>
              <a:t>i</a:t>
            </a:r>
            <a:r>
              <a:rPr lang="en-GB" dirty="0"/>
              <a:t> + " value: " + </a:t>
            </a:r>
            <a:r>
              <a:rPr lang="en-GB" dirty="0" err="1"/>
              <a:t>people.get</a:t>
            </a:r>
            <a:r>
              <a:rPr lang="en-GB" dirty="0"/>
              <a:t>(</a:t>
            </a:r>
            <a:r>
              <a:rPr lang="en-GB" dirty="0" err="1"/>
              <a:t>i</a:t>
            </a:r>
            <a:r>
              <a:rPr lang="en-GB" dirty="0"/>
              <a:t>));</a:t>
            </a:r>
          </a:p>
          <a:p>
            <a:r>
              <a:rPr lang="en-GB" dirty="0"/>
              <a:t>    }</a:t>
            </a:r>
          </a:p>
          <a:p>
            <a:r>
              <a:rPr lang="en-GB" dirty="0"/>
              <a:t>  }</a:t>
            </a:r>
          </a:p>
          <a:p>
            <a:r>
              <a:rPr lang="en-GB" dirty="0"/>
              <a:t>}</a:t>
            </a:r>
            <a:endParaRPr lang="en-PH" dirty="0"/>
          </a:p>
        </p:txBody>
      </p:sp>
      <p:sp>
        <p:nvSpPr>
          <p:cNvPr id="5" name="TextBox 4">
            <a:extLst>
              <a:ext uri="{FF2B5EF4-FFF2-40B4-BE49-F238E27FC236}">
                <a16:creationId xmlns:a16="http://schemas.microsoft.com/office/drawing/2014/main" id="{88DB624A-7177-EF3A-CEB7-F94A8FAAA1B6}"/>
              </a:ext>
            </a:extLst>
          </p:cNvPr>
          <p:cNvSpPr txBox="1"/>
          <p:nvPr/>
        </p:nvSpPr>
        <p:spPr>
          <a:xfrm>
            <a:off x="6545944" y="122330"/>
            <a:ext cx="5214033" cy="5909310"/>
          </a:xfrm>
          <a:prstGeom prst="rect">
            <a:avLst/>
          </a:prstGeom>
          <a:noFill/>
        </p:spPr>
        <p:txBody>
          <a:bodyPr wrap="square">
            <a:spAutoFit/>
          </a:bodyPr>
          <a:lstStyle/>
          <a:p>
            <a:r>
              <a:rPr lang="en-PH" dirty="0"/>
              <a:t>// Import the HashMap class</a:t>
            </a:r>
          </a:p>
          <a:p>
            <a:r>
              <a:rPr lang="en-PH" dirty="0"/>
              <a:t>import </a:t>
            </a:r>
            <a:r>
              <a:rPr lang="en-PH" dirty="0" err="1"/>
              <a:t>java.util.HashMap</a:t>
            </a:r>
            <a:r>
              <a:rPr lang="en-PH" dirty="0"/>
              <a:t>;</a:t>
            </a:r>
          </a:p>
          <a:p>
            <a:endParaRPr lang="en-PH" dirty="0"/>
          </a:p>
          <a:p>
            <a:r>
              <a:rPr lang="en-PH" dirty="0"/>
              <a:t>public class Main {</a:t>
            </a:r>
          </a:p>
          <a:p>
            <a:r>
              <a:rPr lang="en-PH" dirty="0"/>
              <a:t>  public static void main(String[] </a:t>
            </a:r>
            <a:r>
              <a:rPr lang="en-PH" dirty="0" err="1"/>
              <a:t>args</a:t>
            </a:r>
            <a:r>
              <a:rPr lang="en-PH" dirty="0"/>
              <a:t>) {</a:t>
            </a:r>
          </a:p>
          <a:p>
            <a:endParaRPr lang="en-PH" dirty="0"/>
          </a:p>
          <a:p>
            <a:r>
              <a:rPr lang="en-PH" dirty="0"/>
              <a:t>    // Create a HashMap object called people</a:t>
            </a:r>
          </a:p>
          <a:p>
            <a:r>
              <a:rPr lang="en-PH" dirty="0"/>
              <a:t>    HashMap&lt;String, Integer&gt; people = new HashMap&lt;String, Integer&gt;();</a:t>
            </a:r>
          </a:p>
          <a:p>
            <a:endParaRPr lang="en-PH" dirty="0"/>
          </a:p>
          <a:p>
            <a:r>
              <a:rPr lang="en-PH" dirty="0"/>
              <a:t>    // Add keys and values (Name, Age)</a:t>
            </a:r>
          </a:p>
          <a:p>
            <a:r>
              <a:rPr lang="en-PH" dirty="0"/>
              <a:t>    </a:t>
            </a:r>
            <a:r>
              <a:rPr lang="en-PH" dirty="0" err="1"/>
              <a:t>people.put</a:t>
            </a:r>
            <a:r>
              <a:rPr lang="en-PH" dirty="0"/>
              <a:t>("John", 32);</a:t>
            </a:r>
          </a:p>
          <a:p>
            <a:r>
              <a:rPr lang="en-PH" dirty="0"/>
              <a:t>    </a:t>
            </a:r>
            <a:r>
              <a:rPr lang="en-PH" dirty="0" err="1"/>
              <a:t>people.put</a:t>
            </a:r>
            <a:r>
              <a:rPr lang="en-PH" dirty="0"/>
              <a:t>("Steve", 30);</a:t>
            </a:r>
          </a:p>
          <a:p>
            <a:r>
              <a:rPr lang="en-PH" dirty="0"/>
              <a:t>    </a:t>
            </a:r>
            <a:r>
              <a:rPr lang="en-PH" dirty="0" err="1"/>
              <a:t>people.put</a:t>
            </a:r>
            <a:r>
              <a:rPr lang="en-PH" dirty="0"/>
              <a:t>("Angie", 33);</a:t>
            </a:r>
          </a:p>
          <a:p>
            <a:endParaRPr lang="en-PH" dirty="0"/>
          </a:p>
          <a:p>
            <a:r>
              <a:rPr lang="en-PH" dirty="0"/>
              <a:t>    for (String </a:t>
            </a:r>
            <a:r>
              <a:rPr lang="en-PH" dirty="0" err="1"/>
              <a:t>i</a:t>
            </a:r>
            <a:r>
              <a:rPr lang="en-PH" dirty="0"/>
              <a:t> : </a:t>
            </a:r>
            <a:r>
              <a:rPr lang="en-PH" dirty="0" err="1"/>
              <a:t>people.keySet</a:t>
            </a:r>
            <a:r>
              <a:rPr lang="en-PH" dirty="0"/>
              <a:t>()) {</a:t>
            </a:r>
          </a:p>
          <a:p>
            <a:r>
              <a:rPr lang="en-PH" dirty="0"/>
              <a:t>      </a:t>
            </a:r>
            <a:r>
              <a:rPr lang="en-PH" dirty="0" err="1"/>
              <a:t>System.out.println</a:t>
            </a:r>
            <a:r>
              <a:rPr lang="en-PH" dirty="0"/>
              <a:t>("Name: " + </a:t>
            </a:r>
            <a:r>
              <a:rPr lang="en-PH" dirty="0" err="1"/>
              <a:t>i</a:t>
            </a:r>
            <a:r>
              <a:rPr lang="en-PH" dirty="0"/>
              <a:t> + " Age: " + </a:t>
            </a:r>
            <a:r>
              <a:rPr lang="en-PH" dirty="0" err="1"/>
              <a:t>people.get</a:t>
            </a:r>
            <a:r>
              <a:rPr lang="en-PH" dirty="0"/>
              <a:t>(</a:t>
            </a:r>
            <a:r>
              <a:rPr lang="en-PH" dirty="0" err="1"/>
              <a:t>i</a:t>
            </a:r>
            <a:r>
              <a:rPr lang="en-PH" dirty="0"/>
              <a:t>));</a:t>
            </a:r>
          </a:p>
          <a:p>
            <a:r>
              <a:rPr lang="en-PH" dirty="0"/>
              <a:t>    }</a:t>
            </a:r>
          </a:p>
          <a:p>
            <a:r>
              <a:rPr lang="en-PH" dirty="0"/>
              <a:t>  }</a:t>
            </a:r>
          </a:p>
          <a:p>
            <a:r>
              <a:rPr lang="en-PH" dirty="0"/>
              <a:t>}</a:t>
            </a:r>
          </a:p>
        </p:txBody>
      </p:sp>
      <p:pic>
        <p:nvPicPr>
          <p:cNvPr id="7" name="Picture 6">
            <a:extLst>
              <a:ext uri="{FF2B5EF4-FFF2-40B4-BE49-F238E27FC236}">
                <a16:creationId xmlns:a16="http://schemas.microsoft.com/office/drawing/2014/main" id="{3E715D61-9CE2-4646-A6B6-31C96B55E173}"/>
              </a:ext>
            </a:extLst>
          </p:cNvPr>
          <p:cNvPicPr>
            <a:picLocks noChangeAspect="1"/>
          </p:cNvPicPr>
          <p:nvPr/>
        </p:nvPicPr>
        <p:blipFill>
          <a:blip r:embed="rId2"/>
          <a:stretch>
            <a:fillRect/>
          </a:stretch>
        </p:blipFill>
        <p:spPr>
          <a:xfrm>
            <a:off x="8451491" y="5397066"/>
            <a:ext cx="1920406" cy="1104996"/>
          </a:xfrm>
          <a:prstGeom prst="rect">
            <a:avLst/>
          </a:prstGeom>
        </p:spPr>
      </p:pic>
    </p:spTree>
    <p:extLst>
      <p:ext uri="{BB962C8B-B14F-4D97-AF65-F5344CB8AC3E}">
        <p14:creationId xmlns:p14="http://schemas.microsoft.com/office/powerpoint/2010/main" val="29715584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79CDD4-10B9-3ACF-DD3B-AE1A1BBA93E1}"/>
              </a:ext>
            </a:extLst>
          </p:cNvPr>
          <p:cNvSpPr txBox="1"/>
          <p:nvPr/>
        </p:nvSpPr>
        <p:spPr>
          <a:xfrm>
            <a:off x="487018" y="190905"/>
            <a:ext cx="6094674" cy="2862322"/>
          </a:xfrm>
          <a:prstGeom prst="rect">
            <a:avLst/>
          </a:prstGeom>
          <a:noFill/>
        </p:spPr>
        <p:txBody>
          <a:bodyPr wrap="square">
            <a:spAutoFit/>
          </a:bodyPr>
          <a:lstStyle/>
          <a:p>
            <a:r>
              <a:rPr lang="en-GB" dirty="0"/>
              <a:t>Java HashSet</a:t>
            </a:r>
          </a:p>
          <a:p>
            <a:r>
              <a:rPr lang="en-GB" dirty="0"/>
              <a:t>A HashSet is a collection of items where every item is unique, and it is found in the </a:t>
            </a:r>
            <a:r>
              <a:rPr lang="en-GB" dirty="0" err="1"/>
              <a:t>java.util</a:t>
            </a:r>
            <a:r>
              <a:rPr lang="en-GB" dirty="0"/>
              <a:t> package:</a:t>
            </a:r>
          </a:p>
          <a:p>
            <a:endParaRPr lang="en-GB" dirty="0"/>
          </a:p>
          <a:p>
            <a:r>
              <a:rPr lang="en-GB" dirty="0" err="1"/>
              <a:t>ExampleGet</a:t>
            </a:r>
            <a:r>
              <a:rPr lang="en-GB" dirty="0"/>
              <a:t> your own Java Server</a:t>
            </a:r>
          </a:p>
          <a:p>
            <a:r>
              <a:rPr lang="en-GB" dirty="0"/>
              <a:t>Create a HashSet object called cars that will store strings:</a:t>
            </a:r>
          </a:p>
          <a:p>
            <a:endParaRPr lang="en-GB" dirty="0"/>
          </a:p>
          <a:p>
            <a:r>
              <a:rPr lang="en-GB" dirty="0"/>
              <a:t>import </a:t>
            </a:r>
            <a:r>
              <a:rPr lang="en-GB" dirty="0" err="1"/>
              <a:t>java.util.HashSet</a:t>
            </a:r>
            <a:r>
              <a:rPr lang="en-GB" dirty="0"/>
              <a:t>; // Import the HashSet class</a:t>
            </a:r>
          </a:p>
          <a:p>
            <a:endParaRPr lang="en-GB" dirty="0"/>
          </a:p>
          <a:p>
            <a:r>
              <a:rPr lang="en-GB" dirty="0"/>
              <a:t>HashSet&lt;String&gt; cars = new HashSet&lt;String&gt;();</a:t>
            </a:r>
            <a:endParaRPr lang="en-PH" dirty="0"/>
          </a:p>
        </p:txBody>
      </p:sp>
      <p:sp>
        <p:nvSpPr>
          <p:cNvPr id="5" name="TextBox 4">
            <a:extLst>
              <a:ext uri="{FF2B5EF4-FFF2-40B4-BE49-F238E27FC236}">
                <a16:creationId xmlns:a16="http://schemas.microsoft.com/office/drawing/2014/main" id="{741A35BF-12C8-2385-A0AA-FEFA57FADA8C}"/>
              </a:ext>
            </a:extLst>
          </p:cNvPr>
          <p:cNvSpPr txBox="1"/>
          <p:nvPr/>
        </p:nvSpPr>
        <p:spPr>
          <a:xfrm>
            <a:off x="304138" y="3269920"/>
            <a:ext cx="6094674" cy="5355312"/>
          </a:xfrm>
          <a:prstGeom prst="rect">
            <a:avLst/>
          </a:prstGeom>
          <a:noFill/>
        </p:spPr>
        <p:txBody>
          <a:bodyPr wrap="square">
            <a:spAutoFit/>
          </a:bodyPr>
          <a:lstStyle/>
          <a:p>
            <a:r>
              <a:rPr lang="en-PH" dirty="0"/>
              <a:t>Add Items</a:t>
            </a:r>
          </a:p>
          <a:p>
            <a:r>
              <a:rPr lang="en-PH" dirty="0"/>
              <a:t>The HashSet class has many useful methods. For example, to add items to it, use the add() method:</a:t>
            </a:r>
          </a:p>
          <a:p>
            <a:endParaRPr lang="en-PH" dirty="0"/>
          </a:p>
          <a:p>
            <a:r>
              <a:rPr lang="en-PH" dirty="0"/>
              <a:t>Example</a:t>
            </a:r>
          </a:p>
          <a:p>
            <a:r>
              <a:rPr lang="en-PH" dirty="0"/>
              <a:t>// Import the HashSet class</a:t>
            </a:r>
          </a:p>
          <a:p>
            <a:r>
              <a:rPr lang="en-PH" dirty="0"/>
              <a:t>import </a:t>
            </a:r>
            <a:r>
              <a:rPr lang="en-PH" dirty="0" err="1"/>
              <a:t>java.util.HashSet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HashSet&lt;String&gt; cars = new HashSet&lt;String&gt;();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("BMW");</a:t>
            </a:r>
          </a:p>
          <a:p>
            <a:r>
              <a:rPr lang="en-PH" dirty="0"/>
              <a:t>    </a:t>
            </a:r>
            <a:r>
              <a:rPr lang="en-PH" dirty="0" err="1"/>
              <a:t>cars.add</a:t>
            </a:r>
            <a:r>
              <a:rPr lang="en-PH" dirty="0"/>
              <a:t>("Mazda");</a:t>
            </a:r>
          </a:p>
          <a:p>
            <a:r>
              <a:rPr lang="en-PH" dirty="0"/>
              <a:t>    </a:t>
            </a:r>
            <a:r>
              <a:rPr lang="en-PH" dirty="0" err="1"/>
              <a:t>System.out.println</a:t>
            </a:r>
            <a:r>
              <a:rPr lang="en-PH" dirty="0"/>
              <a:t>(cars);</a:t>
            </a:r>
          </a:p>
          <a:p>
            <a:r>
              <a:rPr lang="en-PH" dirty="0"/>
              <a:t>  }</a:t>
            </a:r>
          </a:p>
          <a:p>
            <a:r>
              <a:rPr lang="en-PH" dirty="0"/>
              <a:t>}</a:t>
            </a:r>
          </a:p>
        </p:txBody>
      </p:sp>
      <p:sp>
        <p:nvSpPr>
          <p:cNvPr id="7" name="TextBox 6">
            <a:extLst>
              <a:ext uri="{FF2B5EF4-FFF2-40B4-BE49-F238E27FC236}">
                <a16:creationId xmlns:a16="http://schemas.microsoft.com/office/drawing/2014/main" id="{F5C72F04-30F8-1E95-7784-C1644FEA0D36}"/>
              </a:ext>
            </a:extLst>
          </p:cNvPr>
          <p:cNvSpPr txBox="1"/>
          <p:nvPr/>
        </p:nvSpPr>
        <p:spPr>
          <a:xfrm>
            <a:off x="6991185" y="1284761"/>
            <a:ext cx="5117675" cy="3970318"/>
          </a:xfrm>
          <a:prstGeom prst="rect">
            <a:avLst/>
          </a:prstGeom>
          <a:noFill/>
        </p:spPr>
        <p:txBody>
          <a:bodyPr wrap="square">
            <a:spAutoFit/>
          </a:bodyPr>
          <a:lstStyle/>
          <a:p>
            <a:r>
              <a:rPr lang="en-PH" dirty="0"/>
              <a:t>/ Import the HashSet class</a:t>
            </a:r>
          </a:p>
          <a:p>
            <a:r>
              <a:rPr lang="en-PH" dirty="0"/>
              <a:t>import </a:t>
            </a:r>
            <a:r>
              <a:rPr lang="en-PH" dirty="0" err="1"/>
              <a:t>java.util.HashSet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HashSet&lt;String&gt; cars = new HashSet&lt;String&gt;();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("BMW");</a:t>
            </a:r>
          </a:p>
          <a:p>
            <a:r>
              <a:rPr lang="en-PH" dirty="0"/>
              <a:t>    </a:t>
            </a:r>
            <a:r>
              <a:rPr lang="en-PH" dirty="0" err="1"/>
              <a:t>cars.add</a:t>
            </a:r>
            <a:r>
              <a:rPr lang="en-PH" dirty="0"/>
              <a:t>("Mazda");</a:t>
            </a:r>
          </a:p>
          <a:p>
            <a:r>
              <a:rPr lang="en-PH" dirty="0"/>
              <a:t>    </a:t>
            </a:r>
            <a:r>
              <a:rPr lang="en-PH" dirty="0" err="1"/>
              <a:t>System.out.println</a:t>
            </a:r>
            <a:r>
              <a:rPr lang="en-PH" dirty="0"/>
              <a:t>(cars);</a:t>
            </a:r>
          </a:p>
          <a:p>
            <a:r>
              <a:rPr lang="en-PH" dirty="0"/>
              <a:t>  }</a:t>
            </a:r>
          </a:p>
          <a:p>
            <a:r>
              <a:rPr lang="en-PH" dirty="0"/>
              <a:t>}</a:t>
            </a:r>
          </a:p>
        </p:txBody>
      </p:sp>
      <p:pic>
        <p:nvPicPr>
          <p:cNvPr id="9" name="Picture 8">
            <a:extLst>
              <a:ext uri="{FF2B5EF4-FFF2-40B4-BE49-F238E27FC236}">
                <a16:creationId xmlns:a16="http://schemas.microsoft.com/office/drawing/2014/main" id="{5C00636B-D32C-BCF6-5E4B-9853EC824ADD}"/>
              </a:ext>
            </a:extLst>
          </p:cNvPr>
          <p:cNvPicPr>
            <a:picLocks noChangeAspect="1"/>
          </p:cNvPicPr>
          <p:nvPr/>
        </p:nvPicPr>
        <p:blipFill>
          <a:blip r:embed="rId2"/>
          <a:stretch>
            <a:fillRect/>
          </a:stretch>
        </p:blipFill>
        <p:spPr>
          <a:xfrm>
            <a:off x="8233814" y="5841535"/>
            <a:ext cx="2149026" cy="518205"/>
          </a:xfrm>
          <a:prstGeom prst="rect">
            <a:avLst/>
          </a:prstGeom>
        </p:spPr>
      </p:pic>
    </p:spTree>
    <p:extLst>
      <p:ext uri="{BB962C8B-B14F-4D97-AF65-F5344CB8AC3E}">
        <p14:creationId xmlns:p14="http://schemas.microsoft.com/office/powerpoint/2010/main" val="18730248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4CA40A-E469-7D45-4E82-04B2227DCB0D}"/>
              </a:ext>
            </a:extLst>
          </p:cNvPr>
          <p:cNvSpPr txBox="1"/>
          <p:nvPr/>
        </p:nvSpPr>
        <p:spPr>
          <a:xfrm>
            <a:off x="288236" y="405590"/>
            <a:ext cx="6094674" cy="2862322"/>
          </a:xfrm>
          <a:prstGeom prst="rect">
            <a:avLst/>
          </a:prstGeom>
          <a:noFill/>
        </p:spPr>
        <p:txBody>
          <a:bodyPr wrap="square">
            <a:spAutoFit/>
          </a:bodyPr>
          <a:lstStyle/>
          <a:p>
            <a:r>
              <a:rPr lang="en-GB" dirty="0"/>
              <a:t>Note: In the example above, even though BMW is added twice it only appears once in the set because every item in a set has to be unique.</a:t>
            </a:r>
          </a:p>
          <a:p>
            <a:endParaRPr lang="en-GB" dirty="0"/>
          </a:p>
          <a:p>
            <a:r>
              <a:rPr lang="en-GB" dirty="0"/>
              <a:t>Check If an Item Exists</a:t>
            </a:r>
          </a:p>
          <a:p>
            <a:r>
              <a:rPr lang="en-GB" dirty="0"/>
              <a:t>To check whether an item exists in a HashSet, use the contains() method:</a:t>
            </a:r>
          </a:p>
          <a:p>
            <a:endParaRPr lang="en-GB" dirty="0"/>
          </a:p>
          <a:p>
            <a:r>
              <a:rPr lang="en-GB" dirty="0"/>
              <a:t>Example</a:t>
            </a:r>
          </a:p>
          <a:p>
            <a:r>
              <a:rPr lang="en-GB" dirty="0" err="1"/>
              <a:t>cars.contains</a:t>
            </a:r>
            <a:r>
              <a:rPr lang="en-GB" dirty="0"/>
              <a:t>("Mazda");</a:t>
            </a:r>
            <a:endParaRPr lang="en-PH" dirty="0"/>
          </a:p>
        </p:txBody>
      </p:sp>
      <p:sp>
        <p:nvSpPr>
          <p:cNvPr id="5" name="TextBox 4">
            <a:extLst>
              <a:ext uri="{FF2B5EF4-FFF2-40B4-BE49-F238E27FC236}">
                <a16:creationId xmlns:a16="http://schemas.microsoft.com/office/drawing/2014/main" id="{056436D5-E508-DB82-8511-8C1E8371392D}"/>
              </a:ext>
            </a:extLst>
          </p:cNvPr>
          <p:cNvSpPr txBox="1"/>
          <p:nvPr/>
        </p:nvSpPr>
        <p:spPr>
          <a:xfrm>
            <a:off x="6967331" y="503599"/>
            <a:ext cx="6094674" cy="3970318"/>
          </a:xfrm>
          <a:prstGeom prst="rect">
            <a:avLst/>
          </a:prstGeom>
          <a:noFill/>
        </p:spPr>
        <p:txBody>
          <a:bodyPr wrap="square">
            <a:spAutoFit/>
          </a:bodyPr>
          <a:lstStyle/>
          <a:p>
            <a:r>
              <a:rPr lang="en-PH" dirty="0"/>
              <a:t>// Import the HashSet class</a:t>
            </a:r>
          </a:p>
          <a:p>
            <a:r>
              <a:rPr lang="en-PH" dirty="0"/>
              <a:t>import </a:t>
            </a:r>
            <a:r>
              <a:rPr lang="en-PH" dirty="0" err="1"/>
              <a:t>java.util.HashSet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HashSet&lt;String&gt; cars = new HashSet&lt;String&gt;();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("BMW");</a:t>
            </a:r>
          </a:p>
          <a:p>
            <a:r>
              <a:rPr lang="en-PH" dirty="0"/>
              <a:t>    </a:t>
            </a:r>
            <a:r>
              <a:rPr lang="en-PH" dirty="0" err="1"/>
              <a:t>cars.add</a:t>
            </a:r>
            <a:r>
              <a:rPr lang="en-PH" dirty="0"/>
              <a:t>("Mazda");</a:t>
            </a:r>
          </a:p>
          <a:p>
            <a:r>
              <a:rPr lang="en-PH" dirty="0"/>
              <a:t>    </a:t>
            </a:r>
            <a:r>
              <a:rPr lang="en-PH" dirty="0" err="1"/>
              <a:t>System.out.println</a:t>
            </a:r>
            <a:r>
              <a:rPr lang="en-PH" dirty="0"/>
              <a:t>(</a:t>
            </a:r>
            <a:r>
              <a:rPr lang="en-PH" dirty="0" err="1"/>
              <a:t>cars.contains</a:t>
            </a:r>
            <a:r>
              <a:rPr lang="en-PH" dirty="0"/>
              <a:t>("Mazda"));</a:t>
            </a:r>
          </a:p>
          <a:p>
            <a:r>
              <a:rPr lang="en-PH" dirty="0"/>
              <a:t>  }</a:t>
            </a:r>
          </a:p>
          <a:p>
            <a:r>
              <a:rPr lang="en-PH" dirty="0"/>
              <a:t>}</a:t>
            </a:r>
          </a:p>
        </p:txBody>
      </p:sp>
      <p:pic>
        <p:nvPicPr>
          <p:cNvPr id="7" name="Picture 6">
            <a:extLst>
              <a:ext uri="{FF2B5EF4-FFF2-40B4-BE49-F238E27FC236}">
                <a16:creationId xmlns:a16="http://schemas.microsoft.com/office/drawing/2014/main" id="{63885CFF-0012-DB5B-806C-1D4D145A8277}"/>
              </a:ext>
            </a:extLst>
          </p:cNvPr>
          <p:cNvPicPr>
            <a:picLocks noChangeAspect="1"/>
          </p:cNvPicPr>
          <p:nvPr/>
        </p:nvPicPr>
        <p:blipFill>
          <a:blip r:embed="rId2"/>
          <a:stretch>
            <a:fillRect/>
          </a:stretch>
        </p:blipFill>
        <p:spPr>
          <a:xfrm>
            <a:off x="7956057" y="5032589"/>
            <a:ext cx="2334954" cy="1321811"/>
          </a:xfrm>
          <a:prstGeom prst="rect">
            <a:avLst/>
          </a:prstGeom>
        </p:spPr>
      </p:pic>
    </p:spTree>
    <p:extLst>
      <p:ext uri="{BB962C8B-B14F-4D97-AF65-F5344CB8AC3E}">
        <p14:creationId xmlns:p14="http://schemas.microsoft.com/office/powerpoint/2010/main" val="21838505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D823A-6629-35BE-4D6B-644C797A8021}"/>
              </a:ext>
            </a:extLst>
          </p:cNvPr>
          <p:cNvSpPr txBox="1"/>
          <p:nvPr/>
        </p:nvSpPr>
        <p:spPr>
          <a:xfrm>
            <a:off x="423408" y="350664"/>
            <a:ext cx="6094674" cy="1477328"/>
          </a:xfrm>
          <a:prstGeom prst="rect">
            <a:avLst/>
          </a:prstGeom>
          <a:noFill/>
        </p:spPr>
        <p:txBody>
          <a:bodyPr wrap="square">
            <a:spAutoFit/>
          </a:bodyPr>
          <a:lstStyle/>
          <a:p>
            <a:r>
              <a:rPr lang="en-GB" dirty="0"/>
              <a:t>Remove an Item</a:t>
            </a:r>
          </a:p>
          <a:p>
            <a:r>
              <a:rPr lang="en-GB" dirty="0"/>
              <a:t>To remove an item, use the remove() method:</a:t>
            </a:r>
          </a:p>
          <a:p>
            <a:endParaRPr lang="en-GB" dirty="0"/>
          </a:p>
          <a:p>
            <a:r>
              <a:rPr lang="en-GB" dirty="0"/>
              <a:t>Example</a:t>
            </a:r>
          </a:p>
          <a:p>
            <a:r>
              <a:rPr lang="en-GB" dirty="0" err="1"/>
              <a:t>cars.remove</a:t>
            </a:r>
            <a:r>
              <a:rPr lang="en-GB" dirty="0"/>
              <a:t>("Volvo");</a:t>
            </a:r>
            <a:endParaRPr lang="en-PH" dirty="0"/>
          </a:p>
        </p:txBody>
      </p:sp>
      <p:sp>
        <p:nvSpPr>
          <p:cNvPr id="5" name="TextBox 4">
            <a:extLst>
              <a:ext uri="{FF2B5EF4-FFF2-40B4-BE49-F238E27FC236}">
                <a16:creationId xmlns:a16="http://schemas.microsoft.com/office/drawing/2014/main" id="{6B957439-806B-74D4-5632-522E137787C2}"/>
              </a:ext>
            </a:extLst>
          </p:cNvPr>
          <p:cNvSpPr txBox="1"/>
          <p:nvPr/>
        </p:nvSpPr>
        <p:spPr>
          <a:xfrm>
            <a:off x="534726" y="2260019"/>
            <a:ext cx="6094674" cy="4247317"/>
          </a:xfrm>
          <a:prstGeom prst="rect">
            <a:avLst/>
          </a:prstGeom>
          <a:noFill/>
        </p:spPr>
        <p:txBody>
          <a:bodyPr wrap="square">
            <a:spAutoFit/>
          </a:bodyPr>
          <a:lstStyle/>
          <a:p>
            <a:r>
              <a:rPr lang="en-PH" dirty="0"/>
              <a:t>// Import the HashSet class</a:t>
            </a:r>
          </a:p>
          <a:p>
            <a:r>
              <a:rPr lang="en-PH" dirty="0"/>
              <a:t>import </a:t>
            </a:r>
            <a:r>
              <a:rPr lang="en-PH" dirty="0" err="1"/>
              <a:t>java.util.HashSet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HashSet&lt;String&gt; cars = new HashSet&lt;String&gt;();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("BMW");</a:t>
            </a:r>
          </a:p>
          <a:p>
            <a:r>
              <a:rPr lang="en-PH" dirty="0"/>
              <a:t>    </a:t>
            </a:r>
            <a:r>
              <a:rPr lang="en-PH" dirty="0" err="1"/>
              <a:t>cars.add</a:t>
            </a:r>
            <a:r>
              <a:rPr lang="en-PH" dirty="0"/>
              <a:t>("Mazda");</a:t>
            </a:r>
          </a:p>
          <a:p>
            <a:r>
              <a:rPr lang="en-PH" dirty="0"/>
              <a:t>    </a:t>
            </a:r>
            <a:r>
              <a:rPr lang="en-PH" dirty="0" err="1"/>
              <a:t>cars.remove</a:t>
            </a:r>
            <a:r>
              <a:rPr lang="en-PH" dirty="0"/>
              <a:t>("Volvo");</a:t>
            </a:r>
          </a:p>
          <a:p>
            <a:r>
              <a:rPr lang="en-PH" dirty="0"/>
              <a:t>    </a:t>
            </a:r>
            <a:r>
              <a:rPr lang="en-PH" dirty="0" err="1"/>
              <a:t>System.out.println</a:t>
            </a:r>
            <a:r>
              <a:rPr lang="en-PH" dirty="0"/>
              <a:t>(cars);</a:t>
            </a:r>
          </a:p>
          <a:p>
            <a:r>
              <a:rPr lang="en-PH" dirty="0"/>
              <a:t>  }</a:t>
            </a:r>
          </a:p>
          <a:p>
            <a:r>
              <a:rPr lang="en-PH" dirty="0"/>
              <a:t>}</a:t>
            </a:r>
          </a:p>
        </p:txBody>
      </p:sp>
      <p:pic>
        <p:nvPicPr>
          <p:cNvPr id="7" name="Picture 6">
            <a:extLst>
              <a:ext uri="{FF2B5EF4-FFF2-40B4-BE49-F238E27FC236}">
                <a16:creationId xmlns:a16="http://schemas.microsoft.com/office/drawing/2014/main" id="{8B1BA1B7-071E-949B-4E1F-F2FF53430EAD}"/>
              </a:ext>
            </a:extLst>
          </p:cNvPr>
          <p:cNvPicPr>
            <a:picLocks noChangeAspect="1"/>
          </p:cNvPicPr>
          <p:nvPr/>
        </p:nvPicPr>
        <p:blipFill>
          <a:blip r:embed="rId2"/>
          <a:stretch>
            <a:fillRect/>
          </a:stretch>
        </p:blipFill>
        <p:spPr>
          <a:xfrm>
            <a:off x="3876862" y="6320630"/>
            <a:ext cx="1432684" cy="373412"/>
          </a:xfrm>
          <a:prstGeom prst="rect">
            <a:avLst/>
          </a:prstGeom>
        </p:spPr>
      </p:pic>
    </p:spTree>
    <p:extLst>
      <p:ext uri="{BB962C8B-B14F-4D97-AF65-F5344CB8AC3E}">
        <p14:creationId xmlns:p14="http://schemas.microsoft.com/office/powerpoint/2010/main" val="7098397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38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695D2-857A-118F-99A9-AF8C84B518DA}"/>
              </a:ext>
            </a:extLst>
          </p:cNvPr>
          <p:cNvSpPr txBox="1"/>
          <p:nvPr/>
        </p:nvSpPr>
        <p:spPr>
          <a:xfrm>
            <a:off x="408214" y="342543"/>
            <a:ext cx="10948307" cy="3693319"/>
          </a:xfrm>
          <a:prstGeom prst="rect">
            <a:avLst/>
          </a:prstGeom>
          <a:noFill/>
        </p:spPr>
        <p:txBody>
          <a:bodyPr wrap="square">
            <a:spAutoFit/>
          </a:bodyPr>
          <a:lstStyle/>
          <a:p>
            <a:r>
              <a:rPr lang="en-US" dirty="0">
                <a:latin typeface="Arial Black" panose="020B0A04020102020204" pitchFamily="34" charset="0"/>
              </a:rPr>
              <a:t>Halting Condition</a:t>
            </a:r>
          </a:p>
          <a:p>
            <a:r>
              <a:rPr lang="en-US" dirty="0">
                <a:latin typeface="Arial Black" panose="020B0A04020102020204" pitchFamily="34" charset="0"/>
              </a:rPr>
              <a:t>Just as loops can run into the problem of infinite looping, recursive functions can run into the problem of infinite recursion. Infinite recursion is when the function never stops calling itself. Every recursive function should have a halting condition, which is the condition where the function stops calling itself. In the previous example, the halting condition is when the parameter k becomes 0.</a:t>
            </a:r>
          </a:p>
          <a:p>
            <a:endParaRPr lang="en-US" dirty="0">
              <a:latin typeface="Arial Black" panose="020B0A04020102020204" pitchFamily="34" charset="0"/>
            </a:endParaRPr>
          </a:p>
          <a:p>
            <a:r>
              <a:rPr lang="en-US" dirty="0">
                <a:latin typeface="Arial Black" panose="020B0A04020102020204" pitchFamily="34" charset="0"/>
              </a:rPr>
              <a:t>It is helpful to see a variety of different examples to better understand the concept. In this example, the function adds a range of numbers between a start and an end. The halting condition for this recursive function is when end is not greater than start:</a:t>
            </a:r>
          </a:p>
          <a:p>
            <a:endParaRPr lang="en-US" dirty="0">
              <a:latin typeface="Arial Black" panose="020B0A04020102020204" pitchFamily="34" charset="0"/>
            </a:endParaRPr>
          </a:p>
          <a:p>
            <a:r>
              <a:rPr lang="en-US" dirty="0">
                <a:latin typeface="Arial Black" panose="020B0A04020102020204" pitchFamily="34" charset="0"/>
              </a:rPr>
              <a:t>Example</a:t>
            </a:r>
          </a:p>
          <a:p>
            <a:r>
              <a:rPr lang="en-US" dirty="0">
                <a:latin typeface="Arial Black" panose="020B0A04020102020204" pitchFamily="34" charset="0"/>
              </a:rPr>
              <a:t>Use recursion to add all of the numbers between 5 to 10.</a:t>
            </a:r>
          </a:p>
        </p:txBody>
      </p:sp>
    </p:spTree>
    <p:extLst>
      <p:ext uri="{BB962C8B-B14F-4D97-AF65-F5344CB8AC3E}">
        <p14:creationId xmlns:p14="http://schemas.microsoft.com/office/powerpoint/2010/main" val="112291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94147-8D87-1D29-351E-C473ACD9514E}"/>
              </a:ext>
            </a:extLst>
          </p:cNvPr>
          <p:cNvSpPr txBox="1"/>
          <p:nvPr/>
        </p:nvSpPr>
        <p:spPr>
          <a:xfrm>
            <a:off x="524556" y="578134"/>
            <a:ext cx="6094638" cy="3693319"/>
          </a:xfrm>
          <a:prstGeom prst="rect">
            <a:avLst/>
          </a:prstGeom>
          <a:noFill/>
        </p:spPr>
        <p:txBody>
          <a:bodyPr wrap="square">
            <a:spAutoFit/>
          </a:bodyPr>
          <a:lstStyle/>
          <a:p>
            <a:r>
              <a:rPr lang="en-US" dirty="0">
                <a:latin typeface="Arial Black" panose="020B0A04020102020204" pitchFamily="34" charset="0"/>
              </a:rPr>
              <a:t>public class Main {</a:t>
            </a:r>
          </a:p>
          <a:p>
            <a:r>
              <a:rPr lang="en-US" dirty="0">
                <a:latin typeface="Arial Black" panose="020B0A04020102020204" pitchFamily="34" charset="0"/>
              </a:rPr>
              <a:t>  public static void main(String[] args) {</a:t>
            </a:r>
          </a:p>
          <a:p>
            <a:r>
              <a:rPr lang="en-US" dirty="0">
                <a:latin typeface="Arial Black" panose="020B0A04020102020204" pitchFamily="34" charset="0"/>
              </a:rPr>
              <a:t>    int result = sum(5, 10);</a:t>
            </a:r>
          </a:p>
          <a:p>
            <a:r>
              <a:rPr lang="en-US" dirty="0">
                <a:latin typeface="Arial Black" panose="020B0A04020102020204" pitchFamily="34" charset="0"/>
              </a:rPr>
              <a:t>    System.out.println(result);</a:t>
            </a:r>
          </a:p>
          <a:p>
            <a:r>
              <a:rPr lang="en-US" dirty="0">
                <a:latin typeface="Arial Black" panose="020B0A04020102020204" pitchFamily="34" charset="0"/>
              </a:rPr>
              <a:t>  }</a:t>
            </a:r>
          </a:p>
          <a:p>
            <a:r>
              <a:rPr lang="en-US" dirty="0">
                <a:latin typeface="Arial Black" panose="020B0A04020102020204" pitchFamily="34" charset="0"/>
              </a:rPr>
              <a:t>  public static int sum(int start, int end) {</a:t>
            </a:r>
          </a:p>
          <a:p>
            <a:r>
              <a:rPr lang="en-US" dirty="0">
                <a:latin typeface="Arial Black" panose="020B0A04020102020204" pitchFamily="34" charset="0"/>
              </a:rPr>
              <a:t>    if (end &gt; start) {</a:t>
            </a:r>
          </a:p>
          <a:p>
            <a:r>
              <a:rPr lang="en-US" dirty="0">
                <a:latin typeface="Arial Black" panose="020B0A04020102020204" pitchFamily="34" charset="0"/>
              </a:rPr>
              <a:t>      return end + sum(start, end - 1);</a:t>
            </a:r>
          </a:p>
          <a:p>
            <a:r>
              <a:rPr lang="en-US" dirty="0">
                <a:latin typeface="Arial Black" panose="020B0A04020102020204" pitchFamily="34" charset="0"/>
              </a:rPr>
              <a:t>    } else {</a:t>
            </a:r>
          </a:p>
          <a:p>
            <a:r>
              <a:rPr lang="en-US" dirty="0">
                <a:latin typeface="Arial Black" panose="020B0A04020102020204" pitchFamily="34" charset="0"/>
              </a:rPr>
              <a:t>      return end;</a:t>
            </a:r>
          </a:p>
          <a:p>
            <a:r>
              <a:rPr lang="en-US" dirty="0">
                <a:latin typeface="Arial Black" panose="020B0A04020102020204" pitchFamily="34" charset="0"/>
              </a:rPr>
              <a:t>    }</a:t>
            </a:r>
          </a:p>
          <a:p>
            <a:r>
              <a:rPr lang="en-US" dirty="0">
                <a:latin typeface="Arial Black" panose="020B0A04020102020204" pitchFamily="34" charset="0"/>
              </a:rPr>
              <a:t>  }</a:t>
            </a:r>
          </a:p>
          <a:p>
            <a:r>
              <a:rPr lang="en-US" dirty="0">
                <a:latin typeface="Arial Black" panose="020B0A04020102020204" pitchFamily="34" charset="0"/>
              </a:rPr>
              <a:t>}</a:t>
            </a:r>
          </a:p>
        </p:txBody>
      </p:sp>
    </p:spTree>
    <p:extLst>
      <p:ext uri="{BB962C8B-B14F-4D97-AF65-F5344CB8AC3E}">
        <p14:creationId xmlns:p14="http://schemas.microsoft.com/office/powerpoint/2010/main" val="372063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1315B-D773-5D34-2FC9-F8C15E6BEBE0}"/>
              </a:ext>
            </a:extLst>
          </p:cNvPr>
          <p:cNvSpPr txBox="1"/>
          <p:nvPr/>
        </p:nvSpPr>
        <p:spPr>
          <a:xfrm>
            <a:off x="184377" y="160917"/>
            <a:ext cx="5166851" cy="6740307"/>
          </a:xfrm>
          <a:prstGeom prst="rect">
            <a:avLst/>
          </a:prstGeom>
          <a:noFill/>
        </p:spPr>
        <p:txBody>
          <a:bodyPr wrap="square">
            <a:spAutoFit/>
          </a:bodyPr>
          <a:lstStyle/>
          <a:p>
            <a:r>
              <a:rPr lang="en-US" dirty="0">
                <a:latin typeface="Arial Black" panose="020B0A04020102020204" pitchFamily="34" charset="0"/>
              </a:rPr>
              <a:t>Example 1: Java Methods</a:t>
            </a:r>
          </a:p>
          <a:p>
            <a:r>
              <a:rPr lang="en-US" dirty="0">
                <a:latin typeface="Arial Black" panose="020B0A04020102020204" pitchFamily="34" charset="0"/>
              </a:rPr>
              <a:t>class Main {</a:t>
            </a:r>
          </a:p>
          <a:p>
            <a:endParaRPr lang="en-US" dirty="0">
              <a:latin typeface="Arial Black" panose="020B0A04020102020204" pitchFamily="34" charset="0"/>
            </a:endParaRPr>
          </a:p>
          <a:p>
            <a:r>
              <a:rPr lang="en-US" dirty="0">
                <a:latin typeface="Arial Black" panose="020B0A04020102020204" pitchFamily="34" charset="0"/>
              </a:rPr>
              <a:t>  // create a method</a:t>
            </a:r>
          </a:p>
          <a:p>
            <a:r>
              <a:rPr lang="en-US" dirty="0">
                <a:latin typeface="Arial Black" panose="020B0A04020102020204" pitchFamily="34" charset="0"/>
              </a:rPr>
              <a:t>  public int </a:t>
            </a:r>
            <a:r>
              <a:rPr lang="en-US" dirty="0" err="1">
                <a:latin typeface="Arial Black" panose="020B0A04020102020204" pitchFamily="34" charset="0"/>
              </a:rPr>
              <a:t>addNumbers</a:t>
            </a:r>
            <a:r>
              <a:rPr lang="en-US" dirty="0">
                <a:latin typeface="Arial Black" panose="020B0A04020102020204" pitchFamily="34" charset="0"/>
              </a:rPr>
              <a:t>(int a, int b) {</a:t>
            </a:r>
          </a:p>
          <a:p>
            <a:r>
              <a:rPr lang="en-US" dirty="0">
                <a:latin typeface="Arial Black" panose="020B0A04020102020204" pitchFamily="34" charset="0"/>
              </a:rPr>
              <a:t>    int sum = a + b;</a:t>
            </a:r>
          </a:p>
          <a:p>
            <a:r>
              <a:rPr lang="en-US" dirty="0">
                <a:latin typeface="Arial Black" panose="020B0A04020102020204" pitchFamily="34" charset="0"/>
              </a:rPr>
              <a:t>    // return value</a:t>
            </a:r>
          </a:p>
          <a:p>
            <a:r>
              <a:rPr lang="en-US" dirty="0">
                <a:latin typeface="Arial Black" panose="020B0A04020102020204" pitchFamily="34" charset="0"/>
              </a:rPr>
              <a:t>    return sum;</a:t>
            </a:r>
          </a:p>
          <a:p>
            <a:r>
              <a:rPr lang="en-US" dirty="0">
                <a:latin typeface="Arial Black" panose="020B0A04020102020204" pitchFamily="34" charset="0"/>
              </a:rPr>
              <a:t>  }</a:t>
            </a:r>
          </a:p>
          <a:p>
            <a:endParaRPr lang="en-US" dirty="0">
              <a:latin typeface="Arial Black" panose="020B0A04020102020204" pitchFamily="34" charset="0"/>
            </a:endParaRPr>
          </a:p>
          <a:p>
            <a:r>
              <a:rPr lang="en-US" dirty="0">
                <a:latin typeface="Arial Black" panose="020B0A04020102020204" pitchFamily="34" charset="0"/>
              </a:rPr>
              <a:t>  public static void main(String[] args) {</a:t>
            </a:r>
          </a:p>
          <a:p>
            <a:r>
              <a:rPr lang="en-US" dirty="0">
                <a:latin typeface="Arial Black" panose="020B0A04020102020204" pitchFamily="34" charset="0"/>
              </a:rPr>
              <a:t>    </a:t>
            </a:r>
          </a:p>
          <a:p>
            <a:r>
              <a:rPr lang="en-US" dirty="0">
                <a:latin typeface="Arial Black" panose="020B0A04020102020204" pitchFamily="34" charset="0"/>
              </a:rPr>
              <a:t>    int num1 = 25;</a:t>
            </a:r>
          </a:p>
          <a:p>
            <a:r>
              <a:rPr lang="en-US" dirty="0">
                <a:latin typeface="Arial Black" panose="020B0A04020102020204" pitchFamily="34" charset="0"/>
              </a:rPr>
              <a:t>    int num2 = 15;</a:t>
            </a:r>
          </a:p>
          <a:p>
            <a:endParaRPr lang="en-US" dirty="0">
              <a:latin typeface="Arial Black" panose="020B0A04020102020204" pitchFamily="34" charset="0"/>
            </a:endParaRPr>
          </a:p>
          <a:p>
            <a:r>
              <a:rPr lang="en-US" dirty="0">
                <a:latin typeface="Arial Black" panose="020B0A04020102020204" pitchFamily="34" charset="0"/>
              </a:rPr>
              <a:t>    // create an object of Main</a:t>
            </a:r>
          </a:p>
          <a:p>
            <a:r>
              <a:rPr lang="en-US" dirty="0">
                <a:latin typeface="Arial Black" panose="020B0A04020102020204" pitchFamily="34" charset="0"/>
              </a:rPr>
              <a:t>    Main obj = new Main();</a:t>
            </a:r>
          </a:p>
          <a:p>
            <a:r>
              <a:rPr lang="en-US" dirty="0">
                <a:latin typeface="Arial Black" panose="020B0A04020102020204" pitchFamily="34" charset="0"/>
              </a:rPr>
              <a:t>    // calling method</a:t>
            </a:r>
          </a:p>
          <a:p>
            <a:r>
              <a:rPr lang="en-US" dirty="0">
                <a:latin typeface="Arial Black" panose="020B0A04020102020204" pitchFamily="34" charset="0"/>
              </a:rPr>
              <a:t>    int result = </a:t>
            </a:r>
            <a:r>
              <a:rPr lang="en-US" dirty="0" err="1">
                <a:latin typeface="Arial Black" panose="020B0A04020102020204" pitchFamily="34" charset="0"/>
              </a:rPr>
              <a:t>obj.addNumbers</a:t>
            </a:r>
            <a:r>
              <a:rPr lang="en-US" dirty="0">
                <a:latin typeface="Arial Black" panose="020B0A04020102020204" pitchFamily="34" charset="0"/>
              </a:rPr>
              <a:t>(num1, num2);</a:t>
            </a:r>
          </a:p>
          <a:p>
            <a:r>
              <a:rPr lang="en-US" dirty="0">
                <a:latin typeface="Arial Black" panose="020B0A04020102020204" pitchFamily="34" charset="0"/>
              </a:rPr>
              <a:t>    System.out.println("Sum is: " + result);</a:t>
            </a:r>
          </a:p>
          <a:p>
            <a:r>
              <a:rPr lang="en-US" dirty="0">
                <a:latin typeface="Arial Black" panose="020B0A04020102020204" pitchFamily="34" charset="0"/>
              </a:rPr>
              <a:t>  }</a:t>
            </a:r>
          </a:p>
          <a:p>
            <a:r>
              <a:rPr lang="en-US" dirty="0">
                <a:latin typeface="Arial Black" panose="020B0A04020102020204" pitchFamily="34" charset="0"/>
              </a:rPr>
              <a:t>}</a:t>
            </a:r>
          </a:p>
        </p:txBody>
      </p:sp>
      <p:sp>
        <p:nvSpPr>
          <p:cNvPr id="5" name="TextBox 4">
            <a:extLst>
              <a:ext uri="{FF2B5EF4-FFF2-40B4-BE49-F238E27FC236}">
                <a16:creationId xmlns:a16="http://schemas.microsoft.com/office/drawing/2014/main" id="{48DE7247-CF0D-DFC4-83DC-1390CCD4A5AB}"/>
              </a:ext>
            </a:extLst>
          </p:cNvPr>
          <p:cNvSpPr txBox="1"/>
          <p:nvPr/>
        </p:nvSpPr>
        <p:spPr>
          <a:xfrm>
            <a:off x="5621572" y="702652"/>
            <a:ext cx="6386051" cy="5909310"/>
          </a:xfrm>
          <a:prstGeom prst="rect">
            <a:avLst/>
          </a:prstGeom>
          <a:noFill/>
        </p:spPr>
        <p:txBody>
          <a:bodyPr wrap="square">
            <a:spAutoFit/>
          </a:bodyPr>
          <a:lstStyle/>
          <a:p>
            <a:r>
              <a:rPr lang="en-US" dirty="0">
                <a:latin typeface="Arial Black" panose="020B0A04020102020204" pitchFamily="34" charset="0"/>
              </a:rPr>
              <a:t>Example 2: Method Return Type</a:t>
            </a:r>
          </a:p>
          <a:p>
            <a:r>
              <a:rPr lang="en-US" dirty="0">
                <a:latin typeface="Arial Black" panose="020B0A04020102020204" pitchFamily="34" charset="0"/>
              </a:rPr>
              <a:t>class Main {</a:t>
            </a:r>
          </a:p>
          <a:p>
            <a:endParaRPr lang="en-US" dirty="0">
              <a:latin typeface="Arial Black" panose="020B0A04020102020204" pitchFamily="34" charset="0"/>
            </a:endParaRPr>
          </a:p>
          <a:p>
            <a:r>
              <a:rPr lang="en-US" dirty="0">
                <a:latin typeface="Arial Black" panose="020B0A04020102020204" pitchFamily="34" charset="0"/>
              </a:rPr>
              <a:t>// create a method</a:t>
            </a:r>
          </a:p>
          <a:p>
            <a:r>
              <a:rPr lang="en-US" dirty="0">
                <a:latin typeface="Arial Black" panose="020B0A04020102020204" pitchFamily="34" charset="0"/>
              </a:rPr>
              <a:t>  public static int square(int num) {</a:t>
            </a:r>
          </a:p>
          <a:p>
            <a:endParaRPr lang="en-US" dirty="0">
              <a:latin typeface="Arial Black" panose="020B0A04020102020204" pitchFamily="34" charset="0"/>
            </a:endParaRPr>
          </a:p>
          <a:p>
            <a:r>
              <a:rPr lang="en-US" dirty="0">
                <a:latin typeface="Arial Black" panose="020B0A04020102020204" pitchFamily="34" charset="0"/>
              </a:rPr>
              <a:t>    // return statement</a:t>
            </a:r>
          </a:p>
          <a:p>
            <a:r>
              <a:rPr lang="en-US" dirty="0">
                <a:latin typeface="Arial Black" panose="020B0A04020102020204" pitchFamily="34" charset="0"/>
              </a:rPr>
              <a:t>    return num * num;</a:t>
            </a:r>
          </a:p>
          <a:p>
            <a:r>
              <a:rPr lang="en-US" dirty="0">
                <a:latin typeface="Arial Black" panose="020B0A04020102020204" pitchFamily="34" charset="0"/>
              </a:rPr>
              <a:t>  }</a:t>
            </a:r>
          </a:p>
          <a:p>
            <a:endParaRPr lang="en-US" dirty="0">
              <a:latin typeface="Arial Black" panose="020B0A04020102020204" pitchFamily="34" charset="0"/>
            </a:endParaRPr>
          </a:p>
          <a:p>
            <a:r>
              <a:rPr lang="en-US" dirty="0">
                <a:latin typeface="Arial Black" panose="020B0A04020102020204" pitchFamily="34" charset="0"/>
              </a:rPr>
              <a:t>  public static void main(String[] args) {</a:t>
            </a:r>
          </a:p>
          <a:p>
            <a:r>
              <a:rPr lang="en-US" dirty="0">
                <a:latin typeface="Arial Black" panose="020B0A04020102020204" pitchFamily="34" charset="0"/>
              </a:rPr>
              <a:t>    int result;</a:t>
            </a:r>
          </a:p>
          <a:p>
            <a:endParaRPr lang="en-US" dirty="0">
              <a:latin typeface="Arial Black" panose="020B0A04020102020204" pitchFamily="34" charset="0"/>
            </a:endParaRPr>
          </a:p>
          <a:p>
            <a:r>
              <a:rPr lang="en-US" dirty="0">
                <a:latin typeface="Arial Black" panose="020B0A04020102020204" pitchFamily="34" charset="0"/>
              </a:rPr>
              <a:t>    // call the method</a:t>
            </a:r>
          </a:p>
          <a:p>
            <a:r>
              <a:rPr lang="en-US" dirty="0">
                <a:latin typeface="Arial Black" panose="020B0A04020102020204" pitchFamily="34" charset="0"/>
              </a:rPr>
              <a:t>    // store returned value to result</a:t>
            </a:r>
          </a:p>
          <a:p>
            <a:r>
              <a:rPr lang="en-US" dirty="0">
                <a:latin typeface="Arial Black" panose="020B0A04020102020204" pitchFamily="34" charset="0"/>
              </a:rPr>
              <a:t>    result = square(10);</a:t>
            </a:r>
          </a:p>
          <a:p>
            <a:endParaRPr lang="en-US" dirty="0">
              <a:latin typeface="Arial Black" panose="020B0A04020102020204" pitchFamily="34" charset="0"/>
            </a:endParaRPr>
          </a:p>
          <a:p>
            <a:r>
              <a:rPr lang="en-US" dirty="0">
                <a:latin typeface="Arial Black" panose="020B0A04020102020204" pitchFamily="34" charset="0"/>
              </a:rPr>
              <a:t>    System.out.println("Squared value of 10 is: " + result);</a:t>
            </a:r>
          </a:p>
          <a:p>
            <a:r>
              <a:rPr lang="en-US" dirty="0">
                <a:latin typeface="Arial Black" panose="020B0A04020102020204" pitchFamily="34" charset="0"/>
              </a:rPr>
              <a:t>  }</a:t>
            </a:r>
          </a:p>
          <a:p>
            <a:r>
              <a:rPr lang="en-US" dirty="0">
                <a:latin typeface="Arial Black" panose="020B0A04020102020204" pitchFamily="34" charset="0"/>
              </a:rPr>
              <a:t>}</a:t>
            </a:r>
          </a:p>
        </p:txBody>
      </p:sp>
    </p:spTree>
    <p:extLst>
      <p:ext uri="{BB962C8B-B14F-4D97-AF65-F5344CB8AC3E}">
        <p14:creationId xmlns:p14="http://schemas.microsoft.com/office/powerpoint/2010/main" val="88168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00902-E3CE-10A4-936A-694CFADE36F5}"/>
              </a:ext>
            </a:extLst>
          </p:cNvPr>
          <p:cNvSpPr txBox="1"/>
          <p:nvPr/>
        </p:nvSpPr>
        <p:spPr>
          <a:xfrm>
            <a:off x="464859" y="377072"/>
            <a:ext cx="9838638" cy="6186309"/>
          </a:xfrm>
          <a:prstGeom prst="rect">
            <a:avLst/>
          </a:prstGeom>
          <a:noFill/>
        </p:spPr>
        <p:txBody>
          <a:bodyPr wrap="square">
            <a:spAutoFit/>
          </a:bodyPr>
          <a:lstStyle/>
          <a:p>
            <a:r>
              <a:rPr lang="en-US" dirty="0">
                <a:latin typeface="Arial Black" panose="020B0A04020102020204" pitchFamily="34" charset="0"/>
              </a:rPr>
              <a:t>class Main {</a:t>
            </a:r>
          </a:p>
          <a:p>
            <a:endParaRPr lang="en-US" dirty="0">
              <a:latin typeface="Arial Black" panose="020B0A04020102020204" pitchFamily="34" charset="0"/>
            </a:endParaRPr>
          </a:p>
          <a:p>
            <a:r>
              <a:rPr lang="en-US" dirty="0">
                <a:latin typeface="Arial Black" panose="020B0A04020102020204" pitchFamily="34" charset="0"/>
              </a:rPr>
              <a:t>  // method with no parameter</a:t>
            </a:r>
          </a:p>
          <a:p>
            <a:r>
              <a:rPr lang="en-US" dirty="0">
                <a:latin typeface="Arial Black" panose="020B0A04020102020204" pitchFamily="34" charset="0"/>
              </a:rPr>
              <a:t>  public void display1() {</a:t>
            </a:r>
          </a:p>
          <a:p>
            <a:r>
              <a:rPr lang="en-US" dirty="0">
                <a:latin typeface="Arial Black" panose="020B0A04020102020204" pitchFamily="34" charset="0"/>
              </a:rPr>
              <a:t>    System.out.println("Method without parameter");</a:t>
            </a:r>
          </a:p>
          <a:p>
            <a:r>
              <a:rPr lang="en-US" dirty="0">
                <a:latin typeface="Arial Black" panose="020B0A04020102020204" pitchFamily="34" charset="0"/>
              </a:rPr>
              <a:t>  }</a:t>
            </a:r>
          </a:p>
          <a:p>
            <a:endParaRPr lang="en-US" sz="500" dirty="0">
              <a:latin typeface="Arial Black" panose="020B0A04020102020204" pitchFamily="34" charset="0"/>
            </a:endParaRPr>
          </a:p>
          <a:p>
            <a:r>
              <a:rPr lang="en-US" dirty="0">
                <a:latin typeface="Arial Black" panose="020B0A04020102020204" pitchFamily="34" charset="0"/>
              </a:rPr>
              <a:t>  // method with single parameter</a:t>
            </a:r>
          </a:p>
          <a:p>
            <a:r>
              <a:rPr lang="en-US" dirty="0">
                <a:latin typeface="Arial Black" panose="020B0A04020102020204" pitchFamily="34" charset="0"/>
              </a:rPr>
              <a:t>  public void display2(int a) {</a:t>
            </a:r>
          </a:p>
          <a:p>
            <a:r>
              <a:rPr lang="en-US" dirty="0">
                <a:latin typeface="Arial Black" panose="020B0A04020102020204" pitchFamily="34" charset="0"/>
              </a:rPr>
              <a:t>    System.out.println("Method with a single parameter: " + a);</a:t>
            </a:r>
          </a:p>
          <a:p>
            <a:r>
              <a:rPr lang="en-US" dirty="0">
                <a:latin typeface="Arial Black" panose="020B0A04020102020204" pitchFamily="34" charset="0"/>
              </a:rPr>
              <a:t>  }</a:t>
            </a:r>
          </a:p>
          <a:p>
            <a:endParaRPr lang="en-US" sz="500" dirty="0">
              <a:latin typeface="Arial Black" panose="020B0A04020102020204" pitchFamily="34" charset="0"/>
            </a:endParaRPr>
          </a:p>
          <a:p>
            <a:r>
              <a:rPr lang="en-US" dirty="0">
                <a:latin typeface="Arial Black" panose="020B0A04020102020204" pitchFamily="34" charset="0"/>
              </a:rPr>
              <a:t>  public static void main(String[] args) {</a:t>
            </a:r>
          </a:p>
          <a:p>
            <a:r>
              <a:rPr lang="en-US" dirty="0">
                <a:latin typeface="Arial Black" panose="020B0A04020102020204" pitchFamily="34" charset="0"/>
              </a:rPr>
              <a:t>    </a:t>
            </a:r>
          </a:p>
          <a:p>
            <a:r>
              <a:rPr lang="en-US" dirty="0">
                <a:latin typeface="Arial Black" panose="020B0A04020102020204" pitchFamily="34" charset="0"/>
              </a:rPr>
              <a:t>    // create an object of Main</a:t>
            </a:r>
          </a:p>
          <a:p>
            <a:r>
              <a:rPr lang="en-US" dirty="0">
                <a:latin typeface="Arial Black" panose="020B0A04020102020204" pitchFamily="34" charset="0"/>
              </a:rPr>
              <a:t>    Main obj = new Main();</a:t>
            </a:r>
          </a:p>
          <a:p>
            <a:endParaRPr lang="en-US" sz="800" dirty="0">
              <a:latin typeface="Arial Black" panose="020B0A04020102020204" pitchFamily="34" charset="0"/>
            </a:endParaRPr>
          </a:p>
          <a:p>
            <a:r>
              <a:rPr lang="en-US" dirty="0">
                <a:latin typeface="Arial Black" panose="020B0A04020102020204" pitchFamily="34" charset="0"/>
              </a:rPr>
              <a:t>    // calling method with no parameter</a:t>
            </a:r>
          </a:p>
          <a:p>
            <a:r>
              <a:rPr lang="en-US" dirty="0">
                <a:latin typeface="Arial Black" panose="020B0A04020102020204" pitchFamily="34" charset="0"/>
              </a:rPr>
              <a:t>    obj.display1();</a:t>
            </a:r>
          </a:p>
          <a:p>
            <a:r>
              <a:rPr lang="en-US" dirty="0">
                <a:latin typeface="Arial Black" panose="020B0A04020102020204" pitchFamily="34" charset="0"/>
              </a:rPr>
              <a:t>    </a:t>
            </a:r>
          </a:p>
          <a:p>
            <a:r>
              <a:rPr lang="en-US" dirty="0">
                <a:latin typeface="Arial Black" panose="020B0A04020102020204" pitchFamily="34" charset="0"/>
              </a:rPr>
              <a:t>    // calling method with the single parameter</a:t>
            </a:r>
          </a:p>
          <a:p>
            <a:r>
              <a:rPr lang="en-US" dirty="0">
                <a:latin typeface="Arial Black" panose="020B0A04020102020204" pitchFamily="34" charset="0"/>
              </a:rPr>
              <a:t>    obj.display2(24);</a:t>
            </a:r>
          </a:p>
          <a:p>
            <a:r>
              <a:rPr lang="en-US" dirty="0">
                <a:latin typeface="Arial Black" panose="020B0A04020102020204" pitchFamily="34" charset="0"/>
              </a:rPr>
              <a:t>  }</a:t>
            </a:r>
          </a:p>
          <a:p>
            <a:r>
              <a:rPr lang="en-US" dirty="0">
                <a:latin typeface="Arial Black" panose="020B0A04020102020204" pitchFamily="34" charset="0"/>
              </a:rPr>
              <a:t>}</a:t>
            </a:r>
          </a:p>
        </p:txBody>
      </p:sp>
    </p:spTree>
    <p:extLst>
      <p:ext uri="{BB962C8B-B14F-4D97-AF65-F5344CB8AC3E}">
        <p14:creationId xmlns:p14="http://schemas.microsoft.com/office/powerpoint/2010/main" val="377680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DE2267-3136-1951-6884-207AEF8D6DD7}"/>
              </a:ext>
            </a:extLst>
          </p:cNvPr>
          <p:cNvSpPr txBox="1"/>
          <p:nvPr/>
        </p:nvSpPr>
        <p:spPr>
          <a:xfrm>
            <a:off x="1178351" y="338202"/>
            <a:ext cx="7963292" cy="5632311"/>
          </a:xfrm>
          <a:prstGeom prst="rect">
            <a:avLst/>
          </a:prstGeom>
          <a:noFill/>
        </p:spPr>
        <p:txBody>
          <a:bodyPr wrap="square">
            <a:spAutoFit/>
          </a:bodyPr>
          <a:lstStyle/>
          <a:p>
            <a:r>
              <a:rPr lang="en-GB" dirty="0"/>
              <a:t>Java - What is OOP?</a:t>
            </a:r>
          </a:p>
          <a:p>
            <a:r>
              <a:rPr lang="en-GB" dirty="0"/>
              <a:t>OOP stands for Object-Oriented Programming.</a:t>
            </a:r>
          </a:p>
          <a:p>
            <a:endParaRPr lang="en-GB" dirty="0"/>
          </a:p>
          <a:p>
            <a:r>
              <a:rPr lang="en-GB" dirty="0"/>
              <a:t>Procedural programming is about writing procedures or methods that perform operations on the data, while object-oriented programming is about creating objects that contain both data and methods.</a:t>
            </a:r>
          </a:p>
          <a:p>
            <a:endParaRPr lang="en-GB" dirty="0"/>
          </a:p>
          <a:p>
            <a:r>
              <a:rPr lang="en-GB" dirty="0"/>
              <a:t>Object-oriented programming has several advantages over procedural programming:</a:t>
            </a:r>
          </a:p>
          <a:p>
            <a:endParaRPr lang="en-GB" dirty="0"/>
          </a:p>
          <a:p>
            <a:r>
              <a:rPr lang="en-GB" dirty="0"/>
              <a:t>OOP is faster and easier to execute</a:t>
            </a:r>
          </a:p>
          <a:p>
            <a:r>
              <a:rPr lang="en-GB" dirty="0"/>
              <a:t>OOP provides a clear structure for the programs</a:t>
            </a:r>
          </a:p>
          <a:p>
            <a:r>
              <a:rPr lang="en-GB" dirty="0"/>
              <a:t>OOP helps to keep the Java code DRY "Don't Repeat Yourself", and makes the code easier to maintain, modify and debug</a:t>
            </a:r>
          </a:p>
          <a:p>
            <a:r>
              <a:rPr lang="en-GB" dirty="0"/>
              <a:t>OOP makes it possible to create full reusable applications with less code and shorter development time</a:t>
            </a:r>
          </a:p>
          <a:p>
            <a:r>
              <a:rPr lang="en-GB" dirty="0"/>
              <a:t>Tip: The "Don't Repeat Yourself" (DRY) principle is about reducing the repetition of code. You should extract out the codes that are common for the application, and place them at a single place and reuse them instead of repeating it.</a:t>
            </a:r>
          </a:p>
          <a:p>
            <a:endParaRPr lang="en-GB" dirty="0"/>
          </a:p>
        </p:txBody>
      </p:sp>
    </p:spTree>
    <p:extLst>
      <p:ext uri="{BB962C8B-B14F-4D97-AF65-F5344CB8AC3E}">
        <p14:creationId xmlns:p14="http://schemas.microsoft.com/office/powerpoint/2010/main" val="191499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CFDC73-CF76-0E8D-EA9F-7A9FDB3B793B}"/>
              </a:ext>
            </a:extLst>
          </p:cNvPr>
          <p:cNvSpPr txBox="1"/>
          <p:nvPr/>
        </p:nvSpPr>
        <p:spPr>
          <a:xfrm>
            <a:off x="369839" y="279269"/>
            <a:ext cx="10979869" cy="1200329"/>
          </a:xfrm>
          <a:prstGeom prst="rect">
            <a:avLst/>
          </a:prstGeom>
          <a:noFill/>
        </p:spPr>
        <p:txBody>
          <a:bodyPr wrap="square">
            <a:spAutoFit/>
          </a:bodyPr>
          <a:lstStyle/>
          <a:p>
            <a:r>
              <a:rPr lang="en-GB" dirty="0">
                <a:latin typeface="Arial Black" panose="020B0A04020102020204" pitchFamily="34" charset="0"/>
              </a:rPr>
              <a:t>Java - What are Classes and Objects?</a:t>
            </a:r>
          </a:p>
          <a:p>
            <a:r>
              <a:rPr lang="en-GB" dirty="0">
                <a:latin typeface="Arial Black" panose="020B0A04020102020204" pitchFamily="34" charset="0"/>
              </a:rPr>
              <a:t>Classes and objects are the two main aspects of object-oriented programming.</a:t>
            </a:r>
          </a:p>
          <a:p>
            <a:endParaRPr lang="en-GB" dirty="0">
              <a:latin typeface="Arial Black" panose="020B0A04020102020204" pitchFamily="34" charset="0"/>
            </a:endParaRPr>
          </a:p>
          <a:p>
            <a:r>
              <a:rPr lang="en-GB" dirty="0">
                <a:latin typeface="Arial Black" panose="020B0A04020102020204" pitchFamily="34" charset="0"/>
              </a:rPr>
              <a:t>Look at the following illustration to see the difference between class and objects:</a:t>
            </a:r>
            <a:endParaRPr lang="en-PH" dirty="0">
              <a:latin typeface="Arial Black" panose="020B0A04020102020204" pitchFamily="34" charset="0"/>
            </a:endParaRPr>
          </a:p>
        </p:txBody>
      </p:sp>
      <p:pic>
        <p:nvPicPr>
          <p:cNvPr id="5" name="Picture 4">
            <a:extLst>
              <a:ext uri="{FF2B5EF4-FFF2-40B4-BE49-F238E27FC236}">
                <a16:creationId xmlns:a16="http://schemas.microsoft.com/office/drawing/2014/main" id="{D4611E2B-C4F8-BBEE-CF67-7AFCEFBBE697}"/>
              </a:ext>
            </a:extLst>
          </p:cNvPr>
          <p:cNvPicPr>
            <a:picLocks noChangeAspect="1"/>
          </p:cNvPicPr>
          <p:nvPr/>
        </p:nvPicPr>
        <p:blipFill rotWithShape="1">
          <a:blip r:embed="rId2"/>
          <a:srcRect l="15774" t="20206" r="16804" b="48317"/>
          <a:stretch/>
        </p:blipFill>
        <p:spPr>
          <a:xfrm>
            <a:off x="2021098" y="1895971"/>
            <a:ext cx="5668653" cy="2025580"/>
          </a:xfrm>
          <a:prstGeom prst="rect">
            <a:avLst/>
          </a:prstGeom>
        </p:spPr>
      </p:pic>
      <p:pic>
        <p:nvPicPr>
          <p:cNvPr id="6" name="Picture 5">
            <a:extLst>
              <a:ext uri="{FF2B5EF4-FFF2-40B4-BE49-F238E27FC236}">
                <a16:creationId xmlns:a16="http://schemas.microsoft.com/office/drawing/2014/main" id="{F5E0A58F-AD3A-F171-5ED8-AFDC4E2E4F8F}"/>
              </a:ext>
            </a:extLst>
          </p:cNvPr>
          <p:cNvPicPr>
            <a:picLocks noChangeAspect="1"/>
          </p:cNvPicPr>
          <p:nvPr/>
        </p:nvPicPr>
        <p:blipFill rotWithShape="1">
          <a:blip r:embed="rId2"/>
          <a:srcRect l="15774" t="55784" r="16804" b="14090"/>
          <a:stretch/>
        </p:blipFill>
        <p:spPr>
          <a:xfrm>
            <a:off x="2021098" y="4306163"/>
            <a:ext cx="5668652" cy="1708138"/>
          </a:xfrm>
          <a:prstGeom prst="rect">
            <a:avLst/>
          </a:prstGeom>
        </p:spPr>
      </p:pic>
      <p:sp>
        <p:nvSpPr>
          <p:cNvPr id="7" name="TextBox 6">
            <a:extLst>
              <a:ext uri="{FF2B5EF4-FFF2-40B4-BE49-F238E27FC236}">
                <a16:creationId xmlns:a16="http://schemas.microsoft.com/office/drawing/2014/main" id="{1FA81751-129A-5A38-AC46-9757A37E2175}"/>
              </a:ext>
            </a:extLst>
          </p:cNvPr>
          <p:cNvSpPr txBox="1"/>
          <p:nvPr/>
        </p:nvSpPr>
        <p:spPr>
          <a:xfrm>
            <a:off x="255142" y="1887743"/>
            <a:ext cx="1765956" cy="369332"/>
          </a:xfrm>
          <a:prstGeom prst="rect">
            <a:avLst/>
          </a:prstGeom>
          <a:noFill/>
        </p:spPr>
        <p:txBody>
          <a:bodyPr wrap="square" rtlCol="0">
            <a:spAutoFit/>
          </a:bodyPr>
          <a:lstStyle/>
          <a:p>
            <a:r>
              <a:rPr lang="en-US" b="1" dirty="0">
                <a:latin typeface="Arial Black" panose="020B0A04020102020204" pitchFamily="34" charset="0"/>
              </a:rPr>
              <a:t>EXAMPLE 1</a:t>
            </a:r>
            <a:endParaRPr lang="en-PH" b="1" dirty="0">
              <a:latin typeface="Arial Black" panose="020B0A04020102020204" pitchFamily="34" charset="0"/>
            </a:endParaRPr>
          </a:p>
        </p:txBody>
      </p:sp>
      <p:pic>
        <p:nvPicPr>
          <p:cNvPr id="8" name="Picture 7">
            <a:extLst>
              <a:ext uri="{FF2B5EF4-FFF2-40B4-BE49-F238E27FC236}">
                <a16:creationId xmlns:a16="http://schemas.microsoft.com/office/drawing/2014/main" id="{37147170-C324-569D-E5D3-84E83B0354AE}"/>
              </a:ext>
            </a:extLst>
          </p:cNvPr>
          <p:cNvPicPr>
            <a:picLocks noChangeAspect="1"/>
          </p:cNvPicPr>
          <p:nvPr/>
        </p:nvPicPr>
        <p:blipFill>
          <a:blip r:embed="rId3"/>
          <a:stretch>
            <a:fillRect/>
          </a:stretch>
        </p:blipFill>
        <p:spPr>
          <a:xfrm>
            <a:off x="131814" y="4411272"/>
            <a:ext cx="2261812" cy="499915"/>
          </a:xfrm>
          <a:prstGeom prst="rect">
            <a:avLst/>
          </a:prstGeom>
        </p:spPr>
      </p:pic>
      <p:sp>
        <p:nvSpPr>
          <p:cNvPr id="10" name="TextBox 9">
            <a:extLst>
              <a:ext uri="{FF2B5EF4-FFF2-40B4-BE49-F238E27FC236}">
                <a16:creationId xmlns:a16="http://schemas.microsoft.com/office/drawing/2014/main" id="{A5D3CE27-2AC2-ED69-49C5-021FBA6C44D8}"/>
              </a:ext>
            </a:extLst>
          </p:cNvPr>
          <p:cNvSpPr txBox="1"/>
          <p:nvPr/>
        </p:nvSpPr>
        <p:spPr>
          <a:xfrm>
            <a:off x="8069344" y="3156861"/>
            <a:ext cx="3843779" cy="1754326"/>
          </a:xfrm>
          <a:prstGeom prst="rect">
            <a:avLst/>
          </a:prstGeom>
          <a:solidFill>
            <a:srgbClr val="FF66CC"/>
          </a:solidFill>
        </p:spPr>
        <p:txBody>
          <a:bodyPr wrap="square">
            <a:spAutoFit/>
          </a:bodyPr>
          <a:lstStyle/>
          <a:p>
            <a:r>
              <a:rPr lang="en-GB" b="1" dirty="0"/>
              <a:t>So, a class is a template for objects, and an object is an instance of a class.</a:t>
            </a:r>
          </a:p>
          <a:p>
            <a:endParaRPr lang="en-GB" b="1" dirty="0"/>
          </a:p>
          <a:p>
            <a:r>
              <a:rPr lang="en-GB" b="1" dirty="0"/>
              <a:t>When the individual objects are created, they inherit all the variables and methods from the class.</a:t>
            </a:r>
            <a:endParaRPr lang="en-PH" b="1" dirty="0"/>
          </a:p>
        </p:txBody>
      </p:sp>
    </p:spTree>
    <p:extLst>
      <p:ext uri="{BB962C8B-B14F-4D97-AF65-F5344CB8AC3E}">
        <p14:creationId xmlns:p14="http://schemas.microsoft.com/office/powerpoint/2010/main" val="395133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9AD94B-D3FA-C15A-7170-FE39BA112406}"/>
              </a:ext>
            </a:extLst>
          </p:cNvPr>
          <p:cNvSpPr txBox="1"/>
          <p:nvPr/>
        </p:nvSpPr>
        <p:spPr>
          <a:xfrm>
            <a:off x="419555" y="766847"/>
            <a:ext cx="6094428" cy="2862322"/>
          </a:xfrm>
          <a:prstGeom prst="rect">
            <a:avLst/>
          </a:prstGeom>
          <a:noFill/>
        </p:spPr>
        <p:txBody>
          <a:bodyPr wrap="square">
            <a:spAutoFit/>
          </a:bodyPr>
          <a:lstStyle/>
          <a:p>
            <a:r>
              <a:rPr lang="en-GB" b="1" dirty="0"/>
              <a:t>Java is an object-oriented programming language.</a:t>
            </a:r>
          </a:p>
          <a:p>
            <a:endParaRPr lang="en-GB" dirty="0"/>
          </a:p>
          <a:p>
            <a:r>
              <a:rPr lang="en-GB" dirty="0"/>
              <a:t>Everything in Java is associated with </a:t>
            </a:r>
            <a:r>
              <a:rPr lang="en-GB" b="1" dirty="0"/>
              <a:t>classes and objects</a:t>
            </a:r>
            <a:r>
              <a:rPr lang="en-GB" dirty="0"/>
              <a:t>, along with its </a:t>
            </a:r>
            <a:r>
              <a:rPr lang="en-GB" b="1" dirty="0"/>
              <a:t>attributes and methods</a:t>
            </a:r>
            <a:r>
              <a:rPr lang="en-GB" dirty="0"/>
              <a:t>. For example: in real life, a car is an object. The car has attributes, such as weight and </a:t>
            </a:r>
            <a:r>
              <a:rPr lang="en-GB" dirty="0" err="1"/>
              <a:t>color</a:t>
            </a:r>
            <a:r>
              <a:rPr lang="en-GB" dirty="0"/>
              <a:t>, and methods, such as drive and brake.</a:t>
            </a:r>
          </a:p>
          <a:p>
            <a:endParaRPr lang="en-GB" dirty="0"/>
          </a:p>
          <a:p>
            <a:r>
              <a:rPr lang="en-GB" dirty="0"/>
              <a:t>A</a:t>
            </a:r>
            <a:r>
              <a:rPr lang="en-GB" b="1" dirty="0"/>
              <a:t> Class </a:t>
            </a:r>
            <a:r>
              <a:rPr lang="en-GB" dirty="0"/>
              <a:t>is like an object constructor, or a "blueprint" for creating objects.</a:t>
            </a:r>
          </a:p>
          <a:p>
            <a:endParaRPr lang="en-GB" dirty="0"/>
          </a:p>
        </p:txBody>
      </p:sp>
      <p:sp>
        <p:nvSpPr>
          <p:cNvPr id="8" name="TextBox 7">
            <a:extLst>
              <a:ext uri="{FF2B5EF4-FFF2-40B4-BE49-F238E27FC236}">
                <a16:creationId xmlns:a16="http://schemas.microsoft.com/office/drawing/2014/main" id="{2EF6412A-7AB4-2A63-5926-C574A5D8EC61}"/>
              </a:ext>
            </a:extLst>
          </p:cNvPr>
          <p:cNvSpPr txBox="1"/>
          <p:nvPr/>
        </p:nvSpPr>
        <p:spPr>
          <a:xfrm>
            <a:off x="699941" y="4382993"/>
            <a:ext cx="6094428" cy="1754326"/>
          </a:xfrm>
          <a:prstGeom prst="rect">
            <a:avLst/>
          </a:prstGeom>
          <a:noFill/>
        </p:spPr>
        <p:txBody>
          <a:bodyPr wrap="square">
            <a:spAutoFit/>
          </a:bodyPr>
          <a:lstStyle/>
          <a:p>
            <a:r>
              <a:rPr lang="en-GB" dirty="0"/>
              <a:t>Main.java</a:t>
            </a:r>
          </a:p>
          <a:p>
            <a:r>
              <a:rPr lang="en-GB" dirty="0"/>
              <a:t>Create a class named "Main" with a variable x:</a:t>
            </a:r>
          </a:p>
          <a:p>
            <a:endParaRPr lang="en-GB" dirty="0"/>
          </a:p>
          <a:p>
            <a:r>
              <a:rPr lang="en-GB" dirty="0"/>
              <a:t>public class Main {</a:t>
            </a:r>
          </a:p>
          <a:p>
            <a:r>
              <a:rPr lang="en-GB" dirty="0"/>
              <a:t>  int x = 5;</a:t>
            </a:r>
          </a:p>
          <a:p>
            <a:r>
              <a:rPr lang="en-GB" dirty="0"/>
              <a:t>}</a:t>
            </a:r>
            <a:endParaRPr lang="en-PH" dirty="0"/>
          </a:p>
        </p:txBody>
      </p:sp>
      <p:sp>
        <p:nvSpPr>
          <p:cNvPr id="10" name="TextBox 9">
            <a:extLst>
              <a:ext uri="{FF2B5EF4-FFF2-40B4-BE49-F238E27FC236}">
                <a16:creationId xmlns:a16="http://schemas.microsoft.com/office/drawing/2014/main" id="{584E4EAD-B7B7-F6FC-43BA-B164670690F6}"/>
              </a:ext>
            </a:extLst>
          </p:cNvPr>
          <p:cNvSpPr txBox="1"/>
          <p:nvPr/>
        </p:nvSpPr>
        <p:spPr>
          <a:xfrm>
            <a:off x="7198634" y="2762748"/>
            <a:ext cx="3919194" cy="1477328"/>
          </a:xfrm>
          <a:prstGeom prst="rect">
            <a:avLst/>
          </a:prstGeom>
          <a:solidFill>
            <a:srgbClr val="FF66CC"/>
          </a:solidFill>
        </p:spPr>
        <p:txBody>
          <a:bodyPr wrap="square">
            <a:spAutoFit/>
          </a:bodyPr>
          <a:lstStyle/>
          <a:p>
            <a:r>
              <a:rPr lang="en-GB" b="1" dirty="0"/>
              <a:t>Remember from the Java Syntax, that a class should always start with an uppercase first letter, and that the name of the java file should match the class name.</a:t>
            </a:r>
            <a:endParaRPr lang="en-PH" b="1" dirty="0"/>
          </a:p>
        </p:txBody>
      </p:sp>
      <p:sp>
        <p:nvSpPr>
          <p:cNvPr id="3" name="TextBox 2">
            <a:extLst>
              <a:ext uri="{FF2B5EF4-FFF2-40B4-BE49-F238E27FC236}">
                <a16:creationId xmlns:a16="http://schemas.microsoft.com/office/drawing/2014/main" id="{07966F54-BBAD-92CB-0635-577453BCD0F0}"/>
              </a:ext>
            </a:extLst>
          </p:cNvPr>
          <p:cNvSpPr txBox="1"/>
          <p:nvPr/>
        </p:nvSpPr>
        <p:spPr>
          <a:xfrm>
            <a:off x="280284" y="125435"/>
            <a:ext cx="3186485" cy="369332"/>
          </a:xfrm>
          <a:prstGeom prst="rect">
            <a:avLst/>
          </a:prstGeom>
          <a:noFill/>
        </p:spPr>
        <p:txBody>
          <a:bodyPr wrap="square">
            <a:spAutoFit/>
          </a:bodyPr>
          <a:lstStyle/>
          <a:p>
            <a:r>
              <a:rPr lang="en-GB" dirty="0">
                <a:latin typeface="Arial Black" panose="020B0A04020102020204" pitchFamily="34" charset="0"/>
              </a:rPr>
              <a:t>Java Classes/Objects</a:t>
            </a:r>
          </a:p>
        </p:txBody>
      </p:sp>
      <p:sp>
        <p:nvSpPr>
          <p:cNvPr id="5" name="TextBox 4">
            <a:extLst>
              <a:ext uri="{FF2B5EF4-FFF2-40B4-BE49-F238E27FC236}">
                <a16:creationId xmlns:a16="http://schemas.microsoft.com/office/drawing/2014/main" id="{A8376E56-D01B-0098-4FE9-9E6C9C782907}"/>
              </a:ext>
            </a:extLst>
          </p:cNvPr>
          <p:cNvSpPr txBox="1"/>
          <p:nvPr/>
        </p:nvSpPr>
        <p:spPr>
          <a:xfrm>
            <a:off x="419309" y="3501412"/>
            <a:ext cx="4359425" cy="646331"/>
          </a:xfrm>
          <a:prstGeom prst="rect">
            <a:avLst/>
          </a:prstGeom>
          <a:noFill/>
        </p:spPr>
        <p:txBody>
          <a:bodyPr wrap="square">
            <a:spAutoFit/>
          </a:bodyPr>
          <a:lstStyle/>
          <a:p>
            <a:r>
              <a:rPr lang="en-GB" b="1" dirty="0"/>
              <a:t>Create a Class</a:t>
            </a:r>
          </a:p>
          <a:p>
            <a:r>
              <a:rPr lang="en-GB" b="1" dirty="0"/>
              <a:t>To create a class, use the keyword class:</a:t>
            </a:r>
            <a:endParaRPr lang="en-PH" b="1" dirty="0"/>
          </a:p>
        </p:txBody>
      </p:sp>
    </p:spTree>
    <p:extLst>
      <p:ext uri="{BB962C8B-B14F-4D97-AF65-F5344CB8AC3E}">
        <p14:creationId xmlns:p14="http://schemas.microsoft.com/office/powerpoint/2010/main" val="305686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26ED2-EA81-E75C-DBF3-3F5EC9FBAD13}"/>
              </a:ext>
            </a:extLst>
          </p:cNvPr>
          <p:cNvSpPr txBox="1"/>
          <p:nvPr/>
        </p:nvSpPr>
        <p:spPr>
          <a:xfrm>
            <a:off x="370003" y="686870"/>
            <a:ext cx="5259520" cy="5909310"/>
          </a:xfrm>
          <a:prstGeom prst="rect">
            <a:avLst/>
          </a:prstGeom>
          <a:noFill/>
        </p:spPr>
        <p:txBody>
          <a:bodyPr wrap="square">
            <a:spAutoFit/>
          </a:bodyPr>
          <a:lstStyle/>
          <a:p>
            <a:r>
              <a:rPr lang="en-GB" dirty="0">
                <a:latin typeface="Arial Black" panose="020B0A04020102020204" pitchFamily="34" charset="0"/>
              </a:rPr>
              <a:t>In Java, an object is created from a class. We have already created the class named Main, so now we can use this to create objects.</a:t>
            </a:r>
          </a:p>
          <a:p>
            <a:endParaRPr lang="en-GB" dirty="0">
              <a:latin typeface="Arial Black" panose="020B0A04020102020204" pitchFamily="34" charset="0"/>
            </a:endParaRPr>
          </a:p>
          <a:p>
            <a:r>
              <a:rPr lang="en-GB" dirty="0">
                <a:latin typeface="Arial Black" panose="020B0A04020102020204" pitchFamily="34" charset="0"/>
              </a:rPr>
              <a:t>To create an object of Main, specify the class name, followed by the object name, and use the keyword new:</a:t>
            </a:r>
          </a:p>
          <a:p>
            <a:endParaRPr lang="en-GB" dirty="0">
              <a:latin typeface="Arial Black" panose="020B0A04020102020204" pitchFamily="34" charset="0"/>
            </a:endParaRPr>
          </a:p>
          <a:p>
            <a:r>
              <a:rPr lang="en-GB" dirty="0">
                <a:latin typeface="Arial Black" panose="020B0A04020102020204" pitchFamily="34" charset="0"/>
              </a:rPr>
              <a:t>Example</a:t>
            </a:r>
          </a:p>
          <a:p>
            <a:r>
              <a:rPr lang="en-GB" dirty="0">
                <a:latin typeface="Arial Black" panose="020B0A04020102020204" pitchFamily="34" charset="0"/>
              </a:rPr>
              <a:t>Create an object called "</a:t>
            </a:r>
            <a:r>
              <a:rPr lang="en-GB" dirty="0" err="1">
                <a:latin typeface="Arial Black" panose="020B0A04020102020204" pitchFamily="34" charset="0"/>
              </a:rPr>
              <a:t>myObj</a:t>
            </a:r>
            <a:r>
              <a:rPr lang="en-GB" dirty="0">
                <a:latin typeface="Arial Black" panose="020B0A04020102020204" pitchFamily="34" charset="0"/>
              </a:rPr>
              <a:t>" and print the value of x:</a:t>
            </a:r>
          </a:p>
          <a:p>
            <a:endParaRPr lang="en-GB" dirty="0">
              <a:latin typeface="Arial Black" panose="020B0A04020102020204" pitchFamily="34" charset="0"/>
            </a:endParaRPr>
          </a:p>
          <a:p>
            <a:r>
              <a:rPr lang="en-GB" dirty="0">
                <a:latin typeface="Arial Black" panose="020B0A04020102020204" pitchFamily="34" charset="0"/>
              </a:rPr>
              <a:t>public class Main {</a:t>
            </a:r>
          </a:p>
          <a:p>
            <a:r>
              <a:rPr lang="en-GB" dirty="0">
                <a:latin typeface="Arial Black" panose="020B0A04020102020204" pitchFamily="34" charset="0"/>
              </a:rPr>
              <a:t>  int x = 5;</a:t>
            </a:r>
          </a:p>
          <a:p>
            <a:endParaRPr lang="en-GB" dirty="0">
              <a:latin typeface="Arial Black" panose="020B0A04020102020204" pitchFamily="34" charset="0"/>
            </a:endParaRPr>
          </a:p>
          <a:p>
            <a:r>
              <a:rPr lang="en-GB" dirty="0">
                <a:latin typeface="Arial Black" panose="020B0A04020102020204" pitchFamily="34" charset="0"/>
              </a:rPr>
              <a:t>  public static void main(String[] </a:t>
            </a:r>
            <a:r>
              <a:rPr lang="en-GB" dirty="0" err="1">
                <a:latin typeface="Arial Black" panose="020B0A04020102020204" pitchFamily="34" charset="0"/>
              </a:rPr>
              <a:t>args</a:t>
            </a:r>
            <a:r>
              <a:rPr lang="en-GB" dirty="0">
                <a:latin typeface="Arial Black" panose="020B0A04020102020204" pitchFamily="34" charset="0"/>
              </a:rPr>
              <a:t>) {</a:t>
            </a:r>
          </a:p>
          <a:p>
            <a:r>
              <a:rPr lang="en-GB" dirty="0">
                <a:latin typeface="Arial Black" panose="020B0A04020102020204" pitchFamily="34" charset="0"/>
              </a:rPr>
              <a:t>    Main </a:t>
            </a:r>
            <a:r>
              <a:rPr lang="en-GB" dirty="0" err="1">
                <a:latin typeface="Arial Black" panose="020B0A04020102020204" pitchFamily="34" charset="0"/>
              </a:rPr>
              <a:t>myObj</a:t>
            </a:r>
            <a:r>
              <a:rPr lang="en-GB" dirty="0">
                <a:latin typeface="Arial Black" panose="020B0A04020102020204" pitchFamily="34" charset="0"/>
              </a:rPr>
              <a:t> = new Main();</a:t>
            </a:r>
          </a:p>
          <a:p>
            <a:r>
              <a:rPr lang="en-GB" dirty="0">
                <a:latin typeface="Arial Black" panose="020B0A04020102020204" pitchFamily="34" charset="0"/>
              </a:rPr>
              <a:t>    </a:t>
            </a:r>
            <a:r>
              <a:rPr lang="en-GB" dirty="0" err="1">
                <a:latin typeface="Arial Black" panose="020B0A04020102020204" pitchFamily="34" charset="0"/>
              </a:rPr>
              <a:t>System.out.println</a:t>
            </a:r>
            <a:r>
              <a:rPr lang="en-GB" dirty="0">
                <a:latin typeface="Arial Black" panose="020B0A04020102020204" pitchFamily="34" charset="0"/>
              </a:rPr>
              <a:t>(</a:t>
            </a:r>
            <a:r>
              <a:rPr lang="en-GB" dirty="0" err="1">
                <a:latin typeface="Arial Black" panose="020B0A04020102020204" pitchFamily="34" charset="0"/>
              </a:rPr>
              <a:t>myObj.x</a:t>
            </a:r>
            <a:r>
              <a:rPr lang="en-GB" dirty="0">
                <a:latin typeface="Arial Black" panose="020B0A04020102020204" pitchFamily="34" charset="0"/>
              </a:rPr>
              <a:t>);</a:t>
            </a:r>
          </a:p>
          <a:p>
            <a:r>
              <a:rPr lang="en-GB" dirty="0">
                <a:latin typeface="Arial Black" panose="020B0A04020102020204" pitchFamily="34" charset="0"/>
              </a:rPr>
              <a:t>  }</a:t>
            </a:r>
          </a:p>
          <a:p>
            <a:r>
              <a:rPr lang="en-GB" dirty="0">
                <a:latin typeface="Arial Black" panose="020B0A04020102020204" pitchFamily="34" charset="0"/>
              </a:rPr>
              <a:t>}</a:t>
            </a:r>
            <a:endParaRPr lang="en-PH" dirty="0">
              <a:latin typeface="Arial Black" panose="020B0A04020102020204" pitchFamily="34" charset="0"/>
            </a:endParaRPr>
          </a:p>
        </p:txBody>
      </p:sp>
      <p:sp>
        <p:nvSpPr>
          <p:cNvPr id="5" name="TextBox 4">
            <a:extLst>
              <a:ext uri="{FF2B5EF4-FFF2-40B4-BE49-F238E27FC236}">
                <a16:creationId xmlns:a16="http://schemas.microsoft.com/office/drawing/2014/main" id="{90A53BE1-6B18-492A-9F5A-0AA3079D94BD}"/>
              </a:ext>
            </a:extLst>
          </p:cNvPr>
          <p:cNvSpPr txBox="1"/>
          <p:nvPr/>
        </p:nvSpPr>
        <p:spPr>
          <a:xfrm>
            <a:off x="6408772" y="2088658"/>
            <a:ext cx="5157917" cy="2308324"/>
          </a:xfrm>
          <a:prstGeom prst="rect">
            <a:avLst/>
          </a:prstGeom>
          <a:noFill/>
          <a:ln>
            <a:solidFill>
              <a:schemeClr val="accent1"/>
            </a:solidFill>
          </a:ln>
        </p:spPr>
        <p:txBody>
          <a:bodyPr wrap="square">
            <a:spAutoFit/>
          </a:bodyPr>
          <a:lstStyle/>
          <a:p>
            <a:r>
              <a:rPr lang="en-PH" dirty="0">
                <a:latin typeface="Arial Black" panose="020B0A04020102020204" pitchFamily="34" charset="0"/>
              </a:rPr>
              <a:t>public class Main {</a:t>
            </a:r>
          </a:p>
          <a:p>
            <a:r>
              <a:rPr lang="en-PH" dirty="0">
                <a:latin typeface="Arial Black" panose="020B0A04020102020204" pitchFamily="34" charset="0"/>
              </a:rPr>
              <a:t>  int x = 5;</a:t>
            </a:r>
          </a:p>
          <a:p>
            <a:endParaRPr lang="en-PH" dirty="0">
              <a:latin typeface="Arial Black" panose="020B0A04020102020204" pitchFamily="34" charset="0"/>
            </a:endParaRPr>
          </a:p>
          <a:p>
            <a:r>
              <a:rPr lang="en-PH" dirty="0">
                <a:latin typeface="Arial Black" panose="020B0A04020102020204" pitchFamily="34" charset="0"/>
              </a:rPr>
              <a:t>  public static void main(String[] </a:t>
            </a:r>
            <a:r>
              <a:rPr lang="en-PH" dirty="0" err="1">
                <a:latin typeface="Arial Black" panose="020B0A04020102020204" pitchFamily="34" charset="0"/>
              </a:rPr>
              <a:t>args</a:t>
            </a:r>
            <a:r>
              <a:rPr lang="en-PH" dirty="0">
                <a:latin typeface="Arial Black" panose="020B0A04020102020204" pitchFamily="34" charset="0"/>
              </a:rPr>
              <a:t>) {</a:t>
            </a:r>
          </a:p>
          <a:p>
            <a:r>
              <a:rPr lang="en-PH" dirty="0">
                <a:latin typeface="Arial Black" panose="020B0A04020102020204" pitchFamily="34" charset="0"/>
              </a:rPr>
              <a:t>    Main </a:t>
            </a:r>
            <a:r>
              <a:rPr lang="en-PH" dirty="0" err="1">
                <a:latin typeface="Arial Black" panose="020B0A04020102020204" pitchFamily="34" charset="0"/>
              </a:rPr>
              <a:t>myObj</a:t>
            </a:r>
            <a:r>
              <a:rPr lang="en-PH" dirty="0">
                <a:latin typeface="Arial Black" panose="020B0A04020102020204" pitchFamily="34" charset="0"/>
              </a:rPr>
              <a:t> = new Main();</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a:t>
            </a:r>
            <a:r>
              <a:rPr lang="en-PH" dirty="0" err="1">
                <a:latin typeface="Arial Black" panose="020B0A04020102020204" pitchFamily="34" charset="0"/>
              </a:rPr>
              <a:t>myObj.x</a:t>
            </a:r>
            <a:r>
              <a:rPr lang="en-PH" dirty="0">
                <a:latin typeface="Arial Black" panose="020B0A04020102020204" pitchFamily="34" charset="0"/>
              </a:rPr>
              <a:t>);</a:t>
            </a:r>
          </a:p>
          <a:p>
            <a:r>
              <a:rPr lang="en-PH" dirty="0">
                <a:latin typeface="Arial Black" panose="020B0A04020102020204" pitchFamily="34" charset="0"/>
              </a:rPr>
              <a:t>  }</a:t>
            </a:r>
          </a:p>
          <a:p>
            <a:r>
              <a:rPr lang="en-PH" dirty="0">
                <a:latin typeface="Arial Black" panose="020B0A04020102020204" pitchFamily="34" charset="0"/>
              </a:rPr>
              <a:t>}</a:t>
            </a:r>
          </a:p>
        </p:txBody>
      </p:sp>
      <p:sp>
        <p:nvSpPr>
          <p:cNvPr id="4" name="TextBox 3">
            <a:extLst>
              <a:ext uri="{FF2B5EF4-FFF2-40B4-BE49-F238E27FC236}">
                <a16:creationId xmlns:a16="http://schemas.microsoft.com/office/drawing/2014/main" id="{AE8634D3-B4F1-0E8A-8EE6-287FE04DF62C}"/>
              </a:ext>
            </a:extLst>
          </p:cNvPr>
          <p:cNvSpPr txBox="1"/>
          <p:nvPr/>
        </p:nvSpPr>
        <p:spPr>
          <a:xfrm>
            <a:off x="314098" y="77154"/>
            <a:ext cx="6094674" cy="369332"/>
          </a:xfrm>
          <a:prstGeom prst="rect">
            <a:avLst/>
          </a:prstGeom>
          <a:noFill/>
        </p:spPr>
        <p:txBody>
          <a:bodyPr wrap="square">
            <a:spAutoFit/>
          </a:bodyPr>
          <a:lstStyle/>
          <a:p>
            <a:r>
              <a:rPr lang="en-GB" b="1" dirty="0">
                <a:latin typeface="Arial Black" panose="020B0A04020102020204" pitchFamily="34" charset="0"/>
              </a:rPr>
              <a:t>Create an Object</a:t>
            </a:r>
          </a:p>
        </p:txBody>
      </p:sp>
    </p:spTree>
    <p:extLst>
      <p:ext uri="{BB962C8B-B14F-4D97-AF65-F5344CB8AC3E}">
        <p14:creationId xmlns:p14="http://schemas.microsoft.com/office/powerpoint/2010/main" val="22112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37121B-742F-C946-DC89-E07F716196E9}"/>
              </a:ext>
            </a:extLst>
          </p:cNvPr>
          <p:cNvSpPr txBox="1"/>
          <p:nvPr/>
        </p:nvSpPr>
        <p:spPr>
          <a:xfrm>
            <a:off x="293915" y="343719"/>
            <a:ext cx="5802086" cy="6463308"/>
          </a:xfrm>
          <a:prstGeom prst="rect">
            <a:avLst/>
          </a:prstGeom>
          <a:noFill/>
        </p:spPr>
        <p:txBody>
          <a:bodyPr wrap="square">
            <a:spAutoFit/>
          </a:bodyPr>
          <a:lstStyle/>
          <a:p>
            <a:r>
              <a:rPr lang="en-US" dirty="0">
                <a:latin typeface="Arial Black" panose="020B0A04020102020204" pitchFamily="34" charset="0"/>
              </a:rPr>
              <a:t>Call a Method</a:t>
            </a:r>
          </a:p>
          <a:p>
            <a:r>
              <a:rPr lang="en-US" dirty="0">
                <a:latin typeface="Arial Black" panose="020B0A04020102020204" pitchFamily="34" charset="0"/>
              </a:rPr>
              <a:t>To call a method in Java, write the method's name followed by two parentheses () and a semicolon;</a:t>
            </a:r>
          </a:p>
          <a:p>
            <a:endParaRPr lang="en-US" dirty="0">
              <a:latin typeface="Arial Black" panose="020B0A04020102020204" pitchFamily="34" charset="0"/>
            </a:endParaRPr>
          </a:p>
          <a:p>
            <a:r>
              <a:rPr lang="en-US" dirty="0">
                <a:latin typeface="Arial Black" panose="020B0A04020102020204" pitchFamily="34" charset="0"/>
              </a:rPr>
              <a:t>In the following example, </a:t>
            </a:r>
            <a:r>
              <a:rPr lang="en-US" dirty="0" err="1">
                <a:latin typeface="Arial Black" panose="020B0A04020102020204" pitchFamily="34" charset="0"/>
              </a:rPr>
              <a:t>myMethod</a:t>
            </a:r>
            <a:r>
              <a:rPr lang="en-US" dirty="0">
                <a:latin typeface="Arial Black" panose="020B0A04020102020204" pitchFamily="34" charset="0"/>
              </a:rPr>
              <a:t>() is used to print a text (the action), when it is called:</a:t>
            </a:r>
          </a:p>
          <a:p>
            <a:endParaRPr lang="en-US" dirty="0">
              <a:latin typeface="Arial Black" panose="020B0A04020102020204" pitchFamily="34" charset="0"/>
            </a:endParaRPr>
          </a:p>
          <a:p>
            <a:r>
              <a:rPr lang="en-US" dirty="0">
                <a:latin typeface="Arial Black" panose="020B0A04020102020204" pitchFamily="34" charset="0"/>
              </a:rPr>
              <a:t>Example</a:t>
            </a:r>
          </a:p>
          <a:p>
            <a:r>
              <a:rPr lang="en-US" dirty="0">
                <a:latin typeface="Arial Black" panose="020B0A04020102020204" pitchFamily="34" charset="0"/>
              </a:rPr>
              <a:t>Inside main, call the </a:t>
            </a:r>
            <a:r>
              <a:rPr lang="en-US" dirty="0" err="1">
                <a:latin typeface="Arial Black" panose="020B0A04020102020204" pitchFamily="34" charset="0"/>
              </a:rPr>
              <a:t>myMethod</a:t>
            </a:r>
            <a:r>
              <a:rPr lang="en-US" dirty="0">
                <a:latin typeface="Arial Black" panose="020B0A04020102020204" pitchFamily="34" charset="0"/>
              </a:rPr>
              <a:t>() method:</a:t>
            </a:r>
          </a:p>
          <a:p>
            <a:endParaRPr lang="en-US" dirty="0">
              <a:latin typeface="Arial Black" panose="020B0A04020102020204" pitchFamily="34" charset="0"/>
            </a:endParaRPr>
          </a:p>
          <a:p>
            <a:r>
              <a:rPr lang="en-US" dirty="0">
                <a:latin typeface="Arial Black" panose="020B0A04020102020204" pitchFamily="34" charset="0"/>
              </a:rPr>
              <a:t>public class Main {</a:t>
            </a:r>
          </a:p>
          <a:p>
            <a:r>
              <a:rPr lang="en-US" dirty="0">
                <a:latin typeface="Arial Black" panose="020B0A04020102020204" pitchFamily="34" charset="0"/>
              </a:rPr>
              <a:t>  static void </a:t>
            </a:r>
            <a:r>
              <a:rPr lang="en-US" dirty="0" err="1">
                <a:latin typeface="Arial Black" panose="020B0A04020102020204" pitchFamily="34" charset="0"/>
              </a:rPr>
              <a:t>myMethod</a:t>
            </a:r>
            <a:r>
              <a:rPr lang="en-US" dirty="0">
                <a:latin typeface="Arial Black" panose="020B0A04020102020204" pitchFamily="34" charset="0"/>
              </a:rPr>
              <a:t>() {</a:t>
            </a:r>
          </a:p>
          <a:p>
            <a:r>
              <a:rPr lang="en-US" dirty="0">
                <a:latin typeface="Arial Black" panose="020B0A04020102020204" pitchFamily="34" charset="0"/>
              </a:rPr>
              <a:t>    System.out.println("I just got executed!");</a:t>
            </a:r>
          </a:p>
          <a:p>
            <a:r>
              <a:rPr lang="en-US" dirty="0">
                <a:latin typeface="Arial Black" panose="020B0A04020102020204" pitchFamily="34" charset="0"/>
              </a:rPr>
              <a:t>  }</a:t>
            </a:r>
          </a:p>
          <a:p>
            <a:endParaRPr lang="en-US" dirty="0">
              <a:latin typeface="Arial Black" panose="020B0A04020102020204" pitchFamily="34" charset="0"/>
            </a:endParaRPr>
          </a:p>
          <a:p>
            <a:r>
              <a:rPr lang="en-US" dirty="0">
                <a:latin typeface="Arial Black" panose="020B0A04020102020204" pitchFamily="34" charset="0"/>
              </a:rPr>
              <a:t>  public static void main(String[] args) {</a:t>
            </a:r>
          </a:p>
          <a:p>
            <a:r>
              <a:rPr lang="en-US" dirty="0">
                <a:latin typeface="Arial Black" panose="020B0A04020102020204" pitchFamily="34" charset="0"/>
              </a:rPr>
              <a:t>    </a:t>
            </a:r>
            <a:r>
              <a:rPr lang="en-US" dirty="0" err="1">
                <a:latin typeface="Arial Black" panose="020B0A04020102020204" pitchFamily="34" charset="0"/>
              </a:rPr>
              <a:t>myMethod</a:t>
            </a:r>
            <a:r>
              <a:rPr lang="en-US" dirty="0">
                <a:latin typeface="Arial Black" panose="020B0A04020102020204" pitchFamily="34" charset="0"/>
              </a:rPr>
              <a:t>();</a:t>
            </a:r>
          </a:p>
          <a:p>
            <a:r>
              <a:rPr lang="en-US" dirty="0">
                <a:latin typeface="Arial Black" panose="020B0A04020102020204" pitchFamily="34" charset="0"/>
              </a:rPr>
              <a:t>  }</a:t>
            </a:r>
          </a:p>
          <a:p>
            <a:r>
              <a:rPr lang="en-US" dirty="0">
                <a:latin typeface="Arial Black" panose="020B0A04020102020204" pitchFamily="34" charset="0"/>
              </a:rPr>
              <a:t>}</a:t>
            </a:r>
          </a:p>
          <a:p>
            <a:endParaRPr lang="en-US" dirty="0">
              <a:latin typeface="Arial Black" panose="020B0A04020102020204" pitchFamily="34" charset="0"/>
            </a:endParaRPr>
          </a:p>
          <a:p>
            <a:r>
              <a:rPr lang="en-US" dirty="0">
                <a:latin typeface="Arial Black" panose="020B0A04020102020204" pitchFamily="34" charset="0"/>
              </a:rPr>
              <a:t>// Outputs "I just got executed!"</a:t>
            </a:r>
          </a:p>
        </p:txBody>
      </p:sp>
      <p:sp>
        <p:nvSpPr>
          <p:cNvPr id="5" name="TextBox 4">
            <a:extLst>
              <a:ext uri="{FF2B5EF4-FFF2-40B4-BE49-F238E27FC236}">
                <a16:creationId xmlns:a16="http://schemas.microsoft.com/office/drawing/2014/main" id="{7A600791-070D-83BB-DE64-A75413E47025}"/>
              </a:ext>
            </a:extLst>
          </p:cNvPr>
          <p:cNvSpPr txBox="1"/>
          <p:nvPr/>
        </p:nvSpPr>
        <p:spPr>
          <a:xfrm>
            <a:off x="6586159" y="1260402"/>
            <a:ext cx="4974017" cy="3693319"/>
          </a:xfrm>
          <a:prstGeom prst="rect">
            <a:avLst/>
          </a:prstGeom>
          <a:noFill/>
          <a:ln>
            <a:solidFill>
              <a:schemeClr val="tx1"/>
            </a:solidFill>
          </a:ln>
        </p:spPr>
        <p:txBody>
          <a:bodyPr wrap="square">
            <a:spAutoFit/>
          </a:bodyPr>
          <a:lstStyle/>
          <a:p>
            <a:r>
              <a:rPr lang="en-US" dirty="0">
                <a:latin typeface="Arial Black" panose="020B0A04020102020204" pitchFamily="34" charset="0"/>
              </a:rPr>
              <a:t>public class Main {</a:t>
            </a:r>
          </a:p>
          <a:p>
            <a:r>
              <a:rPr lang="en-US" dirty="0">
                <a:latin typeface="Arial Black" panose="020B0A04020102020204" pitchFamily="34" charset="0"/>
              </a:rPr>
              <a:t>  static void </a:t>
            </a:r>
            <a:r>
              <a:rPr lang="en-US" dirty="0" err="1">
                <a:latin typeface="Arial Black" panose="020B0A04020102020204" pitchFamily="34" charset="0"/>
              </a:rPr>
              <a:t>myMethod</a:t>
            </a:r>
            <a:r>
              <a:rPr lang="en-US" dirty="0">
                <a:latin typeface="Arial Black" panose="020B0A04020102020204" pitchFamily="34" charset="0"/>
              </a:rPr>
              <a:t>() {</a:t>
            </a:r>
          </a:p>
          <a:p>
            <a:r>
              <a:rPr lang="en-US" dirty="0">
                <a:latin typeface="Arial Black" panose="020B0A04020102020204" pitchFamily="34" charset="0"/>
              </a:rPr>
              <a:t>    System.out.println("I just got executed!");</a:t>
            </a:r>
          </a:p>
          <a:p>
            <a:r>
              <a:rPr lang="en-US" dirty="0">
                <a:latin typeface="Arial Black" panose="020B0A04020102020204" pitchFamily="34" charset="0"/>
              </a:rPr>
              <a:t>  }</a:t>
            </a:r>
          </a:p>
          <a:p>
            <a:endParaRPr lang="en-US" dirty="0">
              <a:latin typeface="Arial Black" panose="020B0A04020102020204" pitchFamily="34" charset="0"/>
            </a:endParaRPr>
          </a:p>
          <a:p>
            <a:r>
              <a:rPr lang="en-US" dirty="0">
                <a:latin typeface="Arial Black" panose="020B0A04020102020204" pitchFamily="34" charset="0"/>
              </a:rPr>
              <a:t>  public static void main(String[] args) {</a:t>
            </a:r>
          </a:p>
          <a:p>
            <a:r>
              <a:rPr lang="en-US" dirty="0">
                <a:latin typeface="Arial Black" panose="020B0A04020102020204" pitchFamily="34" charset="0"/>
              </a:rPr>
              <a:t>    </a:t>
            </a:r>
            <a:r>
              <a:rPr lang="en-US" dirty="0" err="1">
                <a:latin typeface="Arial Black" panose="020B0A04020102020204" pitchFamily="34" charset="0"/>
              </a:rPr>
              <a:t>myMethod</a:t>
            </a:r>
            <a:r>
              <a:rPr lang="en-US" dirty="0">
                <a:latin typeface="Arial Black" panose="020B0A04020102020204" pitchFamily="34" charset="0"/>
              </a:rPr>
              <a:t>();</a:t>
            </a:r>
          </a:p>
          <a:p>
            <a:r>
              <a:rPr lang="en-US" dirty="0">
                <a:latin typeface="Arial Black" panose="020B0A04020102020204" pitchFamily="34" charset="0"/>
              </a:rPr>
              <a:t>    </a:t>
            </a:r>
            <a:r>
              <a:rPr lang="en-US" dirty="0" err="1">
                <a:latin typeface="Arial Black" panose="020B0A04020102020204" pitchFamily="34" charset="0"/>
              </a:rPr>
              <a:t>myMethod</a:t>
            </a:r>
            <a:r>
              <a:rPr lang="en-US" dirty="0">
                <a:latin typeface="Arial Black" panose="020B0A04020102020204" pitchFamily="34" charset="0"/>
              </a:rPr>
              <a:t>();</a:t>
            </a:r>
          </a:p>
          <a:p>
            <a:r>
              <a:rPr lang="en-US" dirty="0">
                <a:latin typeface="Arial Black" panose="020B0A04020102020204" pitchFamily="34" charset="0"/>
              </a:rPr>
              <a:t>    </a:t>
            </a:r>
            <a:r>
              <a:rPr lang="en-US" dirty="0" err="1">
                <a:latin typeface="Arial Black" panose="020B0A04020102020204" pitchFamily="34" charset="0"/>
              </a:rPr>
              <a:t>myMethod</a:t>
            </a:r>
            <a:r>
              <a:rPr lang="en-US" dirty="0">
                <a:latin typeface="Arial Black" panose="020B0A04020102020204" pitchFamily="34" charset="0"/>
              </a:rPr>
              <a:t>();</a:t>
            </a:r>
          </a:p>
          <a:p>
            <a:r>
              <a:rPr lang="en-US" dirty="0">
                <a:latin typeface="Arial Black" panose="020B0A04020102020204" pitchFamily="34" charset="0"/>
              </a:rPr>
              <a:t>  }</a:t>
            </a:r>
          </a:p>
          <a:p>
            <a:r>
              <a:rPr lang="en-US" dirty="0">
                <a:latin typeface="Arial Black" panose="020B0A04020102020204" pitchFamily="34" charset="0"/>
              </a:rPr>
              <a:t>}</a:t>
            </a:r>
          </a:p>
        </p:txBody>
      </p:sp>
    </p:spTree>
    <p:extLst>
      <p:ext uri="{BB962C8B-B14F-4D97-AF65-F5344CB8AC3E}">
        <p14:creationId xmlns:p14="http://schemas.microsoft.com/office/powerpoint/2010/main" val="169442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55EA8-D6BC-3B49-A55E-6EB24AF86B10}"/>
              </a:ext>
            </a:extLst>
          </p:cNvPr>
          <p:cNvSpPr txBox="1"/>
          <p:nvPr/>
        </p:nvSpPr>
        <p:spPr>
          <a:xfrm>
            <a:off x="272333" y="1783745"/>
            <a:ext cx="5258620" cy="3693319"/>
          </a:xfrm>
          <a:prstGeom prst="rect">
            <a:avLst/>
          </a:prstGeom>
          <a:noFill/>
        </p:spPr>
        <p:txBody>
          <a:bodyPr wrap="square">
            <a:spAutoFit/>
          </a:bodyPr>
          <a:lstStyle/>
          <a:p>
            <a:r>
              <a:rPr lang="en-GB" b="1" dirty="0"/>
              <a:t>Example</a:t>
            </a:r>
          </a:p>
          <a:p>
            <a:r>
              <a:rPr lang="en-GB" b="1" dirty="0"/>
              <a:t>Create two objects of Main:</a:t>
            </a:r>
          </a:p>
          <a:p>
            <a:endParaRPr lang="en-GB" dirty="0"/>
          </a:p>
          <a:p>
            <a:r>
              <a:rPr lang="en-GB" dirty="0"/>
              <a:t>public class Main {</a:t>
            </a:r>
          </a:p>
          <a:p>
            <a:r>
              <a:rPr lang="en-GB" dirty="0"/>
              <a:t>  int x = 5;</a:t>
            </a:r>
          </a:p>
          <a:p>
            <a:endParaRPr lang="en-GB" dirty="0"/>
          </a:p>
          <a:p>
            <a:r>
              <a:rPr lang="en-GB" dirty="0"/>
              <a:t>  public static void main(String[] </a:t>
            </a:r>
            <a:r>
              <a:rPr lang="en-GB" dirty="0" err="1"/>
              <a:t>args</a:t>
            </a:r>
            <a:r>
              <a:rPr lang="en-GB" dirty="0"/>
              <a:t>) {</a:t>
            </a:r>
          </a:p>
          <a:p>
            <a:r>
              <a:rPr lang="en-GB" dirty="0"/>
              <a:t>    Main myObj1 = new Main();  // Object 1</a:t>
            </a:r>
          </a:p>
          <a:p>
            <a:r>
              <a:rPr lang="en-GB" dirty="0"/>
              <a:t>    Main myObj2 = new Main();  // Object 2</a:t>
            </a:r>
          </a:p>
          <a:p>
            <a:r>
              <a:rPr lang="en-GB" dirty="0"/>
              <a:t>    </a:t>
            </a:r>
            <a:r>
              <a:rPr lang="en-GB" dirty="0" err="1"/>
              <a:t>System.out.println</a:t>
            </a:r>
            <a:r>
              <a:rPr lang="en-GB" dirty="0"/>
              <a:t>(myObj1.x);</a:t>
            </a:r>
          </a:p>
          <a:p>
            <a:r>
              <a:rPr lang="en-GB" dirty="0"/>
              <a:t>    </a:t>
            </a:r>
            <a:r>
              <a:rPr lang="en-GB" dirty="0" err="1"/>
              <a:t>System.out.println</a:t>
            </a:r>
            <a:r>
              <a:rPr lang="en-GB" dirty="0"/>
              <a:t>(myObj2.x);</a:t>
            </a:r>
          </a:p>
          <a:p>
            <a:r>
              <a:rPr lang="en-GB" dirty="0"/>
              <a:t>  }</a:t>
            </a:r>
          </a:p>
          <a:p>
            <a:r>
              <a:rPr lang="en-GB" dirty="0"/>
              <a:t>}</a:t>
            </a:r>
            <a:endParaRPr lang="en-PH" dirty="0"/>
          </a:p>
        </p:txBody>
      </p:sp>
      <p:sp>
        <p:nvSpPr>
          <p:cNvPr id="5" name="TextBox 4">
            <a:extLst>
              <a:ext uri="{FF2B5EF4-FFF2-40B4-BE49-F238E27FC236}">
                <a16:creationId xmlns:a16="http://schemas.microsoft.com/office/drawing/2014/main" id="{A32278CC-FA76-8986-AD9D-485EB1FAE706}"/>
              </a:ext>
            </a:extLst>
          </p:cNvPr>
          <p:cNvSpPr txBox="1"/>
          <p:nvPr/>
        </p:nvSpPr>
        <p:spPr>
          <a:xfrm>
            <a:off x="6007231" y="1641976"/>
            <a:ext cx="5540604" cy="2862322"/>
          </a:xfrm>
          <a:prstGeom prst="rect">
            <a:avLst/>
          </a:prstGeom>
          <a:noFill/>
          <a:ln>
            <a:solidFill>
              <a:schemeClr val="tx1"/>
            </a:solidFill>
          </a:ln>
        </p:spPr>
        <p:txBody>
          <a:bodyPr wrap="square">
            <a:spAutoFit/>
          </a:bodyPr>
          <a:lstStyle/>
          <a:p>
            <a:r>
              <a:rPr lang="en-PH" dirty="0"/>
              <a:t>public class Main {</a:t>
            </a:r>
          </a:p>
          <a:p>
            <a:r>
              <a:rPr lang="en-PH" dirty="0"/>
              <a:t>  int x = 5;</a:t>
            </a:r>
          </a:p>
          <a:p>
            <a:endParaRPr lang="en-PH" dirty="0"/>
          </a:p>
          <a:p>
            <a:r>
              <a:rPr lang="en-PH" dirty="0"/>
              <a:t>  public static void main(String[] </a:t>
            </a:r>
            <a:r>
              <a:rPr lang="en-PH" dirty="0" err="1"/>
              <a:t>args</a:t>
            </a:r>
            <a:r>
              <a:rPr lang="en-PH" dirty="0"/>
              <a:t>) {</a:t>
            </a:r>
          </a:p>
          <a:p>
            <a:r>
              <a:rPr lang="en-PH" dirty="0"/>
              <a:t>    Main myObj1 = new Main();</a:t>
            </a:r>
          </a:p>
          <a:p>
            <a:r>
              <a:rPr lang="en-PH" dirty="0"/>
              <a:t>    Main myObj2 = new Main();</a:t>
            </a:r>
          </a:p>
          <a:p>
            <a:r>
              <a:rPr lang="en-PH" dirty="0"/>
              <a:t>    </a:t>
            </a:r>
            <a:r>
              <a:rPr lang="en-PH" dirty="0" err="1"/>
              <a:t>System.out.println</a:t>
            </a:r>
            <a:r>
              <a:rPr lang="en-PH" dirty="0"/>
              <a:t>(myObj1.x);</a:t>
            </a:r>
          </a:p>
          <a:p>
            <a:r>
              <a:rPr lang="en-PH" dirty="0"/>
              <a:t>    </a:t>
            </a:r>
            <a:r>
              <a:rPr lang="en-PH" dirty="0" err="1"/>
              <a:t>System.out.println</a:t>
            </a:r>
            <a:r>
              <a:rPr lang="en-PH" dirty="0"/>
              <a:t>(myObj2.x);</a:t>
            </a:r>
          </a:p>
          <a:p>
            <a:r>
              <a:rPr lang="en-PH" dirty="0"/>
              <a:t>  }</a:t>
            </a:r>
          </a:p>
          <a:p>
            <a:r>
              <a:rPr lang="en-PH" dirty="0"/>
              <a:t>}</a:t>
            </a:r>
          </a:p>
        </p:txBody>
      </p:sp>
      <p:sp>
        <p:nvSpPr>
          <p:cNvPr id="4" name="TextBox 3">
            <a:extLst>
              <a:ext uri="{FF2B5EF4-FFF2-40B4-BE49-F238E27FC236}">
                <a16:creationId xmlns:a16="http://schemas.microsoft.com/office/drawing/2014/main" id="{1CBF3DDD-0599-1F71-27D6-DDFE6340DAB6}"/>
              </a:ext>
            </a:extLst>
          </p:cNvPr>
          <p:cNvSpPr txBox="1"/>
          <p:nvPr/>
        </p:nvSpPr>
        <p:spPr>
          <a:xfrm>
            <a:off x="272333" y="256981"/>
            <a:ext cx="6094674" cy="461665"/>
          </a:xfrm>
          <a:prstGeom prst="rect">
            <a:avLst/>
          </a:prstGeom>
          <a:noFill/>
        </p:spPr>
        <p:txBody>
          <a:bodyPr wrap="square">
            <a:spAutoFit/>
          </a:bodyPr>
          <a:lstStyle/>
          <a:p>
            <a:r>
              <a:rPr lang="en-GB" sz="2400" b="1" dirty="0">
                <a:latin typeface="Arial Black" panose="020B0A04020102020204" pitchFamily="34" charset="0"/>
              </a:rPr>
              <a:t>Multiple Objects</a:t>
            </a:r>
          </a:p>
        </p:txBody>
      </p:sp>
      <p:sp>
        <p:nvSpPr>
          <p:cNvPr id="7" name="TextBox 6">
            <a:extLst>
              <a:ext uri="{FF2B5EF4-FFF2-40B4-BE49-F238E27FC236}">
                <a16:creationId xmlns:a16="http://schemas.microsoft.com/office/drawing/2014/main" id="{3BF71EE0-C1AF-3165-CA75-7069CEBA8FFF}"/>
              </a:ext>
            </a:extLst>
          </p:cNvPr>
          <p:cNvSpPr txBox="1"/>
          <p:nvPr/>
        </p:nvSpPr>
        <p:spPr>
          <a:xfrm>
            <a:off x="272333" y="998915"/>
            <a:ext cx="4832404" cy="646331"/>
          </a:xfrm>
          <a:prstGeom prst="rect">
            <a:avLst/>
          </a:prstGeom>
          <a:noFill/>
        </p:spPr>
        <p:txBody>
          <a:bodyPr wrap="square">
            <a:spAutoFit/>
          </a:bodyPr>
          <a:lstStyle/>
          <a:p>
            <a:r>
              <a:rPr lang="en-GB" dirty="0">
                <a:latin typeface="Arial Black" panose="020B0A04020102020204" pitchFamily="34" charset="0"/>
              </a:rPr>
              <a:t>You can create multiple objects of one class:</a:t>
            </a:r>
          </a:p>
        </p:txBody>
      </p:sp>
    </p:spTree>
    <p:extLst>
      <p:ext uri="{BB962C8B-B14F-4D97-AF65-F5344CB8AC3E}">
        <p14:creationId xmlns:p14="http://schemas.microsoft.com/office/powerpoint/2010/main" val="203093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0BC83-6121-207A-0DDD-33002E600AFD}"/>
              </a:ext>
            </a:extLst>
          </p:cNvPr>
          <p:cNvSpPr txBox="1"/>
          <p:nvPr/>
        </p:nvSpPr>
        <p:spPr>
          <a:xfrm>
            <a:off x="179110" y="226519"/>
            <a:ext cx="6094428" cy="4524315"/>
          </a:xfrm>
          <a:prstGeom prst="rect">
            <a:avLst/>
          </a:prstGeom>
          <a:noFill/>
        </p:spPr>
        <p:txBody>
          <a:bodyPr wrap="square">
            <a:spAutoFit/>
          </a:bodyPr>
          <a:lstStyle/>
          <a:p>
            <a:r>
              <a:rPr lang="en-GB" dirty="0">
                <a:latin typeface="Arial Black" panose="020B0A04020102020204" pitchFamily="34" charset="0"/>
              </a:rPr>
              <a:t>Using Multiple Classes</a:t>
            </a:r>
          </a:p>
          <a:p>
            <a:r>
              <a:rPr lang="en-GB" dirty="0"/>
              <a:t>You can also create an object of a class and access it in another class. This is often used for better organization of classes (one class has all the attributes and methods, while the other class holds the main() method (code to be executed)).</a:t>
            </a:r>
          </a:p>
          <a:p>
            <a:endParaRPr lang="en-GB" dirty="0"/>
          </a:p>
          <a:p>
            <a:r>
              <a:rPr lang="en-GB" dirty="0"/>
              <a:t>Remember that the name of the java file should match the class name. In this example, we have created two files in the same directory/folder:</a:t>
            </a:r>
          </a:p>
          <a:p>
            <a:endParaRPr lang="en-GB" dirty="0"/>
          </a:p>
          <a:p>
            <a:r>
              <a:rPr lang="en-GB" dirty="0"/>
              <a:t>Main.java</a:t>
            </a:r>
          </a:p>
          <a:p>
            <a:r>
              <a:rPr lang="en-GB" dirty="0"/>
              <a:t>Second.java</a:t>
            </a:r>
          </a:p>
          <a:p>
            <a:r>
              <a:rPr lang="en-GB" dirty="0"/>
              <a:t>Main.java</a:t>
            </a:r>
          </a:p>
          <a:p>
            <a:r>
              <a:rPr lang="en-GB" dirty="0"/>
              <a:t>public class Main {</a:t>
            </a:r>
          </a:p>
          <a:p>
            <a:r>
              <a:rPr lang="en-GB" dirty="0"/>
              <a:t>  int x = 5;</a:t>
            </a:r>
          </a:p>
          <a:p>
            <a:r>
              <a:rPr lang="en-GB" dirty="0"/>
              <a:t>}</a:t>
            </a:r>
            <a:endParaRPr lang="en-PH" dirty="0"/>
          </a:p>
        </p:txBody>
      </p:sp>
      <p:sp>
        <p:nvSpPr>
          <p:cNvPr id="5" name="TextBox 4">
            <a:extLst>
              <a:ext uri="{FF2B5EF4-FFF2-40B4-BE49-F238E27FC236}">
                <a16:creationId xmlns:a16="http://schemas.microsoft.com/office/drawing/2014/main" id="{00B14509-56E2-8FA5-3AFC-952981D6A2A1}"/>
              </a:ext>
            </a:extLst>
          </p:cNvPr>
          <p:cNvSpPr txBox="1"/>
          <p:nvPr/>
        </p:nvSpPr>
        <p:spPr>
          <a:xfrm>
            <a:off x="179110" y="4750834"/>
            <a:ext cx="6094428" cy="2031325"/>
          </a:xfrm>
          <a:prstGeom prst="rect">
            <a:avLst/>
          </a:prstGeom>
          <a:noFill/>
        </p:spPr>
        <p:txBody>
          <a:bodyPr wrap="square">
            <a:spAutoFit/>
          </a:bodyPr>
          <a:lstStyle/>
          <a:p>
            <a:r>
              <a:rPr lang="en-PH" dirty="0"/>
              <a:t>Second.java</a:t>
            </a:r>
          </a:p>
          <a:p>
            <a:r>
              <a:rPr lang="en-PH" dirty="0"/>
              <a:t>class Second {</a:t>
            </a:r>
          </a:p>
          <a:p>
            <a:r>
              <a:rPr lang="en-PH" dirty="0"/>
              <a:t>  public static void main(String[] </a:t>
            </a:r>
            <a:r>
              <a:rPr lang="en-PH" dirty="0" err="1"/>
              <a:t>args</a:t>
            </a:r>
            <a:r>
              <a:rPr lang="en-PH" dirty="0"/>
              <a:t>) {</a:t>
            </a:r>
          </a:p>
          <a:p>
            <a:r>
              <a:rPr lang="en-PH" dirty="0"/>
              <a:t>    Main </a:t>
            </a:r>
            <a:r>
              <a:rPr lang="en-PH" dirty="0" err="1"/>
              <a:t>myObj</a:t>
            </a:r>
            <a:r>
              <a:rPr lang="en-PH" dirty="0"/>
              <a:t> = new Main();</a:t>
            </a:r>
          </a:p>
          <a:p>
            <a:r>
              <a:rPr lang="en-PH" dirty="0"/>
              <a:t>    </a:t>
            </a:r>
            <a:r>
              <a:rPr lang="en-PH" dirty="0" err="1"/>
              <a:t>System.out.println</a:t>
            </a:r>
            <a:r>
              <a:rPr lang="en-PH" dirty="0"/>
              <a:t>(</a:t>
            </a:r>
            <a:r>
              <a:rPr lang="en-PH" dirty="0" err="1"/>
              <a:t>myObj.x</a:t>
            </a:r>
            <a:r>
              <a:rPr lang="en-PH" dirty="0"/>
              <a:t>);</a:t>
            </a:r>
          </a:p>
          <a:p>
            <a:r>
              <a:rPr lang="en-PH" dirty="0"/>
              <a:t>  }</a:t>
            </a:r>
          </a:p>
          <a:p>
            <a:r>
              <a:rPr lang="en-PH" dirty="0"/>
              <a:t>}</a:t>
            </a:r>
          </a:p>
        </p:txBody>
      </p:sp>
      <p:sp>
        <p:nvSpPr>
          <p:cNvPr id="7" name="TextBox 6">
            <a:extLst>
              <a:ext uri="{FF2B5EF4-FFF2-40B4-BE49-F238E27FC236}">
                <a16:creationId xmlns:a16="http://schemas.microsoft.com/office/drawing/2014/main" id="{9A664BAC-C58D-57BF-9B7F-2EBB2BD46BAD}"/>
              </a:ext>
            </a:extLst>
          </p:cNvPr>
          <p:cNvSpPr txBox="1"/>
          <p:nvPr/>
        </p:nvSpPr>
        <p:spPr>
          <a:xfrm>
            <a:off x="7003112" y="271345"/>
            <a:ext cx="4635631" cy="1200329"/>
          </a:xfrm>
          <a:prstGeom prst="rect">
            <a:avLst/>
          </a:prstGeom>
          <a:noFill/>
        </p:spPr>
        <p:txBody>
          <a:bodyPr wrap="square">
            <a:spAutoFit/>
          </a:bodyPr>
          <a:lstStyle/>
          <a:p>
            <a:r>
              <a:rPr lang="en-GB" dirty="0"/>
              <a:t>When both files have been compiled:</a:t>
            </a:r>
          </a:p>
          <a:p>
            <a:endParaRPr lang="en-GB" dirty="0"/>
          </a:p>
          <a:p>
            <a:r>
              <a:rPr lang="en-GB" dirty="0"/>
              <a:t>C:\Users\Your Name&gt;</a:t>
            </a:r>
            <a:r>
              <a:rPr lang="en-GB" dirty="0" err="1"/>
              <a:t>javac</a:t>
            </a:r>
            <a:r>
              <a:rPr lang="en-GB" dirty="0"/>
              <a:t> Main.java</a:t>
            </a:r>
          </a:p>
          <a:p>
            <a:r>
              <a:rPr lang="en-GB" dirty="0"/>
              <a:t>C:\Users\Your Name&gt;</a:t>
            </a:r>
            <a:r>
              <a:rPr lang="en-GB" dirty="0" err="1"/>
              <a:t>javac</a:t>
            </a:r>
            <a:r>
              <a:rPr lang="en-GB" dirty="0"/>
              <a:t> Second.java</a:t>
            </a:r>
            <a:endParaRPr lang="en-PH" dirty="0"/>
          </a:p>
        </p:txBody>
      </p:sp>
      <p:sp>
        <p:nvSpPr>
          <p:cNvPr id="9" name="TextBox 8">
            <a:extLst>
              <a:ext uri="{FF2B5EF4-FFF2-40B4-BE49-F238E27FC236}">
                <a16:creationId xmlns:a16="http://schemas.microsoft.com/office/drawing/2014/main" id="{1DF67FFD-890C-0553-30D0-9F0316313CA1}"/>
              </a:ext>
            </a:extLst>
          </p:cNvPr>
          <p:cNvSpPr txBox="1"/>
          <p:nvPr/>
        </p:nvSpPr>
        <p:spPr>
          <a:xfrm>
            <a:off x="7176894" y="1902432"/>
            <a:ext cx="4041741" cy="1754326"/>
          </a:xfrm>
          <a:prstGeom prst="rect">
            <a:avLst/>
          </a:prstGeom>
          <a:noFill/>
        </p:spPr>
        <p:txBody>
          <a:bodyPr wrap="square">
            <a:spAutoFit/>
          </a:bodyPr>
          <a:lstStyle/>
          <a:p>
            <a:r>
              <a:rPr lang="en-GB" dirty="0"/>
              <a:t>Run the Second.java file:</a:t>
            </a:r>
          </a:p>
          <a:p>
            <a:endParaRPr lang="en-GB" dirty="0"/>
          </a:p>
          <a:p>
            <a:r>
              <a:rPr lang="en-GB" dirty="0"/>
              <a:t>C:\Users\Your Name&gt;java Second</a:t>
            </a:r>
          </a:p>
          <a:p>
            <a:r>
              <a:rPr lang="en-GB" dirty="0"/>
              <a:t>And the output will be:</a:t>
            </a:r>
          </a:p>
          <a:p>
            <a:endParaRPr lang="en-GB" dirty="0"/>
          </a:p>
          <a:p>
            <a:r>
              <a:rPr lang="en-GB" dirty="0"/>
              <a:t>5</a:t>
            </a:r>
            <a:endParaRPr lang="en-PH" dirty="0"/>
          </a:p>
        </p:txBody>
      </p:sp>
    </p:spTree>
    <p:extLst>
      <p:ext uri="{BB962C8B-B14F-4D97-AF65-F5344CB8AC3E}">
        <p14:creationId xmlns:p14="http://schemas.microsoft.com/office/powerpoint/2010/main" val="108827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D92A4-9E10-85EA-18AB-D532D916422A}"/>
              </a:ext>
            </a:extLst>
          </p:cNvPr>
          <p:cNvSpPr txBox="1"/>
          <p:nvPr/>
        </p:nvSpPr>
        <p:spPr>
          <a:xfrm>
            <a:off x="116720" y="598524"/>
            <a:ext cx="1984796" cy="923330"/>
          </a:xfrm>
          <a:prstGeom prst="rect">
            <a:avLst/>
          </a:prstGeom>
          <a:noFill/>
        </p:spPr>
        <p:txBody>
          <a:bodyPr wrap="square">
            <a:spAutoFit/>
          </a:bodyPr>
          <a:lstStyle/>
          <a:p>
            <a:r>
              <a:rPr lang="en-GB" dirty="0"/>
              <a:t>public class Main {</a:t>
            </a:r>
          </a:p>
          <a:p>
            <a:r>
              <a:rPr lang="en-GB" dirty="0"/>
              <a:t>  int x = 5;</a:t>
            </a:r>
          </a:p>
          <a:p>
            <a:r>
              <a:rPr lang="en-GB" dirty="0"/>
              <a:t>}</a:t>
            </a:r>
          </a:p>
        </p:txBody>
      </p:sp>
      <p:sp>
        <p:nvSpPr>
          <p:cNvPr id="5" name="TextBox 4">
            <a:extLst>
              <a:ext uri="{FF2B5EF4-FFF2-40B4-BE49-F238E27FC236}">
                <a16:creationId xmlns:a16="http://schemas.microsoft.com/office/drawing/2014/main" id="{CAABEC1B-3544-E149-9EF2-913B4E08D04E}"/>
              </a:ext>
            </a:extLst>
          </p:cNvPr>
          <p:cNvSpPr txBox="1"/>
          <p:nvPr/>
        </p:nvSpPr>
        <p:spPr>
          <a:xfrm>
            <a:off x="2337671" y="598524"/>
            <a:ext cx="3800610" cy="1754326"/>
          </a:xfrm>
          <a:prstGeom prst="rect">
            <a:avLst/>
          </a:prstGeom>
          <a:noFill/>
        </p:spPr>
        <p:txBody>
          <a:bodyPr wrap="square">
            <a:spAutoFit/>
          </a:bodyPr>
          <a:lstStyle/>
          <a:p>
            <a:r>
              <a:rPr lang="en-PH" dirty="0"/>
              <a:t>class Second {</a:t>
            </a:r>
          </a:p>
          <a:p>
            <a:r>
              <a:rPr lang="en-PH" dirty="0"/>
              <a:t>  public static void main(String[] </a:t>
            </a:r>
            <a:r>
              <a:rPr lang="en-PH" dirty="0" err="1"/>
              <a:t>args</a:t>
            </a:r>
            <a:r>
              <a:rPr lang="en-PH" dirty="0"/>
              <a:t>) {</a:t>
            </a:r>
          </a:p>
          <a:p>
            <a:r>
              <a:rPr lang="en-PH" dirty="0"/>
              <a:t>    Main </a:t>
            </a:r>
            <a:r>
              <a:rPr lang="en-PH" dirty="0" err="1"/>
              <a:t>myObj</a:t>
            </a:r>
            <a:r>
              <a:rPr lang="en-PH" dirty="0"/>
              <a:t> = new Main();</a:t>
            </a:r>
          </a:p>
          <a:p>
            <a:r>
              <a:rPr lang="en-PH" dirty="0"/>
              <a:t>    </a:t>
            </a:r>
            <a:r>
              <a:rPr lang="en-PH" dirty="0" err="1"/>
              <a:t>System.out.println</a:t>
            </a:r>
            <a:r>
              <a:rPr lang="en-PH" dirty="0"/>
              <a:t>(</a:t>
            </a:r>
            <a:r>
              <a:rPr lang="en-PH" dirty="0" err="1"/>
              <a:t>myObj.x</a:t>
            </a:r>
            <a:r>
              <a:rPr lang="en-PH" dirty="0"/>
              <a:t>);</a:t>
            </a:r>
          </a:p>
          <a:p>
            <a:r>
              <a:rPr lang="en-PH" dirty="0"/>
              <a:t>  }</a:t>
            </a:r>
          </a:p>
          <a:p>
            <a:r>
              <a:rPr lang="en-PH" dirty="0"/>
              <a:t>}</a:t>
            </a:r>
          </a:p>
        </p:txBody>
      </p:sp>
      <p:pic>
        <p:nvPicPr>
          <p:cNvPr id="9" name="Picture 8">
            <a:extLst>
              <a:ext uri="{FF2B5EF4-FFF2-40B4-BE49-F238E27FC236}">
                <a16:creationId xmlns:a16="http://schemas.microsoft.com/office/drawing/2014/main" id="{9432BF05-A37D-FE43-0D6E-282A956265D2}"/>
              </a:ext>
            </a:extLst>
          </p:cNvPr>
          <p:cNvPicPr>
            <a:picLocks noChangeAspect="1"/>
          </p:cNvPicPr>
          <p:nvPr/>
        </p:nvPicPr>
        <p:blipFill rotWithShape="1">
          <a:blip r:embed="rId2"/>
          <a:srcRect l="7107" t="25549" r="84796" b="70513"/>
          <a:stretch/>
        </p:blipFill>
        <p:spPr>
          <a:xfrm>
            <a:off x="2558465" y="121387"/>
            <a:ext cx="1221519" cy="527430"/>
          </a:xfrm>
          <a:prstGeom prst="rect">
            <a:avLst/>
          </a:prstGeom>
        </p:spPr>
      </p:pic>
      <p:pic>
        <p:nvPicPr>
          <p:cNvPr id="10" name="Picture 9">
            <a:extLst>
              <a:ext uri="{FF2B5EF4-FFF2-40B4-BE49-F238E27FC236}">
                <a16:creationId xmlns:a16="http://schemas.microsoft.com/office/drawing/2014/main" id="{EF63908E-4393-6593-C33D-FD78004C4843}"/>
              </a:ext>
            </a:extLst>
          </p:cNvPr>
          <p:cNvPicPr>
            <a:picLocks noChangeAspect="1"/>
          </p:cNvPicPr>
          <p:nvPr/>
        </p:nvPicPr>
        <p:blipFill rotWithShape="1">
          <a:blip r:embed="rId3"/>
          <a:srcRect l="3598" t="14329" r="55094" b="19112"/>
          <a:stretch/>
        </p:blipFill>
        <p:spPr>
          <a:xfrm>
            <a:off x="233207" y="121387"/>
            <a:ext cx="1637013" cy="537328"/>
          </a:xfrm>
          <a:prstGeom prst="rect">
            <a:avLst/>
          </a:prstGeom>
        </p:spPr>
      </p:pic>
      <p:sp>
        <p:nvSpPr>
          <p:cNvPr id="15" name="TextBox 14">
            <a:extLst>
              <a:ext uri="{FF2B5EF4-FFF2-40B4-BE49-F238E27FC236}">
                <a16:creationId xmlns:a16="http://schemas.microsoft.com/office/drawing/2014/main" id="{A84C94AB-C66E-AEA9-7B67-8A21051C1737}"/>
              </a:ext>
            </a:extLst>
          </p:cNvPr>
          <p:cNvSpPr txBox="1"/>
          <p:nvPr/>
        </p:nvSpPr>
        <p:spPr>
          <a:xfrm>
            <a:off x="210140" y="3185828"/>
            <a:ext cx="5514799" cy="3385542"/>
          </a:xfrm>
          <a:prstGeom prst="rect">
            <a:avLst/>
          </a:prstGeom>
          <a:noFill/>
        </p:spPr>
        <p:txBody>
          <a:bodyPr wrap="square">
            <a:spAutoFit/>
          </a:bodyPr>
          <a:lstStyle/>
          <a:p>
            <a:r>
              <a:rPr lang="en-GB" dirty="0"/>
              <a:t>We used the term </a:t>
            </a:r>
            <a:r>
              <a:rPr lang="en-GB" b="1" dirty="0"/>
              <a:t>"variable" </a:t>
            </a:r>
            <a:r>
              <a:rPr lang="en-GB" dirty="0"/>
              <a:t>for x in the example (as shown below). It is actually an </a:t>
            </a:r>
            <a:r>
              <a:rPr lang="en-GB" b="1" dirty="0"/>
              <a:t>attribute of the class</a:t>
            </a:r>
            <a:r>
              <a:rPr lang="en-GB" dirty="0"/>
              <a:t>. Or you could say that </a:t>
            </a:r>
            <a:r>
              <a:rPr lang="en-GB" b="1" dirty="0"/>
              <a:t>class attributes are variables within a class</a:t>
            </a:r>
            <a:r>
              <a:rPr lang="en-GB" dirty="0"/>
              <a:t>:</a:t>
            </a:r>
          </a:p>
          <a:p>
            <a:endParaRPr lang="en-GB" sz="800" dirty="0"/>
          </a:p>
          <a:p>
            <a:r>
              <a:rPr lang="en-GB" b="1" dirty="0"/>
              <a:t>Example</a:t>
            </a:r>
          </a:p>
          <a:p>
            <a:r>
              <a:rPr lang="en-GB" dirty="0"/>
              <a:t>Create a class called "Main" with two attributes: x and y:</a:t>
            </a:r>
          </a:p>
          <a:p>
            <a:endParaRPr lang="en-GB" sz="800" dirty="0"/>
          </a:p>
          <a:p>
            <a:r>
              <a:rPr lang="en-GB" dirty="0"/>
              <a:t>public class Main {</a:t>
            </a:r>
          </a:p>
          <a:p>
            <a:r>
              <a:rPr lang="en-GB" dirty="0"/>
              <a:t>  int x = 5;</a:t>
            </a:r>
          </a:p>
          <a:p>
            <a:r>
              <a:rPr lang="en-GB" dirty="0"/>
              <a:t>  int y = 3;</a:t>
            </a:r>
          </a:p>
          <a:p>
            <a:r>
              <a:rPr lang="en-GB" dirty="0"/>
              <a:t>}</a:t>
            </a:r>
          </a:p>
          <a:p>
            <a:r>
              <a:rPr lang="en-GB" b="1" dirty="0"/>
              <a:t>Another term for class attributes is fields.</a:t>
            </a:r>
            <a:endParaRPr lang="en-GB" dirty="0"/>
          </a:p>
        </p:txBody>
      </p:sp>
      <p:sp>
        <p:nvSpPr>
          <p:cNvPr id="4" name="TextBox 3">
            <a:extLst>
              <a:ext uri="{FF2B5EF4-FFF2-40B4-BE49-F238E27FC236}">
                <a16:creationId xmlns:a16="http://schemas.microsoft.com/office/drawing/2014/main" id="{070C5D06-CCC2-52F7-B61C-8AE796E713D9}"/>
              </a:ext>
            </a:extLst>
          </p:cNvPr>
          <p:cNvSpPr txBox="1"/>
          <p:nvPr/>
        </p:nvSpPr>
        <p:spPr>
          <a:xfrm>
            <a:off x="285162" y="2663843"/>
            <a:ext cx="3800610" cy="461665"/>
          </a:xfrm>
          <a:prstGeom prst="rect">
            <a:avLst/>
          </a:prstGeom>
          <a:noFill/>
        </p:spPr>
        <p:txBody>
          <a:bodyPr wrap="square">
            <a:spAutoFit/>
          </a:bodyPr>
          <a:lstStyle/>
          <a:p>
            <a:r>
              <a:rPr lang="en-GB" sz="2400" dirty="0">
                <a:latin typeface="Arial Black" panose="020B0A04020102020204" pitchFamily="34" charset="0"/>
              </a:rPr>
              <a:t>Java Class Attributes</a:t>
            </a:r>
          </a:p>
        </p:txBody>
      </p:sp>
      <p:sp>
        <p:nvSpPr>
          <p:cNvPr id="7" name="TextBox 6">
            <a:extLst>
              <a:ext uri="{FF2B5EF4-FFF2-40B4-BE49-F238E27FC236}">
                <a16:creationId xmlns:a16="http://schemas.microsoft.com/office/drawing/2014/main" id="{21938907-FACE-6D19-149E-F5BD0C5249B9}"/>
              </a:ext>
            </a:extLst>
          </p:cNvPr>
          <p:cNvSpPr txBox="1"/>
          <p:nvPr/>
        </p:nvSpPr>
        <p:spPr>
          <a:xfrm>
            <a:off x="6280410" y="508172"/>
            <a:ext cx="5794870" cy="5355312"/>
          </a:xfrm>
          <a:prstGeom prst="rect">
            <a:avLst/>
          </a:prstGeom>
          <a:noFill/>
        </p:spPr>
        <p:txBody>
          <a:bodyPr wrap="square">
            <a:spAutoFit/>
          </a:bodyPr>
          <a:lstStyle/>
          <a:p>
            <a:r>
              <a:rPr lang="en-GB" dirty="0">
                <a:latin typeface="Arial Black" panose="020B0A04020102020204" pitchFamily="34" charset="0"/>
              </a:rPr>
              <a:t>Accessing Attributes</a:t>
            </a:r>
          </a:p>
          <a:p>
            <a:r>
              <a:rPr lang="en-GB" dirty="0"/>
              <a:t>You can access attributes by creating an object of the class, and by using the dot syntax (.):</a:t>
            </a:r>
          </a:p>
          <a:p>
            <a:endParaRPr lang="en-GB" dirty="0"/>
          </a:p>
          <a:p>
            <a:r>
              <a:rPr lang="en-GB" dirty="0"/>
              <a:t>The following example will create an object of the Main class, with the name </a:t>
            </a:r>
            <a:r>
              <a:rPr lang="en-GB" dirty="0" err="1"/>
              <a:t>myObj</a:t>
            </a:r>
            <a:r>
              <a:rPr lang="en-GB" dirty="0"/>
              <a:t>. We use the x attribute on the object to print its value:</a:t>
            </a:r>
          </a:p>
          <a:p>
            <a:endParaRPr lang="en-GB" dirty="0"/>
          </a:p>
          <a:p>
            <a:r>
              <a:rPr lang="en-GB" b="1" dirty="0"/>
              <a:t>Example</a:t>
            </a:r>
          </a:p>
          <a:p>
            <a:r>
              <a:rPr lang="en-GB" dirty="0"/>
              <a:t>Create an object called "</a:t>
            </a:r>
            <a:r>
              <a:rPr lang="en-GB" dirty="0" err="1"/>
              <a:t>myObj</a:t>
            </a:r>
            <a:r>
              <a:rPr lang="en-GB" dirty="0"/>
              <a:t>" and print the value of x:</a:t>
            </a:r>
          </a:p>
          <a:p>
            <a:endParaRPr lang="en-GB" dirty="0"/>
          </a:p>
          <a:p>
            <a:r>
              <a:rPr lang="en-GB" dirty="0"/>
              <a:t>public class Main {</a:t>
            </a:r>
          </a:p>
          <a:p>
            <a:r>
              <a:rPr lang="en-GB" dirty="0"/>
              <a:t>  int x = 5;</a:t>
            </a:r>
          </a:p>
          <a:p>
            <a:endParaRPr lang="en-GB" dirty="0"/>
          </a:p>
          <a:p>
            <a:r>
              <a:rPr lang="en-GB" dirty="0"/>
              <a:t>  public static void main(String[] </a:t>
            </a:r>
            <a:r>
              <a:rPr lang="en-GB" dirty="0" err="1"/>
              <a:t>args</a:t>
            </a:r>
            <a:r>
              <a:rPr lang="en-GB" dirty="0"/>
              <a:t>) {</a:t>
            </a:r>
          </a:p>
          <a:p>
            <a:r>
              <a:rPr lang="en-GB" dirty="0"/>
              <a:t>    Main </a:t>
            </a:r>
            <a:r>
              <a:rPr lang="en-GB" dirty="0" err="1"/>
              <a:t>myObj</a:t>
            </a:r>
            <a:r>
              <a:rPr lang="en-GB" dirty="0"/>
              <a:t> = new Main();</a:t>
            </a:r>
          </a:p>
          <a:p>
            <a:r>
              <a:rPr lang="en-GB" dirty="0"/>
              <a:t>    </a:t>
            </a:r>
            <a:r>
              <a:rPr lang="en-GB" dirty="0" err="1"/>
              <a:t>System.out.println</a:t>
            </a:r>
            <a:r>
              <a:rPr lang="en-GB" dirty="0"/>
              <a:t>(</a:t>
            </a:r>
            <a:r>
              <a:rPr lang="en-GB" dirty="0" err="1"/>
              <a:t>myObj.x</a:t>
            </a:r>
            <a:r>
              <a:rPr lang="en-GB" dirty="0"/>
              <a:t>);</a:t>
            </a:r>
          </a:p>
          <a:p>
            <a:r>
              <a:rPr lang="en-GB" dirty="0"/>
              <a:t>  }</a:t>
            </a:r>
          </a:p>
          <a:p>
            <a:r>
              <a:rPr lang="en-GB" dirty="0"/>
              <a:t>}</a:t>
            </a:r>
            <a:endParaRPr lang="en-PH" dirty="0"/>
          </a:p>
        </p:txBody>
      </p:sp>
    </p:spTree>
    <p:extLst>
      <p:ext uri="{BB962C8B-B14F-4D97-AF65-F5344CB8AC3E}">
        <p14:creationId xmlns:p14="http://schemas.microsoft.com/office/powerpoint/2010/main" val="12981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8AE15-533C-9FAB-6B9F-489664F624A9}"/>
              </a:ext>
            </a:extLst>
          </p:cNvPr>
          <p:cNvSpPr txBox="1"/>
          <p:nvPr/>
        </p:nvSpPr>
        <p:spPr>
          <a:xfrm>
            <a:off x="417136" y="460724"/>
            <a:ext cx="6094428" cy="2585323"/>
          </a:xfrm>
          <a:prstGeom prst="rect">
            <a:avLst/>
          </a:prstGeom>
          <a:noFill/>
        </p:spPr>
        <p:txBody>
          <a:bodyPr wrap="square">
            <a:spAutoFit/>
          </a:bodyPr>
          <a:lstStyle/>
          <a:p>
            <a:r>
              <a:rPr lang="en-PH" dirty="0"/>
              <a:t>public class Main {</a:t>
            </a:r>
          </a:p>
          <a:p>
            <a:r>
              <a:rPr lang="en-PH" dirty="0"/>
              <a:t>  int x;</a:t>
            </a:r>
          </a:p>
          <a:p>
            <a:endParaRPr lang="en-PH" dirty="0"/>
          </a:p>
          <a:p>
            <a:r>
              <a:rPr lang="en-PH" dirty="0"/>
              <a:t>  public static void main(String[] </a:t>
            </a:r>
            <a:r>
              <a:rPr lang="en-PH" dirty="0" err="1"/>
              <a:t>args</a:t>
            </a:r>
            <a:r>
              <a:rPr lang="en-PH" dirty="0"/>
              <a:t>) {</a:t>
            </a:r>
          </a:p>
          <a:p>
            <a:r>
              <a:rPr lang="en-PH" dirty="0"/>
              <a:t>    Main </a:t>
            </a:r>
            <a:r>
              <a:rPr lang="en-PH" dirty="0" err="1"/>
              <a:t>myObj</a:t>
            </a:r>
            <a:r>
              <a:rPr lang="en-PH" dirty="0"/>
              <a:t> = new Main();</a:t>
            </a:r>
          </a:p>
          <a:p>
            <a:r>
              <a:rPr lang="en-PH" dirty="0"/>
              <a:t>    </a:t>
            </a:r>
            <a:r>
              <a:rPr lang="en-PH" dirty="0" err="1"/>
              <a:t>myObj.x</a:t>
            </a:r>
            <a:r>
              <a:rPr lang="en-PH" dirty="0"/>
              <a:t> = 40;</a:t>
            </a:r>
          </a:p>
          <a:p>
            <a:r>
              <a:rPr lang="en-PH" dirty="0"/>
              <a:t>    </a:t>
            </a:r>
            <a:r>
              <a:rPr lang="en-PH" dirty="0" err="1"/>
              <a:t>System.out.println</a:t>
            </a:r>
            <a:r>
              <a:rPr lang="en-PH" dirty="0"/>
              <a:t>(</a:t>
            </a:r>
            <a:r>
              <a:rPr lang="en-PH" dirty="0" err="1"/>
              <a:t>myObj.x</a:t>
            </a:r>
            <a:r>
              <a:rPr lang="en-PH" dirty="0"/>
              <a:t>);</a:t>
            </a:r>
          </a:p>
          <a:p>
            <a:r>
              <a:rPr lang="en-PH" dirty="0"/>
              <a:t>  }</a:t>
            </a:r>
          </a:p>
          <a:p>
            <a:r>
              <a:rPr lang="en-PH" dirty="0"/>
              <a:t>}</a:t>
            </a:r>
          </a:p>
        </p:txBody>
      </p:sp>
      <p:sp>
        <p:nvSpPr>
          <p:cNvPr id="5" name="TextBox 4">
            <a:extLst>
              <a:ext uri="{FF2B5EF4-FFF2-40B4-BE49-F238E27FC236}">
                <a16:creationId xmlns:a16="http://schemas.microsoft.com/office/drawing/2014/main" id="{8646CC59-7965-096D-0E56-9FF82C19A5E8}"/>
              </a:ext>
            </a:extLst>
          </p:cNvPr>
          <p:cNvSpPr txBox="1"/>
          <p:nvPr/>
        </p:nvSpPr>
        <p:spPr>
          <a:xfrm>
            <a:off x="144421" y="4163014"/>
            <a:ext cx="4245989" cy="2585323"/>
          </a:xfrm>
          <a:prstGeom prst="rect">
            <a:avLst/>
          </a:prstGeom>
          <a:noFill/>
        </p:spPr>
        <p:txBody>
          <a:bodyPr wrap="square">
            <a:spAutoFit/>
          </a:bodyPr>
          <a:lstStyle/>
          <a:p>
            <a:r>
              <a:rPr lang="en-GB" dirty="0"/>
              <a:t>public class Main {</a:t>
            </a:r>
          </a:p>
          <a:p>
            <a:r>
              <a:rPr lang="en-GB" dirty="0"/>
              <a:t>  int x = 10;</a:t>
            </a:r>
          </a:p>
          <a:p>
            <a:endParaRPr lang="en-GB" dirty="0"/>
          </a:p>
          <a:p>
            <a:r>
              <a:rPr lang="en-GB" dirty="0"/>
              <a:t>  public static void main(String[] </a:t>
            </a:r>
            <a:r>
              <a:rPr lang="en-GB" dirty="0" err="1"/>
              <a:t>args</a:t>
            </a:r>
            <a:r>
              <a:rPr lang="en-GB" dirty="0"/>
              <a:t>) {</a:t>
            </a:r>
          </a:p>
          <a:p>
            <a:r>
              <a:rPr lang="en-GB" dirty="0"/>
              <a:t>    Main </a:t>
            </a:r>
            <a:r>
              <a:rPr lang="en-GB" dirty="0" err="1"/>
              <a:t>myObj</a:t>
            </a:r>
            <a:r>
              <a:rPr lang="en-GB" dirty="0"/>
              <a:t> = new Main();</a:t>
            </a:r>
          </a:p>
          <a:p>
            <a:r>
              <a:rPr lang="en-GB" dirty="0"/>
              <a:t>    </a:t>
            </a:r>
            <a:r>
              <a:rPr lang="en-GB" dirty="0" err="1"/>
              <a:t>myObj.x</a:t>
            </a:r>
            <a:r>
              <a:rPr lang="en-GB" dirty="0"/>
              <a:t> = 25; // x is now 25</a:t>
            </a:r>
          </a:p>
          <a:p>
            <a:r>
              <a:rPr lang="en-GB" dirty="0"/>
              <a:t>    </a:t>
            </a:r>
            <a:r>
              <a:rPr lang="en-GB" dirty="0" err="1"/>
              <a:t>System.out.println</a:t>
            </a:r>
            <a:r>
              <a:rPr lang="en-GB" dirty="0"/>
              <a:t>(</a:t>
            </a:r>
            <a:r>
              <a:rPr lang="en-GB" dirty="0" err="1"/>
              <a:t>myObj.x</a:t>
            </a:r>
            <a:r>
              <a:rPr lang="en-GB" dirty="0"/>
              <a:t>);</a:t>
            </a:r>
          </a:p>
          <a:p>
            <a:r>
              <a:rPr lang="en-GB" dirty="0"/>
              <a:t>  }</a:t>
            </a:r>
          </a:p>
          <a:p>
            <a:r>
              <a:rPr lang="en-GB" dirty="0"/>
              <a:t>}</a:t>
            </a:r>
            <a:endParaRPr lang="en-PH" dirty="0"/>
          </a:p>
        </p:txBody>
      </p:sp>
      <p:sp>
        <p:nvSpPr>
          <p:cNvPr id="7" name="TextBox 6">
            <a:extLst>
              <a:ext uri="{FF2B5EF4-FFF2-40B4-BE49-F238E27FC236}">
                <a16:creationId xmlns:a16="http://schemas.microsoft.com/office/drawing/2014/main" id="{EC270740-A991-FA2F-A27F-A2D2F1FC87CD}"/>
              </a:ext>
            </a:extLst>
          </p:cNvPr>
          <p:cNvSpPr txBox="1"/>
          <p:nvPr/>
        </p:nvSpPr>
        <p:spPr>
          <a:xfrm>
            <a:off x="6096000" y="517081"/>
            <a:ext cx="5579429" cy="3170099"/>
          </a:xfrm>
          <a:prstGeom prst="rect">
            <a:avLst/>
          </a:prstGeom>
          <a:noFill/>
          <a:ln>
            <a:solidFill>
              <a:schemeClr val="accent1"/>
            </a:solidFill>
          </a:ln>
        </p:spPr>
        <p:txBody>
          <a:bodyPr wrap="square">
            <a:spAutoFit/>
          </a:bodyPr>
          <a:lstStyle/>
          <a:p>
            <a:r>
              <a:rPr lang="en-PH" sz="2000" dirty="0">
                <a:latin typeface="Arial Black" panose="020B0A04020102020204" pitchFamily="34" charset="0"/>
              </a:rPr>
              <a:t>public class Main {</a:t>
            </a:r>
          </a:p>
          <a:p>
            <a:r>
              <a:rPr lang="en-PH" sz="2000" dirty="0">
                <a:latin typeface="Arial Black" panose="020B0A04020102020204" pitchFamily="34" charset="0"/>
              </a:rPr>
              <a:t>  int x = 10;</a:t>
            </a:r>
          </a:p>
          <a:p>
            <a:endParaRPr lang="en-PH" sz="2000" dirty="0">
              <a:latin typeface="Arial Black" panose="020B0A04020102020204" pitchFamily="34" charset="0"/>
            </a:endParaRPr>
          </a:p>
          <a:p>
            <a:r>
              <a:rPr lang="en-PH" sz="2000" dirty="0">
                <a:latin typeface="Arial Black" panose="020B0A04020102020204" pitchFamily="34" charset="0"/>
              </a:rPr>
              <a:t>  public static void main(String[] </a:t>
            </a:r>
            <a:r>
              <a:rPr lang="en-PH" sz="2000" dirty="0" err="1">
                <a:latin typeface="Arial Black" panose="020B0A04020102020204" pitchFamily="34" charset="0"/>
              </a:rPr>
              <a:t>args</a:t>
            </a:r>
            <a:r>
              <a:rPr lang="en-PH" sz="2000" dirty="0">
                <a:latin typeface="Arial Black" panose="020B0A04020102020204" pitchFamily="34" charset="0"/>
              </a:rPr>
              <a:t>) {</a:t>
            </a:r>
          </a:p>
          <a:p>
            <a:r>
              <a:rPr lang="en-PH" sz="2000" dirty="0">
                <a:latin typeface="Arial Black" panose="020B0A04020102020204" pitchFamily="34" charset="0"/>
              </a:rPr>
              <a:t>    Main </a:t>
            </a:r>
            <a:r>
              <a:rPr lang="en-PH" sz="2000" dirty="0" err="1">
                <a:latin typeface="Arial Black" panose="020B0A04020102020204" pitchFamily="34" charset="0"/>
              </a:rPr>
              <a:t>myObj</a:t>
            </a:r>
            <a:r>
              <a:rPr lang="en-PH" sz="2000" dirty="0">
                <a:latin typeface="Arial Black" panose="020B0A04020102020204" pitchFamily="34" charset="0"/>
              </a:rPr>
              <a:t> = new Main();</a:t>
            </a:r>
          </a:p>
          <a:p>
            <a:r>
              <a:rPr lang="en-PH" sz="2000" dirty="0">
                <a:latin typeface="Arial Black" panose="020B0A04020102020204" pitchFamily="34" charset="0"/>
              </a:rPr>
              <a:t>    </a:t>
            </a:r>
            <a:r>
              <a:rPr lang="en-PH" sz="2000" dirty="0" err="1">
                <a:latin typeface="Arial Black" panose="020B0A04020102020204" pitchFamily="34" charset="0"/>
              </a:rPr>
              <a:t>myObj.x</a:t>
            </a:r>
            <a:r>
              <a:rPr lang="en-PH" sz="2000" dirty="0">
                <a:latin typeface="Arial Black" panose="020B0A04020102020204" pitchFamily="34" charset="0"/>
              </a:rPr>
              <a:t> = 25; // x is now 25</a:t>
            </a:r>
          </a:p>
          <a:p>
            <a:r>
              <a:rPr lang="en-PH" sz="2000" dirty="0">
                <a:latin typeface="Arial Black" panose="020B0A04020102020204" pitchFamily="34" charset="0"/>
              </a:rPr>
              <a:t>    </a:t>
            </a:r>
            <a:r>
              <a:rPr lang="en-PH" sz="2000" dirty="0" err="1">
                <a:latin typeface="Arial Black" panose="020B0A04020102020204" pitchFamily="34" charset="0"/>
              </a:rPr>
              <a:t>System.out.println</a:t>
            </a:r>
            <a:r>
              <a:rPr lang="en-PH" sz="2000" dirty="0">
                <a:latin typeface="Arial Black" panose="020B0A04020102020204" pitchFamily="34" charset="0"/>
              </a:rPr>
              <a:t>(</a:t>
            </a:r>
            <a:r>
              <a:rPr lang="en-PH" sz="2000" dirty="0" err="1">
                <a:latin typeface="Arial Black" panose="020B0A04020102020204" pitchFamily="34" charset="0"/>
              </a:rPr>
              <a:t>myObj.x</a:t>
            </a:r>
            <a:r>
              <a:rPr lang="en-PH" sz="2000" dirty="0">
                <a:latin typeface="Arial Black" panose="020B0A04020102020204" pitchFamily="34" charset="0"/>
              </a:rPr>
              <a:t>);</a:t>
            </a:r>
          </a:p>
          <a:p>
            <a:r>
              <a:rPr lang="en-PH" sz="2000" dirty="0">
                <a:latin typeface="Arial Black" panose="020B0A04020102020204" pitchFamily="34" charset="0"/>
              </a:rPr>
              <a:t>  }</a:t>
            </a:r>
          </a:p>
          <a:p>
            <a:r>
              <a:rPr lang="en-PH" sz="2000" dirty="0">
                <a:latin typeface="Arial Black" panose="020B0A04020102020204" pitchFamily="34" charset="0"/>
              </a:rPr>
              <a:t>}</a:t>
            </a:r>
          </a:p>
        </p:txBody>
      </p:sp>
      <p:sp>
        <p:nvSpPr>
          <p:cNvPr id="4" name="TextBox 3">
            <a:extLst>
              <a:ext uri="{FF2B5EF4-FFF2-40B4-BE49-F238E27FC236}">
                <a16:creationId xmlns:a16="http://schemas.microsoft.com/office/drawing/2014/main" id="{C085D5BF-6CD3-F5F7-85ED-E31F7B8717F1}"/>
              </a:ext>
            </a:extLst>
          </p:cNvPr>
          <p:cNvSpPr txBox="1"/>
          <p:nvPr/>
        </p:nvSpPr>
        <p:spPr>
          <a:xfrm>
            <a:off x="304055" y="3046047"/>
            <a:ext cx="3048744" cy="1046440"/>
          </a:xfrm>
          <a:prstGeom prst="rect">
            <a:avLst/>
          </a:prstGeom>
          <a:noFill/>
        </p:spPr>
        <p:txBody>
          <a:bodyPr wrap="square">
            <a:spAutoFit/>
          </a:bodyPr>
          <a:lstStyle/>
          <a:p>
            <a:r>
              <a:rPr lang="en-GB" b="1" dirty="0"/>
              <a:t>Or override existing values:</a:t>
            </a:r>
          </a:p>
          <a:p>
            <a:endParaRPr lang="en-GB" sz="800" dirty="0"/>
          </a:p>
          <a:p>
            <a:r>
              <a:rPr lang="en-GB" b="1" dirty="0"/>
              <a:t>Example</a:t>
            </a:r>
          </a:p>
          <a:p>
            <a:r>
              <a:rPr lang="en-GB" dirty="0"/>
              <a:t>Change the value of x to 25:</a:t>
            </a:r>
          </a:p>
        </p:txBody>
      </p:sp>
    </p:spTree>
    <p:extLst>
      <p:ext uri="{BB962C8B-B14F-4D97-AF65-F5344CB8AC3E}">
        <p14:creationId xmlns:p14="http://schemas.microsoft.com/office/powerpoint/2010/main" val="352097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C6E015-0044-30CD-FCE7-BF2BAA16BA34}"/>
              </a:ext>
            </a:extLst>
          </p:cNvPr>
          <p:cNvSpPr txBox="1"/>
          <p:nvPr/>
        </p:nvSpPr>
        <p:spPr>
          <a:xfrm>
            <a:off x="266307" y="712875"/>
            <a:ext cx="6094428" cy="3416320"/>
          </a:xfrm>
          <a:prstGeom prst="rect">
            <a:avLst/>
          </a:prstGeom>
          <a:noFill/>
        </p:spPr>
        <p:txBody>
          <a:bodyPr wrap="square">
            <a:spAutoFit/>
          </a:bodyPr>
          <a:lstStyle/>
          <a:p>
            <a:endParaRPr lang="en-PH" dirty="0"/>
          </a:p>
          <a:p>
            <a:r>
              <a:rPr lang="en-PH" b="1" dirty="0"/>
              <a:t>Example</a:t>
            </a:r>
          </a:p>
          <a:p>
            <a:r>
              <a:rPr lang="en-PH" dirty="0"/>
              <a:t>public class Main {</a:t>
            </a:r>
          </a:p>
          <a:p>
            <a:r>
              <a:rPr lang="en-PH" dirty="0"/>
              <a:t>  final int x = 10;</a:t>
            </a:r>
          </a:p>
          <a:p>
            <a:endParaRPr lang="en-PH" dirty="0"/>
          </a:p>
          <a:p>
            <a:r>
              <a:rPr lang="en-PH" dirty="0"/>
              <a:t>  public static void main(String[] </a:t>
            </a:r>
            <a:r>
              <a:rPr lang="en-PH" dirty="0" err="1"/>
              <a:t>args</a:t>
            </a:r>
            <a:r>
              <a:rPr lang="en-PH" dirty="0"/>
              <a:t>) {</a:t>
            </a:r>
          </a:p>
          <a:p>
            <a:r>
              <a:rPr lang="en-PH" dirty="0"/>
              <a:t>    Main </a:t>
            </a:r>
            <a:r>
              <a:rPr lang="en-PH" dirty="0" err="1"/>
              <a:t>myObj</a:t>
            </a:r>
            <a:r>
              <a:rPr lang="en-PH" dirty="0"/>
              <a:t> = new Main();</a:t>
            </a:r>
          </a:p>
          <a:p>
            <a:r>
              <a:rPr lang="en-PH" dirty="0"/>
              <a:t>    </a:t>
            </a:r>
            <a:r>
              <a:rPr lang="en-PH" dirty="0" err="1"/>
              <a:t>myObj.x</a:t>
            </a:r>
            <a:r>
              <a:rPr lang="en-PH" dirty="0"/>
              <a:t> = 25; // will generate an error: cannot assign a value to a final variable</a:t>
            </a:r>
          </a:p>
          <a:p>
            <a:r>
              <a:rPr lang="en-PH" dirty="0"/>
              <a:t>    </a:t>
            </a:r>
            <a:r>
              <a:rPr lang="en-PH" dirty="0" err="1"/>
              <a:t>System.out.println</a:t>
            </a:r>
            <a:r>
              <a:rPr lang="en-PH" dirty="0"/>
              <a:t>(</a:t>
            </a:r>
            <a:r>
              <a:rPr lang="en-PH" dirty="0" err="1"/>
              <a:t>myObj.x</a:t>
            </a:r>
            <a:r>
              <a:rPr lang="en-PH" dirty="0"/>
              <a:t>);</a:t>
            </a:r>
          </a:p>
          <a:p>
            <a:r>
              <a:rPr lang="en-PH" dirty="0"/>
              <a:t>  }</a:t>
            </a:r>
          </a:p>
          <a:p>
            <a:r>
              <a:rPr lang="en-PH" dirty="0"/>
              <a:t>}</a:t>
            </a:r>
          </a:p>
        </p:txBody>
      </p:sp>
      <p:sp>
        <p:nvSpPr>
          <p:cNvPr id="5" name="TextBox 4">
            <a:extLst>
              <a:ext uri="{FF2B5EF4-FFF2-40B4-BE49-F238E27FC236}">
                <a16:creationId xmlns:a16="http://schemas.microsoft.com/office/drawing/2014/main" id="{C0CEA525-CF56-2424-BE32-56623421B310}"/>
              </a:ext>
            </a:extLst>
          </p:cNvPr>
          <p:cNvSpPr txBox="1"/>
          <p:nvPr/>
        </p:nvSpPr>
        <p:spPr>
          <a:xfrm>
            <a:off x="6973294" y="630406"/>
            <a:ext cx="4952399" cy="3139321"/>
          </a:xfrm>
          <a:prstGeom prst="rect">
            <a:avLst/>
          </a:prstGeom>
          <a:noFill/>
        </p:spPr>
        <p:txBody>
          <a:bodyPr wrap="square">
            <a:spAutoFit/>
          </a:bodyPr>
          <a:lstStyle/>
          <a:p>
            <a:r>
              <a:rPr lang="en-PH" dirty="0">
                <a:latin typeface="Arial Black" panose="020B0A04020102020204" pitchFamily="34" charset="0"/>
              </a:rPr>
              <a:t>public class Main {</a:t>
            </a:r>
          </a:p>
          <a:p>
            <a:r>
              <a:rPr lang="en-PH" dirty="0">
                <a:latin typeface="Arial Black" panose="020B0A04020102020204" pitchFamily="34" charset="0"/>
              </a:rPr>
              <a:t>  final int x = 10;</a:t>
            </a:r>
          </a:p>
          <a:p>
            <a:endParaRPr lang="en-PH" dirty="0">
              <a:latin typeface="Arial Black" panose="020B0A04020102020204" pitchFamily="34" charset="0"/>
            </a:endParaRPr>
          </a:p>
          <a:p>
            <a:r>
              <a:rPr lang="en-PH" dirty="0">
                <a:latin typeface="Arial Black" panose="020B0A04020102020204" pitchFamily="34" charset="0"/>
              </a:rPr>
              <a:t>  public static void main(String[] </a:t>
            </a:r>
            <a:r>
              <a:rPr lang="en-PH" dirty="0" err="1">
                <a:latin typeface="Arial Black" panose="020B0A04020102020204" pitchFamily="34" charset="0"/>
              </a:rPr>
              <a:t>args</a:t>
            </a:r>
            <a:r>
              <a:rPr lang="en-PH" dirty="0">
                <a:latin typeface="Arial Black" panose="020B0A04020102020204" pitchFamily="34" charset="0"/>
              </a:rPr>
              <a:t>) {</a:t>
            </a:r>
          </a:p>
          <a:p>
            <a:r>
              <a:rPr lang="en-PH" dirty="0">
                <a:latin typeface="Arial Black" panose="020B0A04020102020204" pitchFamily="34" charset="0"/>
              </a:rPr>
              <a:t>    Main </a:t>
            </a:r>
            <a:r>
              <a:rPr lang="en-PH" dirty="0" err="1">
                <a:latin typeface="Arial Black" panose="020B0A04020102020204" pitchFamily="34" charset="0"/>
              </a:rPr>
              <a:t>myObj</a:t>
            </a:r>
            <a:r>
              <a:rPr lang="en-PH" dirty="0">
                <a:latin typeface="Arial Black" panose="020B0A04020102020204" pitchFamily="34" charset="0"/>
              </a:rPr>
              <a:t> = new Main();</a:t>
            </a:r>
          </a:p>
          <a:p>
            <a:r>
              <a:rPr lang="en-PH" dirty="0">
                <a:latin typeface="Arial Black" panose="020B0A04020102020204" pitchFamily="34" charset="0"/>
              </a:rPr>
              <a:t>    </a:t>
            </a:r>
            <a:r>
              <a:rPr lang="en-PH" dirty="0" err="1">
                <a:latin typeface="Arial Black" panose="020B0A04020102020204" pitchFamily="34" charset="0"/>
              </a:rPr>
              <a:t>myObj.x</a:t>
            </a:r>
            <a:r>
              <a:rPr lang="en-PH" dirty="0">
                <a:latin typeface="Arial Black" panose="020B0A04020102020204" pitchFamily="34" charset="0"/>
              </a:rPr>
              <a:t> = 25; // will generate an error</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a:t>
            </a:r>
            <a:r>
              <a:rPr lang="en-PH" dirty="0" err="1">
                <a:latin typeface="Arial Black" panose="020B0A04020102020204" pitchFamily="34" charset="0"/>
              </a:rPr>
              <a:t>myObj.x</a:t>
            </a:r>
            <a:r>
              <a:rPr lang="en-PH" dirty="0">
                <a:latin typeface="Arial Black" panose="020B0A04020102020204" pitchFamily="34" charset="0"/>
              </a:rPr>
              <a:t>); </a:t>
            </a:r>
          </a:p>
          <a:p>
            <a:r>
              <a:rPr lang="en-PH" dirty="0">
                <a:latin typeface="Arial Black" panose="020B0A04020102020204" pitchFamily="34" charset="0"/>
              </a:rPr>
              <a:t>  }</a:t>
            </a:r>
          </a:p>
          <a:p>
            <a:r>
              <a:rPr lang="en-PH" dirty="0">
                <a:latin typeface="Arial Black" panose="020B0A04020102020204" pitchFamily="34" charset="0"/>
              </a:rPr>
              <a:t>}</a:t>
            </a:r>
          </a:p>
        </p:txBody>
      </p:sp>
      <p:sp>
        <p:nvSpPr>
          <p:cNvPr id="7" name="TextBox 6">
            <a:extLst>
              <a:ext uri="{FF2B5EF4-FFF2-40B4-BE49-F238E27FC236}">
                <a16:creationId xmlns:a16="http://schemas.microsoft.com/office/drawing/2014/main" id="{7821CD8B-1639-258B-1F14-6486143FE48C}"/>
              </a:ext>
            </a:extLst>
          </p:cNvPr>
          <p:cNvSpPr txBox="1"/>
          <p:nvPr/>
        </p:nvSpPr>
        <p:spPr>
          <a:xfrm>
            <a:off x="266307" y="4543532"/>
            <a:ext cx="6094428" cy="1200329"/>
          </a:xfrm>
          <a:prstGeom prst="rect">
            <a:avLst/>
          </a:prstGeom>
          <a:noFill/>
        </p:spPr>
        <p:txBody>
          <a:bodyPr wrap="square">
            <a:spAutoFit/>
          </a:bodyPr>
          <a:lstStyle/>
          <a:p>
            <a:r>
              <a:rPr lang="en-GB" dirty="0"/>
              <a:t>The final keyword is useful when you want a variable to always store the same value, like PI (3.14159...).</a:t>
            </a:r>
          </a:p>
          <a:p>
            <a:endParaRPr lang="en-GB" dirty="0"/>
          </a:p>
          <a:p>
            <a:r>
              <a:rPr lang="en-GB" dirty="0"/>
              <a:t>The final keyword is called a "modifier</a:t>
            </a:r>
            <a:r>
              <a:rPr lang="en-PH" dirty="0"/>
              <a:t>”</a:t>
            </a:r>
          </a:p>
        </p:txBody>
      </p:sp>
      <p:sp>
        <p:nvSpPr>
          <p:cNvPr id="4" name="TextBox 3">
            <a:extLst>
              <a:ext uri="{FF2B5EF4-FFF2-40B4-BE49-F238E27FC236}">
                <a16:creationId xmlns:a16="http://schemas.microsoft.com/office/drawing/2014/main" id="{3F0F4363-1DAA-B154-0FC7-D6144FEA8787}"/>
              </a:ext>
            </a:extLst>
          </p:cNvPr>
          <p:cNvSpPr txBox="1"/>
          <p:nvPr/>
        </p:nvSpPr>
        <p:spPr>
          <a:xfrm>
            <a:off x="145111" y="91804"/>
            <a:ext cx="6094674" cy="646331"/>
          </a:xfrm>
          <a:prstGeom prst="rect">
            <a:avLst/>
          </a:prstGeom>
          <a:noFill/>
        </p:spPr>
        <p:txBody>
          <a:bodyPr wrap="square">
            <a:spAutoFit/>
          </a:bodyPr>
          <a:lstStyle/>
          <a:p>
            <a:r>
              <a:rPr lang="en-PH" b="1" dirty="0"/>
              <a:t>If you don't want the ability to override existing values, declare the attribute as final:</a:t>
            </a:r>
          </a:p>
        </p:txBody>
      </p:sp>
    </p:spTree>
    <p:extLst>
      <p:ext uri="{BB962C8B-B14F-4D97-AF65-F5344CB8AC3E}">
        <p14:creationId xmlns:p14="http://schemas.microsoft.com/office/powerpoint/2010/main" val="387296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8B896-C0CB-C7EE-2232-7B825BC4FAD3}"/>
              </a:ext>
            </a:extLst>
          </p:cNvPr>
          <p:cNvSpPr txBox="1"/>
          <p:nvPr/>
        </p:nvSpPr>
        <p:spPr>
          <a:xfrm>
            <a:off x="407710" y="445518"/>
            <a:ext cx="6094428" cy="5724644"/>
          </a:xfrm>
          <a:prstGeom prst="rect">
            <a:avLst/>
          </a:prstGeom>
          <a:noFill/>
        </p:spPr>
        <p:txBody>
          <a:bodyPr wrap="square">
            <a:spAutoFit/>
          </a:bodyPr>
          <a:lstStyle/>
          <a:p>
            <a:r>
              <a:rPr lang="en-GB" sz="2400" dirty="0">
                <a:latin typeface="Arial Black" panose="020B0A04020102020204" pitchFamily="34" charset="0"/>
              </a:rPr>
              <a:t>Multiple Objects</a:t>
            </a:r>
          </a:p>
          <a:p>
            <a:r>
              <a:rPr lang="en-GB" dirty="0"/>
              <a:t>If you create multiple objects of one class, you can change the attribute values in one object, without affecting the attribute values in the other:</a:t>
            </a:r>
          </a:p>
          <a:p>
            <a:endParaRPr lang="en-GB" dirty="0"/>
          </a:p>
          <a:p>
            <a:r>
              <a:rPr lang="en-GB" dirty="0"/>
              <a:t>Example</a:t>
            </a:r>
          </a:p>
          <a:p>
            <a:r>
              <a:rPr lang="en-GB" dirty="0"/>
              <a:t>Change the value of x to 25 in myObj2, and leave x in myObj1 unchanged:</a:t>
            </a:r>
          </a:p>
          <a:p>
            <a:endParaRPr lang="en-GB" dirty="0"/>
          </a:p>
          <a:p>
            <a:r>
              <a:rPr lang="en-GB" dirty="0"/>
              <a:t>public class Main {</a:t>
            </a:r>
          </a:p>
          <a:p>
            <a:r>
              <a:rPr lang="en-GB" dirty="0"/>
              <a:t>  int x = 5;</a:t>
            </a:r>
          </a:p>
          <a:p>
            <a:endParaRPr lang="en-GB" dirty="0"/>
          </a:p>
          <a:p>
            <a:r>
              <a:rPr lang="en-GB" dirty="0"/>
              <a:t>  public static void main(String[] </a:t>
            </a:r>
            <a:r>
              <a:rPr lang="en-GB" dirty="0" err="1"/>
              <a:t>args</a:t>
            </a:r>
            <a:r>
              <a:rPr lang="en-GB" dirty="0"/>
              <a:t>) {</a:t>
            </a:r>
          </a:p>
          <a:p>
            <a:r>
              <a:rPr lang="en-GB" dirty="0"/>
              <a:t>    Main myObj1 = new Main();  // Object 1</a:t>
            </a:r>
          </a:p>
          <a:p>
            <a:r>
              <a:rPr lang="en-GB" dirty="0"/>
              <a:t>    Main myObj2 = new Main();  // Object 2</a:t>
            </a:r>
          </a:p>
          <a:p>
            <a:r>
              <a:rPr lang="en-GB" dirty="0"/>
              <a:t>    myObj2.x = 25;</a:t>
            </a:r>
          </a:p>
          <a:p>
            <a:r>
              <a:rPr lang="en-GB" dirty="0"/>
              <a:t>    </a:t>
            </a:r>
            <a:r>
              <a:rPr lang="en-GB" dirty="0" err="1"/>
              <a:t>System.out.println</a:t>
            </a:r>
            <a:r>
              <a:rPr lang="en-GB" dirty="0"/>
              <a:t>(myObj1.x);  // Outputs 5</a:t>
            </a:r>
          </a:p>
          <a:p>
            <a:r>
              <a:rPr lang="en-GB" dirty="0"/>
              <a:t>    </a:t>
            </a:r>
            <a:r>
              <a:rPr lang="en-GB" dirty="0" err="1"/>
              <a:t>System.out.println</a:t>
            </a:r>
            <a:r>
              <a:rPr lang="en-GB" dirty="0"/>
              <a:t>(myObj2.x);  // Outputs 25</a:t>
            </a:r>
          </a:p>
          <a:p>
            <a:r>
              <a:rPr lang="en-GB" dirty="0"/>
              <a:t>  }</a:t>
            </a:r>
          </a:p>
          <a:p>
            <a:r>
              <a:rPr lang="en-GB" dirty="0"/>
              <a:t>}</a:t>
            </a:r>
            <a:endParaRPr lang="en-PH" dirty="0"/>
          </a:p>
        </p:txBody>
      </p:sp>
      <p:sp>
        <p:nvSpPr>
          <p:cNvPr id="5" name="TextBox 4">
            <a:extLst>
              <a:ext uri="{FF2B5EF4-FFF2-40B4-BE49-F238E27FC236}">
                <a16:creationId xmlns:a16="http://schemas.microsoft.com/office/drawing/2014/main" id="{BC5398DC-78E5-6472-95DD-4E5FCE1118C1}"/>
              </a:ext>
            </a:extLst>
          </p:cNvPr>
          <p:cNvSpPr txBox="1"/>
          <p:nvPr/>
        </p:nvSpPr>
        <p:spPr>
          <a:xfrm>
            <a:off x="7327769" y="1682585"/>
            <a:ext cx="4456521" cy="3139321"/>
          </a:xfrm>
          <a:prstGeom prst="rect">
            <a:avLst/>
          </a:prstGeom>
          <a:noFill/>
          <a:ln>
            <a:solidFill>
              <a:schemeClr val="tx1"/>
            </a:solidFill>
          </a:ln>
        </p:spPr>
        <p:txBody>
          <a:bodyPr wrap="square">
            <a:spAutoFit/>
          </a:bodyPr>
          <a:lstStyle/>
          <a:p>
            <a:r>
              <a:rPr lang="en-PH" dirty="0"/>
              <a:t>public class Main {</a:t>
            </a:r>
          </a:p>
          <a:p>
            <a:r>
              <a:rPr lang="en-PH" dirty="0"/>
              <a:t>  int x = 5;</a:t>
            </a:r>
          </a:p>
          <a:p>
            <a:endParaRPr lang="en-PH" dirty="0"/>
          </a:p>
          <a:p>
            <a:r>
              <a:rPr lang="en-PH" dirty="0"/>
              <a:t>  public static void main(String[] </a:t>
            </a:r>
            <a:r>
              <a:rPr lang="en-PH" dirty="0" err="1"/>
              <a:t>args</a:t>
            </a:r>
            <a:r>
              <a:rPr lang="en-PH" dirty="0"/>
              <a:t>) {</a:t>
            </a:r>
          </a:p>
          <a:p>
            <a:r>
              <a:rPr lang="en-PH" dirty="0"/>
              <a:t>    Main myObj1 = new Main();</a:t>
            </a:r>
          </a:p>
          <a:p>
            <a:r>
              <a:rPr lang="en-PH" dirty="0"/>
              <a:t>    Main myObj2 = new Main();</a:t>
            </a:r>
          </a:p>
          <a:p>
            <a:r>
              <a:rPr lang="en-PH" dirty="0"/>
              <a:t>    myObj2.x = 25;</a:t>
            </a:r>
          </a:p>
          <a:p>
            <a:r>
              <a:rPr lang="en-PH" dirty="0"/>
              <a:t>    </a:t>
            </a:r>
            <a:r>
              <a:rPr lang="en-PH" dirty="0" err="1"/>
              <a:t>System.out.println</a:t>
            </a:r>
            <a:r>
              <a:rPr lang="en-PH" dirty="0"/>
              <a:t>(myObj1.x);</a:t>
            </a:r>
          </a:p>
          <a:p>
            <a:r>
              <a:rPr lang="en-PH" dirty="0"/>
              <a:t>    </a:t>
            </a:r>
            <a:r>
              <a:rPr lang="en-PH" dirty="0" err="1"/>
              <a:t>System.out.println</a:t>
            </a:r>
            <a:r>
              <a:rPr lang="en-PH" dirty="0"/>
              <a:t>(myObj2.x);</a:t>
            </a:r>
          </a:p>
          <a:p>
            <a:r>
              <a:rPr lang="en-PH" dirty="0"/>
              <a:t>  }</a:t>
            </a:r>
          </a:p>
          <a:p>
            <a:r>
              <a:rPr lang="en-PH" dirty="0"/>
              <a:t>}</a:t>
            </a:r>
          </a:p>
        </p:txBody>
      </p:sp>
    </p:spTree>
    <p:extLst>
      <p:ext uri="{BB962C8B-B14F-4D97-AF65-F5344CB8AC3E}">
        <p14:creationId xmlns:p14="http://schemas.microsoft.com/office/powerpoint/2010/main" val="1217109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9F27CB-EED7-50D5-0968-9FF75155262C}"/>
              </a:ext>
            </a:extLst>
          </p:cNvPr>
          <p:cNvSpPr txBox="1"/>
          <p:nvPr/>
        </p:nvSpPr>
        <p:spPr>
          <a:xfrm>
            <a:off x="191677" y="870273"/>
            <a:ext cx="4957839" cy="4247317"/>
          </a:xfrm>
          <a:prstGeom prst="rect">
            <a:avLst/>
          </a:prstGeom>
          <a:noFill/>
        </p:spPr>
        <p:txBody>
          <a:bodyPr wrap="square">
            <a:spAutoFit/>
          </a:bodyPr>
          <a:lstStyle/>
          <a:p>
            <a:r>
              <a:rPr lang="en-PH" b="1" dirty="0"/>
              <a:t>You can specify as many attributes as you want:</a:t>
            </a:r>
          </a:p>
          <a:p>
            <a:endParaRPr lang="en-PH" b="1" dirty="0"/>
          </a:p>
          <a:p>
            <a:r>
              <a:rPr lang="en-PH" b="1" dirty="0"/>
              <a:t>Example</a:t>
            </a:r>
          </a:p>
          <a:p>
            <a:r>
              <a:rPr lang="en-PH" b="1" dirty="0"/>
              <a:t>public class Main {</a:t>
            </a:r>
          </a:p>
          <a:p>
            <a:r>
              <a:rPr lang="en-PH" b="1" dirty="0"/>
              <a:t>  String </a:t>
            </a:r>
            <a:r>
              <a:rPr lang="en-PH" b="1" dirty="0" err="1"/>
              <a:t>fname</a:t>
            </a:r>
            <a:r>
              <a:rPr lang="en-PH" b="1" dirty="0"/>
              <a:t> = "John";</a:t>
            </a:r>
          </a:p>
          <a:p>
            <a:r>
              <a:rPr lang="en-PH" b="1" dirty="0"/>
              <a:t>  String </a:t>
            </a:r>
            <a:r>
              <a:rPr lang="en-PH" b="1" dirty="0" err="1"/>
              <a:t>lname</a:t>
            </a:r>
            <a:r>
              <a:rPr lang="en-PH" b="1" dirty="0"/>
              <a:t> = "Doe";</a:t>
            </a:r>
          </a:p>
          <a:p>
            <a:r>
              <a:rPr lang="en-PH" b="1" dirty="0"/>
              <a:t>  int age = 24;</a:t>
            </a:r>
          </a:p>
          <a:p>
            <a:endParaRPr lang="en-PH" b="1" dirty="0"/>
          </a:p>
          <a:p>
            <a:r>
              <a:rPr lang="en-PH" b="1" dirty="0"/>
              <a:t>  public static void main(String[] </a:t>
            </a:r>
            <a:r>
              <a:rPr lang="en-PH" b="1" dirty="0" err="1"/>
              <a:t>args</a:t>
            </a:r>
            <a:r>
              <a:rPr lang="en-PH" b="1" dirty="0"/>
              <a:t>) {</a:t>
            </a:r>
          </a:p>
          <a:p>
            <a:r>
              <a:rPr lang="en-PH" b="1" dirty="0"/>
              <a:t>    Main </a:t>
            </a:r>
            <a:r>
              <a:rPr lang="en-PH" b="1" dirty="0" err="1"/>
              <a:t>myObj</a:t>
            </a:r>
            <a:r>
              <a:rPr lang="en-PH" b="1" dirty="0"/>
              <a:t> = new Main();</a:t>
            </a:r>
          </a:p>
          <a:p>
            <a:r>
              <a:rPr lang="en-PH" b="1" dirty="0"/>
              <a:t>    </a:t>
            </a:r>
            <a:r>
              <a:rPr lang="en-PH" b="1" dirty="0" err="1"/>
              <a:t>System.out.println</a:t>
            </a:r>
            <a:r>
              <a:rPr lang="en-PH" b="1" dirty="0"/>
              <a:t>("Name: " + </a:t>
            </a:r>
            <a:r>
              <a:rPr lang="en-PH" b="1" dirty="0" err="1"/>
              <a:t>myObj.fname</a:t>
            </a:r>
            <a:r>
              <a:rPr lang="en-PH" b="1" dirty="0"/>
              <a:t> + " " + </a:t>
            </a:r>
            <a:r>
              <a:rPr lang="en-PH" b="1" dirty="0" err="1"/>
              <a:t>myObj.lname</a:t>
            </a:r>
            <a:r>
              <a:rPr lang="en-PH" b="1" dirty="0"/>
              <a:t>);</a:t>
            </a:r>
          </a:p>
          <a:p>
            <a:r>
              <a:rPr lang="en-PH" b="1" dirty="0"/>
              <a:t>    </a:t>
            </a:r>
            <a:r>
              <a:rPr lang="en-PH" b="1" dirty="0" err="1"/>
              <a:t>System.out.println</a:t>
            </a:r>
            <a:r>
              <a:rPr lang="en-PH" b="1" dirty="0"/>
              <a:t>("Age: " + </a:t>
            </a:r>
            <a:r>
              <a:rPr lang="en-PH" b="1" dirty="0" err="1"/>
              <a:t>myObj.age</a:t>
            </a:r>
            <a:r>
              <a:rPr lang="en-PH" b="1" dirty="0"/>
              <a:t>);</a:t>
            </a:r>
          </a:p>
          <a:p>
            <a:r>
              <a:rPr lang="en-PH" b="1" dirty="0"/>
              <a:t>  }</a:t>
            </a:r>
          </a:p>
          <a:p>
            <a:r>
              <a:rPr lang="en-PH" b="1" dirty="0"/>
              <a:t>}</a:t>
            </a:r>
          </a:p>
        </p:txBody>
      </p:sp>
      <p:sp>
        <p:nvSpPr>
          <p:cNvPr id="5" name="TextBox 4">
            <a:extLst>
              <a:ext uri="{FF2B5EF4-FFF2-40B4-BE49-F238E27FC236}">
                <a16:creationId xmlns:a16="http://schemas.microsoft.com/office/drawing/2014/main" id="{71B45C11-4924-CF90-A80A-823A10D653F1}"/>
              </a:ext>
            </a:extLst>
          </p:cNvPr>
          <p:cNvSpPr txBox="1"/>
          <p:nvPr/>
        </p:nvSpPr>
        <p:spPr>
          <a:xfrm>
            <a:off x="5363991" y="1424270"/>
            <a:ext cx="6726804" cy="3416320"/>
          </a:xfrm>
          <a:prstGeom prst="rect">
            <a:avLst/>
          </a:prstGeom>
          <a:noFill/>
          <a:ln>
            <a:solidFill>
              <a:schemeClr val="accent1"/>
            </a:solidFill>
          </a:ln>
        </p:spPr>
        <p:txBody>
          <a:bodyPr wrap="square">
            <a:spAutoFit/>
          </a:bodyPr>
          <a:lstStyle/>
          <a:p>
            <a:r>
              <a:rPr lang="en-PH" dirty="0">
                <a:latin typeface="Arial Black" panose="020B0A04020102020204" pitchFamily="34" charset="0"/>
              </a:rPr>
              <a:t>public class Main {</a:t>
            </a:r>
          </a:p>
          <a:p>
            <a:r>
              <a:rPr lang="en-PH" dirty="0">
                <a:latin typeface="Arial Black" panose="020B0A04020102020204" pitchFamily="34" charset="0"/>
              </a:rPr>
              <a:t>  String </a:t>
            </a:r>
            <a:r>
              <a:rPr lang="en-PH" dirty="0" err="1">
                <a:latin typeface="Arial Black" panose="020B0A04020102020204" pitchFamily="34" charset="0"/>
              </a:rPr>
              <a:t>fname</a:t>
            </a:r>
            <a:r>
              <a:rPr lang="en-PH" dirty="0">
                <a:latin typeface="Arial Black" panose="020B0A04020102020204" pitchFamily="34" charset="0"/>
              </a:rPr>
              <a:t> = "John";</a:t>
            </a:r>
          </a:p>
          <a:p>
            <a:r>
              <a:rPr lang="en-PH" dirty="0">
                <a:latin typeface="Arial Black" panose="020B0A04020102020204" pitchFamily="34" charset="0"/>
              </a:rPr>
              <a:t>  String </a:t>
            </a:r>
            <a:r>
              <a:rPr lang="en-PH" dirty="0" err="1">
                <a:latin typeface="Arial Black" panose="020B0A04020102020204" pitchFamily="34" charset="0"/>
              </a:rPr>
              <a:t>lname</a:t>
            </a:r>
            <a:r>
              <a:rPr lang="en-PH" dirty="0">
                <a:latin typeface="Arial Black" panose="020B0A04020102020204" pitchFamily="34" charset="0"/>
              </a:rPr>
              <a:t> = "Doe";</a:t>
            </a:r>
          </a:p>
          <a:p>
            <a:r>
              <a:rPr lang="en-PH" dirty="0">
                <a:latin typeface="Arial Black" panose="020B0A04020102020204" pitchFamily="34" charset="0"/>
              </a:rPr>
              <a:t>  int age = 24;</a:t>
            </a:r>
          </a:p>
          <a:p>
            <a:endParaRPr lang="en-PH" dirty="0">
              <a:latin typeface="Arial Black" panose="020B0A04020102020204" pitchFamily="34" charset="0"/>
            </a:endParaRPr>
          </a:p>
          <a:p>
            <a:r>
              <a:rPr lang="en-PH" dirty="0">
                <a:latin typeface="Arial Black" panose="020B0A04020102020204" pitchFamily="34" charset="0"/>
              </a:rPr>
              <a:t>  public static void main(String[] </a:t>
            </a:r>
            <a:r>
              <a:rPr lang="en-PH" dirty="0" err="1">
                <a:latin typeface="Arial Black" panose="020B0A04020102020204" pitchFamily="34" charset="0"/>
              </a:rPr>
              <a:t>args</a:t>
            </a:r>
            <a:r>
              <a:rPr lang="en-PH" dirty="0">
                <a:latin typeface="Arial Black" panose="020B0A04020102020204" pitchFamily="34" charset="0"/>
              </a:rPr>
              <a:t>) {</a:t>
            </a:r>
          </a:p>
          <a:p>
            <a:r>
              <a:rPr lang="en-PH" dirty="0">
                <a:latin typeface="Arial Black" panose="020B0A04020102020204" pitchFamily="34" charset="0"/>
              </a:rPr>
              <a:t>    Main </a:t>
            </a:r>
            <a:r>
              <a:rPr lang="en-PH" dirty="0" err="1">
                <a:latin typeface="Arial Black" panose="020B0A04020102020204" pitchFamily="34" charset="0"/>
              </a:rPr>
              <a:t>myObj</a:t>
            </a:r>
            <a:r>
              <a:rPr lang="en-PH" dirty="0">
                <a:latin typeface="Arial Black" panose="020B0A04020102020204" pitchFamily="34" charset="0"/>
              </a:rPr>
              <a:t> = new Main();</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("Name: " + </a:t>
            </a:r>
            <a:r>
              <a:rPr lang="en-PH" dirty="0" err="1">
                <a:latin typeface="Arial Black" panose="020B0A04020102020204" pitchFamily="34" charset="0"/>
              </a:rPr>
              <a:t>myObj.fname</a:t>
            </a:r>
            <a:r>
              <a:rPr lang="en-PH" dirty="0">
                <a:latin typeface="Arial Black" panose="020B0A04020102020204" pitchFamily="34" charset="0"/>
              </a:rPr>
              <a:t> + " " + </a:t>
            </a:r>
            <a:r>
              <a:rPr lang="en-PH" dirty="0" err="1">
                <a:latin typeface="Arial Black" panose="020B0A04020102020204" pitchFamily="34" charset="0"/>
              </a:rPr>
              <a:t>myObj.lname</a:t>
            </a:r>
            <a:r>
              <a:rPr lang="en-PH" dirty="0">
                <a:latin typeface="Arial Black" panose="020B0A04020102020204" pitchFamily="34" charset="0"/>
              </a:rPr>
              <a:t>);</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("Age: " + </a:t>
            </a:r>
            <a:r>
              <a:rPr lang="en-PH" dirty="0" err="1">
                <a:latin typeface="Arial Black" panose="020B0A04020102020204" pitchFamily="34" charset="0"/>
              </a:rPr>
              <a:t>myObj.age</a:t>
            </a:r>
            <a:r>
              <a:rPr lang="en-PH" dirty="0">
                <a:latin typeface="Arial Black" panose="020B0A04020102020204" pitchFamily="34" charset="0"/>
              </a:rPr>
              <a:t>);</a:t>
            </a:r>
          </a:p>
          <a:p>
            <a:r>
              <a:rPr lang="en-PH" dirty="0">
                <a:latin typeface="Arial Black" panose="020B0A04020102020204" pitchFamily="34" charset="0"/>
              </a:rPr>
              <a:t>  }</a:t>
            </a:r>
          </a:p>
          <a:p>
            <a:r>
              <a:rPr lang="en-PH" dirty="0">
                <a:latin typeface="Arial Black" panose="020B0A04020102020204" pitchFamily="34" charset="0"/>
              </a:rPr>
              <a:t>}</a:t>
            </a:r>
          </a:p>
        </p:txBody>
      </p:sp>
      <p:sp>
        <p:nvSpPr>
          <p:cNvPr id="4" name="TextBox 3">
            <a:extLst>
              <a:ext uri="{FF2B5EF4-FFF2-40B4-BE49-F238E27FC236}">
                <a16:creationId xmlns:a16="http://schemas.microsoft.com/office/drawing/2014/main" id="{674FBEBF-09FD-56CF-F542-9933EDA06BE9}"/>
              </a:ext>
            </a:extLst>
          </p:cNvPr>
          <p:cNvSpPr txBox="1"/>
          <p:nvPr/>
        </p:nvSpPr>
        <p:spPr>
          <a:xfrm>
            <a:off x="248479" y="204948"/>
            <a:ext cx="3520439" cy="369332"/>
          </a:xfrm>
          <a:prstGeom prst="rect">
            <a:avLst/>
          </a:prstGeom>
          <a:noFill/>
        </p:spPr>
        <p:txBody>
          <a:bodyPr wrap="square">
            <a:spAutoFit/>
          </a:bodyPr>
          <a:lstStyle/>
          <a:p>
            <a:r>
              <a:rPr lang="en-PH" sz="1800" dirty="0">
                <a:latin typeface="Arial Black" panose="020B0A04020102020204" pitchFamily="34" charset="0"/>
              </a:rPr>
              <a:t>Multiple Attributes</a:t>
            </a:r>
          </a:p>
        </p:txBody>
      </p:sp>
    </p:spTree>
    <p:extLst>
      <p:ext uri="{BB962C8B-B14F-4D97-AF65-F5344CB8AC3E}">
        <p14:creationId xmlns:p14="http://schemas.microsoft.com/office/powerpoint/2010/main" val="266627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772497-6F77-765A-A55A-E5DEDE2EC34D}"/>
              </a:ext>
            </a:extLst>
          </p:cNvPr>
          <p:cNvSpPr txBox="1"/>
          <p:nvPr/>
        </p:nvSpPr>
        <p:spPr>
          <a:xfrm>
            <a:off x="132522" y="765111"/>
            <a:ext cx="5963478" cy="4339650"/>
          </a:xfrm>
          <a:prstGeom prst="rect">
            <a:avLst/>
          </a:prstGeom>
          <a:noFill/>
        </p:spPr>
        <p:txBody>
          <a:bodyPr wrap="square">
            <a:spAutoFit/>
          </a:bodyPr>
          <a:lstStyle/>
          <a:p>
            <a:r>
              <a:rPr lang="en-GB" dirty="0"/>
              <a:t>You learned from the Java Methods that methods are declared within a class, and that they are used to perform certain actions:</a:t>
            </a:r>
          </a:p>
          <a:p>
            <a:endParaRPr lang="en-GB" sz="800" dirty="0"/>
          </a:p>
          <a:p>
            <a:r>
              <a:rPr lang="en-GB" b="1" dirty="0"/>
              <a:t>Example</a:t>
            </a:r>
          </a:p>
          <a:p>
            <a:r>
              <a:rPr lang="en-GB" dirty="0"/>
              <a:t>Create a method named </a:t>
            </a:r>
            <a:r>
              <a:rPr lang="en-GB" dirty="0" err="1"/>
              <a:t>myMethod</a:t>
            </a:r>
            <a:r>
              <a:rPr lang="en-GB" dirty="0"/>
              <a:t>() in Main:</a:t>
            </a:r>
          </a:p>
          <a:p>
            <a:endParaRPr lang="en-GB" sz="800" dirty="0"/>
          </a:p>
          <a:p>
            <a:r>
              <a:rPr lang="en-GB" dirty="0"/>
              <a:t>public class Main {</a:t>
            </a:r>
          </a:p>
          <a:p>
            <a:r>
              <a:rPr lang="en-GB" dirty="0"/>
              <a:t>  static void </a:t>
            </a:r>
            <a:r>
              <a:rPr lang="en-GB" dirty="0" err="1"/>
              <a:t>myMethod</a:t>
            </a:r>
            <a:r>
              <a:rPr lang="en-GB" dirty="0"/>
              <a:t>() {</a:t>
            </a:r>
          </a:p>
          <a:p>
            <a:r>
              <a:rPr lang="en-GB" dirty="0"/>
              <a:t>    </a:t>
            </a:r>
            <a:r>
              <a:rPr lang="en-GB" dirty="0" err="1"/>
              <a:t>System.out.println</a:t>
            </a:r>
            <a:r>
              <a:rPr lang="en-GB" dirty="0"/>
              <a:t>("Hello World!");</a:t>
            </a:r>
          </a:p>
          <a:p>
            <a:r>
              <a:rPr lang="en-GB" dirty="0"/>
              <a:t>  }</a:t>
            </a:r>
          </a:p>
          <a:p>
            <a:r>
              <a:rPr lang="en-GB" dirty="0"/>
              <a:t>}</a:t>
            </a:r>
          </a:p>
          <a:p>
            <a:r>
              <a:rPr lang="en-GB" dirty="0"/>
              <a:t> </a:t>
            </a:r>
          </a:p>
          <a:p>
            <a:r>
              <a:rPr lang="en-GB" dirty="0" err="1"/>
              <a:t>myMethod</a:t>
            </a:r>
            <a:r>
              <a:rPr lang="en-GB" dirty="0"/>
              <a:t>() prints a text (the action), when it is called. To call a method, write the method's name followed by two parentheses () and a semicolon;</a:t>
            </a:r>
          </a:p>
          <a:p>
            <a:endParaRPr lang="en-GB" sz="800" dirty="0"/>
          </a:p>
        </p:txBody>
      </p:sp>
      <p:sp>
        <p:nvSpPr>
          <p:cNvPr id="4" name="TextBox 3">
            <a:extLst>
              <a:ext uri="{FF2B5EF4-FFF2-40B4-BE49-F238E27FC236}">
                <a16:creationId xmlns:a16="http://schemas.microsoft.com/office/drawing/2014/main" id="{39BCA196-282E-EC90-AF1C-3466C161095B}"/>
              </a:ext>
            </a:extLst>
          </p:cNvPr>
          <p:cNvSpPr txBox="1"/>
          <p:nvPr/>
        </p:nvSpPr>
        <p:spPr>
          <a:xfrm>
            <a:off x="122086" y="69775"/>
            <a:ext cx="2923264" cy="369332"/>
          </a:xfrm>
          <a:prstGeom prst="rect">
            <a:avLst/>
          </a:prstGeom>
          <a:noFill/>
        </p:spPr>
        <p:txBody>
          <a:bodyPr wrap="square">
            <a:spAutoFit/>
          </a:bodyPr>
          <a:lstStyle/>
          <a:p>
            <a:r>
              <a:rPr lang="en-GB" sz="1800" b="1" dirty="0">
                <a:latin typeface="Arial Black" panose="020B0A04020102020204" pitchFamily="34" charset="0"/>
              </a:rPr>
              <a:t>Java Class Methods</a:t>
            </a:r>
          </a:p>
        </p:txBody>
      </p:sp>
      <p:sp>
        <p:nvSpPr>
          <p:cNvPr id="6" name="TextBox 5">
            <a:extLst>
              <a:ext uri="{FF2B5EF4-FFF2-40B4-BE49-F238E27FC236}">
                <a16:creationId xmlns:a16="http://schemas.microsoft.com/office/drawing/2014/main" id="{53E31F45-278D-E4BC-0CC6-CC4377CB0C4D}"/>
              </a:ext>
            </a:extLst>
          </p:cNvPr>
          <p:cNvSpPr txBox="1"/>
          <p:nvPr/>
        </p:nvSpPr>
        <p:spPr>
          <a:xfrm>
            <a:off x="6832159" y="872173"/>
            <a:ext cx="4710136" cy="3662541"/>
          </a:xfrm>
          <a:prstGeom prst="rect">
            <a:avLst/>
          </a:prstGeom>
          <a:noFill/>
        </p:spPr>
        <p:txBody>
          <a:bodyPr wrap="square">
            <a:spAutoFit/>
          </a:bodyPr>
          <a:lstStyle/>
          <a:p>
            <a:r>
              <a:rPr lang="en-GB" b="1" dirty="0"/>
              <a:t>Example</a:t>
            </a:r>
          </a:p>
          <a:p>
            <a:r>
              <a:rPr lang="en-GB" dirty="0"/>
              <a:t>Inside main, call </a:t>
            </a:r>
            <a:r>
              <a:rPr lang="en-GB" dirty="0" err="1"/>
              <a:t>myMethod</a:t>
            </a:r>
            <a:r>
              <a:rPr lang="en-GB" dirty="0"/>
              <a:t>():</a:t>
            </a:r>
          </a:p>
          <a:p>
            <a:endParaRPr lang="en-GB" sz="800" dirty="0"/>
          </a:p>
          <a:p>
            <a:r>
              <a:rPr lang="en-GB" dirty="0"/>
              <a:t>public class Main {</a:t>
            </a:r>
          </a:p>
          <a:p>
            <a:r>
              <a:rPr lang="en-GB" dirty="0"/>
              <a:t>  static void </a:t>
            </a:r>
            <a:r>
              <a:rPr lang="en-GB" dirty="0" err="1"/>
              <a:t>myMethod</a:t>
            </a:r>
            <a:r>
              <a:rPr lang="en-GB" dirty="0"/>
              <a:t>() {</a:t>
            </a:r>
          </a:p>
          <a:p>
            <a:r>
              <a:rPr lang="en-GB" dirty="0"/>
              <a:t>    </a:t>
            </a:r>
            <a:r>
              <a:rPr lang="en-GB" dirty="0" err="1"/>
              <a:t>System.out.println</a:t>
            </a:r>
            <a:r>
              <a:rPr lang="en-GB" dirty="0"/>
              <a:t>("Hello World!");</a:t>
            </a:r>
          </a:p>
          <a:p>
            <a:r>
              <a:rPr lang="en-GB" dirty="0"/>
              <a:t>  }</a:t>
            </a:r>
          </a:p>
          <a:p>
            <a:endParaRPr lang="en-GB" sz="800" dirty="0"/>
          </a:p>
          <a:p>
            <a:r>
              <a:rPr lang="en-GB" dirty="0"/>
              <a:t>  public static void main(String[] </a:t>
            </a:r>
            <a:r>
              <a:rPr lang="en-GB" dirty="0" err="1"/>
              <a:t>args</a:t>
            </a:r>
            <a:r>
              <a:rPr lang="en-GB" dirty="0"/>
              <a:t>) {</a:t>
            </a:r>
          </a:p>
          <a:p>
            <a:r>
              <a:rPr lang="en-GB" dirty="0"/>
              <a:t>    </a:t>
            </a:r>
            <a:r>
              <a:rPr lang="en-GB" dirty="0" err="1"/>
              <a:t>myMethod</a:t>
            </a:r>
            <a:r>
              <a:rPr lang="en-GB" dirty="0"/>
              <a:t>();</a:t>
            </a:r>
          </a:p>
          <a:p>
            <a:r>
              <a:rPr lang="en-GB" dirty="0"/>
              <a:t>  }</a:t>
            </a:r>
          </a:p>
          <a:p>
            <a:r>
              <a:rPr lang="en-GB" dirty="0"/>
              <a:t>}</a:t>
            </a:r>
          </a:p>
          <a:p>
            <a:endParaRPr lang="en-GB" dirty="0"/>
          </a:p>
          <a:p>
            <a:r>
              <a:rPr lang="en-GB" dirty="0"/>
              <a:t>// Outputs "Hello World!"</a:t>
            </a:r>
            <a:endParaRPr lang="en-PH" dirty="0"/>
          </a:p>
        </p:txBody>
      </p:sp>
    </p:spTree>
    <p:extLst>
      <p:ext uri="{BB962C8B-B14F-4D97-AF65-F5344CB8AC3E}">
        <p14:creationId xmlns:p14="http://schemas.microsoft.com/office/powerpoint/2010/main" val="90827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EA660D-4DF2-D2A2-C6D0-B014B3312E19}"/>
              </a:ext>
            </a:extLst>
          </p:cNvPr>
          <p:cNvSpPr txBox="1"/>
          <p:nvPr/>
        </p:nvSpPr>
        <p:spPr>
          <a:xfrm>
            <a:off x="353526" y="225107"/>
            <a:ext cx="3765250" cy="2585323"/>
          </a:xfrm>
          <a:prstGeom prst="rect">
            <a:avLst/>
          </a:prstGeom>
          <a:noFill/>
          <a:ln>
            <a:solidFill>
              <a:schemeClr val="accent1"/>
            </a:solidFill>
          </a:ln>
        </p:spPr>
        <p:txBody>
          <a:bodyPr wrap="square">
            <a:spAutoFit/>
          </a:bodyPr>
          <a:lstStyle/>
          <a:p>
            <a:r>
              <a:rPr lang="en-PH" dirty="0"/>
              <a:t>public class Main {</a:t>
            </a:r>
          </a:p>
          <a:p>
            <a:r>
              <a:rPr lang="en-PH" dirty="0"/>
              <a:t>  static void </a:t>
            </a:r>
            <a:r>
              <a:rPr lang="en-PH" dirty="0" err="1"/>
              <a:t>myMethod</a:t>
            </a:r>
            <a:r>
              <a:rPr lang="en-PH" dirty="0"/>
              <a:t>() {</a:t>
            </a:r>
          </a:p>
          <a:p>
            <a:r>
              <a:rPr lang="en-PH" dirty="0"/>
              <a:t>    </a:t>
            </a:r>
            <a:r>
              <a:rPr lang="en-PH" dirty="0" err="1"/>
              <a:t>System.out.println</a:t>
            </a:r>
            <a:r>
              <a:rPr lang="en-PH" dirty="0"/>
              <a:t>("Hello World!");</a:t>
            </a:r>
          </a:p>
          <a:p>
            <a:r>
              <a:rPr lang="en-PH" dirty="0"/>
              <a:t>  }</a:t>
            </a:r>
          </a:p>
          <a:p>
            <a:endParaRPr lang="en-PH" dirty="0"/>
          </a:p>
          <a:p>
            <a:r>
              <a:rPr lang="en-PH" dirty="0"/>
              <a:t>  public static void main(String[] </a:t>
            </a:r>
            <a:r>
              <a:rPr lang="en-PH" dirty="0" err="1"/>
              <a:t>args</a:t>
            </a:r>
            <a:r>
              <a:rPr lang="en-PH" dirty="0"/>
              <a:t>) {</a:t>
            </a:r>
          </a:p>
          <a:p>
            <a:r>
              <a:rPr lang="en-PH" dirty="0"/>
              <a:t>    </a:t>
            </a:r>
            <a:r>
              <a:rPr lang="en-PH" dirty="0" err="1"/>
              <a:t>myMethod</a:t>
            </a:r>
            <a:r>
              <a:rPr lang="en-PH" dirty="0"/>
              <a:t>();</a:t>
            </a:r>
          </a:p>
          <a:p>
            <a:r>
              <a:rPr lang="en-PH" dirty="0"/>
              <a:t>  }</a:t>
            </a:r>
          </a:p>
          <a:p>
            <a:r>
              <a:rPr lang="en-PH" dirty="0"/>
              <a:t>}</a:t>
            </a:r>
          </a:p>
        </p:txBody>
      </p:sp>
      <p:sp>
        <p:nvSpPr>
          <p:cNvPr id="5" name="TextBox 4">
            <a:extLst>
              <a:ext uri="{FF2B5EF4-FFF2-40B4-BE49-F238E27FC236}">
                <a16:creationId xmlns:a16="http://schemas.microsoft.com/office/drawing/2014/main" id="{8E6BA3B5-00C2-9937-B242-64026B7FCD69}"/>
              </a:ext>
            </a:extLst>
          </p:cNvPr>
          <p:cNvSpPr txBox="1"/>
          <p:nvPr/>
        </p:nvSpPr>
        <p:spPr>
          <a:xfrm>
            <a:off x="4564067" y="1115116"/>
            <a:ext cx="7410597" cy="5755422"/>
          </a:xfrm>
          <a:prstGeom prst="rect">
            <a:avLst/>
          </a:prstGeom>
          <a:noFill/>
        </p:spPr>
        <p:txBody>
          <a:bodyPr wrap="square">
            <a:spAutoFit/>
          </a:bodyPr>
          <a:lstStyle/>
          <a:p>
            <a:r>
              <a:rPr lang="en-GB" sz="1600" dirty="0">
                <a:latin typeface="Arial Black" panose="020B0A04020102020204" pitchFamily="34" charset="0"/>
              </a:rPr>
              <a:t>public class Main {</a:t>
            </a:r>
          </a:p>
          <a:p>
            <a:r>
              <a:rPr lang="en-GB" sz="1600" dirty="0">
                <a:latin typeface="Arial Black" panose="020B0A04020102020204" pitchFamily="34" charset="0"/>
              </a:rPr>
              <a:t>  // Static method</a:t>
            </a:r>
          </a:p>
          <a:p>
            <a:r>
              <a:rPr lang="en-GB" sz="1600" dirty="0">
                <a:latin typeface="Arial Black" panose="020B0A04020102020204" pitchFamily="34" charset="0"/>
              </a:rPr>
              <a:t>  static void </a:t>
            </a:r>
            <a:r>
              <a:rPr lang="en-GB" sz="1600" dirty="0" err="1">
                <a:latin typeface="Arial Black" panose="020B0A04020102020204" pitchFamily="34" charset="0"/>
              </a:rPr>
              <a:t>myStaticMethod</a:t>
            </a:r>
            <a:r>
              <a:rPr lang="en-GB" sz="1600" dirty="0">
                <a:latin typeface="Arial Black" panose="020B0A04020102020204" pitchFamily="34" charset="0"/>
              </a:rPr>
              <a:t>() {</a:t>
            </a:r>
          </a:p>
          <a:p>
            <a:r>
              <a:rPr lang="en-GB" sz="1600" dirty="0">
                <a:latin typeface="Arial Black" panose="020B0A04020102020204" pitchFamily="34" charset="0"/>
              </a:rPr>
              <a:t>    </a:t>
            </a:r>
            <a:r>
              <a:rPr lang="en-GB" sz="1600" dirty="0" err="1">
                <a:latin typeface="Arial Black" panose="020B0A04020102020204" pitchFamily="34" charset="0"/>
              </a:rPr>
              <a:t>System.out.println</a:t>
            </a:r>
            <a:r>
              <a:rPr lang="en-GB" sz="1600" dirty="0">
                <a:latin typeface="Arial Black" panose="020B0A04020102020204" pitchFamily="34" charset="0"/>
              </a:rPr>
              <a:t>("Static methods can be called without creating objects");</a:t>
            </a:r>
          </a:p>
          <a:p>
            <a:r>
              <a:rPr lang="en-GB" sz="1600" dirty="0">
                <a:latin typeface="Arial Black" panose="020B0A04020102020204" pitchFamily="34" charset="0"/>
              </a:rPr>
              <a:t>  }</a:t>
            </a:r>
          </a:p>
          <a:p>
            <a:endParaRPr lang="en-GB" sz="1600" dirty="0">
              <a:latin typeface="Arial Black" panose="020B0A04020102020204" pitchFamily="34" charset="0"/>
            </a:endParaRPr>
          </a:p>
          <a:p>
            <a:r>
              <a:rPr lang="en-GB" sz="1600" dirty="0">
                <a:latin typeface="Arial Black" panose="020B0A04020102020204" pitchFamily="34" charset="0"/>
              </a:rPr>
              <a:t>  // Public method</a:t>
            </a:r>
          </a:p>
          <a:p>
            <a:r>
              <a:rPr lang="en-GB" sz="1600" dirty="0">
                <a:latin typeface="Arial Black" panose="020B0A04020102020204" pitchFamily="34" charset="0"/>
              </a:rPr>
              <a:t>  public void </a:t>
            </a:r>
            <a:r>
              <a:rPr lang="en-GB" sz="1600" dirty="0" err="1">
                <a:latin typeface="Arial Black" panose="020B0A04020102020204" pitchFamily="34" charset="0"/>
              </a:rPr>
              <a:t>myPublicMethod</a:t>
            </a:r>
            <a:r>
              <a:rPr lang="en-GB" sz="1600" dirty="0">
                <a:latin typeface="Arial Black" panose="020B0A04020102020204" pitchFamily="34" charset="0"/>
              </a:rPr>
              <a:t>() {</a:t>
            </a:r>
          </a:p>
          <a:p>
            <a:r>
              <a:rPr lang="en-GB" sz="1600" dirty="0">
                <a:latin typeface="Arial Black" panose="020B0A04020102020204" pitchFamily="34" charset="0"/>
              </a:rPr>
              <a:t>    </a:t>
            </a:r>
            <a:r>
              <a:rPr lang="en-GB" sz="1600" dirty="0" err="1">
                <a:latin typeface="Arial Black" panose="020B0A04020102020204" pitchFamily="34" charset="0"/>
              </a:rPr>
              <a:t>System.out.println</a:t>
            </a:r>
            <a:r>
              <a:rPr lang="en-GB" sz="1600" dirty="0">
                <a:latin typeface="Arial Black" panose="020B0A04020102020204" pitchFamily="34" charset="0"/>
              </a:rPr>
              <a:t>("Public methods must be called by creating objects");</a:t>
            </a:r>
          </a:p>
          <a:p>
            <a:r>
              <a:rPr lang="en-GB" sz="1600" dirty="0">
                <a:latin typeface="Arial Black" panose="020B0A04020102020204" pitchFamily="34" charset="0"/>
              </a:rPr>
              <a:t>  }</a:t>
            </a:r>
          </a:p>
          <a:p>
            <a:endParaRPr lang="en-GB" sz="1600" dirty="0">
              <a:latin typeface="Arial Black" panose="020B0A04020102020204" pitchFamily="34" charset="0"/>
            </a:endParaRPr>
          </a:p>
          <a:p>
            <a:r>
              <a:rPr lang="en-GB" sz="1600" dirty="0">
                <a:latin typeface="Arial Black" panose="020B0A04020102020204" pitchFamily="34" charset="0"/>
              </a:rPr>
              <a:t>  // Main method</a:t>
            </a:r>
          </a:p>
          <a:p>
            <a:r>
              <a:rPr lang="en-GB" sz="1600" dirty="0">
                <a:latin typeface="Arial Black" panose="020B0A04020102020204" pitchFamily="34" charset="0"/>
              </a:rPr>
              <a:t>  public static void main(String[] </a:t>
            </a:r>
            <a:r>
              <a:rPr lang="en-GB" sz="1600" dirty="0" err="1">
                <a:latin typeface="Arial Black" panose="020B0A04020102020204" pitchFamily="34" charset="0"/>
              </a:rPr>
              <a:t>args</a:t>
            </a:r>
            <a:r>
              <a:rPr lang="en-GB" sz="1600" dirty="0">
                <a:latin typeface="Arial Black" panose="020B0A04020102020204" pitchFamily="34" charset="0"/>
              </a:rPr>
              <a:t>) {</a:t>
            </a:r>
          </a:p>
          <a:p>
            <a:r>
              <a:rPr lang="en-GB" sz="1600" dirty="0">
                <a:latin typeface="Arial Black" panose="020B0A04020102020204" pitchFamily="34" charset="0"/>
              </a:rPr>
              <a:t>    </a:t>
            </a:r>
            <a:r>
              <a:rPr lang="en-GB" sz="1600" dirty="0" err="1">
                <a:latin typeface="Arial Black" panose="020B0A04020102020204" pitchFamily="34" charset="0"/>
              </a:rPr>
              <a:t>myStaticMethod</a:t>
            </a:r>
            <a:r>
              <a:rPr lang="en-GB" sz="1600" dirty="0">
                <a:latin typeface="Arial Black" panose="020B0A04020102020204" pitchFamily="34" charset="0"/>
              </a:rPr>
              <a:t>(); // Call the static method</a:t>
            </a:r>
          </a:p>
          <a:p>
            <a:r>
              <a:rPr lang="en-GB" sz="1600" dirty="0">
                <a:latin typeface="Arial Black" panose="020B0A04020102020204" pitchFamily="34" charset="0"/>
              </a:rPr>
              <a:t>    // </a:t>
            </a:r>
            <a:r>
              <a:rPr lang="en-GB" sz="1600" dirty="0" err="1">
                <a:latin typeface="Arial Black" panose="020B0A04020102020204" pitchFamily="34" charset="0"/>
              </a:rPr>
              <a:t>myPublicMethod</a:t>
            </a:r>
            <a:r>
              <a:rPr lang="en-GB" sz="1600" dirty="0">
                <a:latin typeface="Arial Black" panose="020B0A04020102020204" pitchFamily="34" charset="0"/>
              </a:rPr>
              <a:t>(); This would compile an error</a:t>
            </a:r>
          </a:p>
          <a:p>
            <a:endParaRPr lang="en-GB" sz="1600" dirty="0">
              <a:latin typeface="Arial Black" panose="020B0A04020102020204" pitchFamily="34" charset="0"/>
            </a:endParaRPr>
          </a:p>
          <a:p>
            <a:r>
              <a:rPr lang="en-GB" sz="1600" dirty="0">
                <a:latin typeface="Arial Black" panose="020B0A04020102020204" pitchFamily="34" charset="0"/>
              </a:rPr>
              <a:t>    Main </a:t>
            </a:r>
            <a:r>
              <a:rPr lang="en-GB" sz="1600" dirty="0" err="1">
                <a:latin typeface="Arial Black" panose="020B0A04020102020204" pitchFamily="34" charset="0"/>
              </a:rPr>
              <a:t>myObj</a:t>
            </a:r>
            <a:r>
              <a:rPr lang="en-GB" sz="1600" dirty="0">
                <a:latin typeface="Arial Black" panose="020B0A04020102020204" pitchFamily="34" charset="0"/>
              </a:rPr>
              <a:t> = new Main(); // Create an object of Main</a:t>
            </a:r>
          </a:p>
          <a:p>
            <a:r>
              <a:rPr lang="en-GB" sz="1600" dirty="0">
                <a:latin typeface="Arial Black" panose="020B0A04020102020204" pitchFamily="34" charset="0"/>
              </a:rPr>
              <a:t>    </a:t>
            </a:r>
            <a:r>
              <a:rPr lang="en-GB" sz="1600" dirty="0" err="1">
                <a:latin typeface="Arial Black" panose="020B0A04020102020204" pitchFamily="34" charset="0"/>
              </a:rPr>
              <a:t>myObj.myPublicMethod</a:t>
            </a:r>
            <a:r>
              <a:rPr lang="en-GB" sz="1600" dirty="0">
                <a:latin typeface="Arial Black" panose="020B0A04020102020204" pitchFamily="34" charset="0"/>
              </a:rPr>
              <a:t>(); // Call the public method on the object</a:t>
            </a:r>
          </a:p>
          <a:p>
            <a:r>
              <a:rPr lang="en-GB" sz="1600" dirty="0">
                <a:latin typeface="Arial Black" panose="020B0A04020102020204" pitchFamily="34" charset="0"/>
              </a:rPr>
              <a:t>  }</a:t>
            </a:r>
          </a:p>
          <a:p>
            <a:r>
              <a:rPr lang="en-GB" sz="1600" dirty="0">
                <a:latin typeface="Arial Black" panose="020B0A04020102020204" pitchFamily="34" charset="0"/>
              </a:rPr>
              <a:t>}</a:t>
            </a:r>
            <a:endParaRPr lang="en-PH" sz="1600" dirty="0">
              <a:latin typeface="Arial Black" panose="020B0A04020102020204" pitchFamily="34" charset="0"/>
            </a:endParaRPr>
          </a:p>
        </p:txBody>
      </p:sp>
      <p:sp>
        <p:nvSpPr>
          <p:cNvPr id="4" name="TextBox 3">
            <a:extLst>
              <a:ext uri="{FF2B5EF4-FFF2-40B4-BE49-F238E27FC236}">
                <a16:creationId xmlns:a16="http://schemas.microsoft.com/office/drawing/2014/main" id="{9971D490-759C-6A02-A1B3-DC8B51482DD9}"/>
              </a:ext>
            </a:extLst>
          </p:cNvPr>
          <p:cNvSpPr txBox="1"/>
          <p:nvPr/>
        </p:nvSpPr>
        <p:spPr>
          <a:xfrm>
            <a:off x="145112" y="3230334"/>
            <a:ext cx="4220154" cy="2862322"/>
          </a:xfrm>
          <a:prstGeom prst="rect">
            <a:avLst/>
          </a:prstGeom>
          <a:noFill/>
        </p:spPr>
        <p:txBody>
          <a:bodyPr wrap="square">
            <a:spAutoFit/>
          </a:bodyPr>
          <a:lstStyle/>
          <a:p>
            <a:r>
              <a:rPr lang="en-GB" dirty="0">
                <a:latin typeface="Arial Black" panose="020B0A04020102020204" pitchFamily="34" charset="0"/>
              </a:rPr>
              <a:t>Static vs. Public</a:t>
            </a:r>
          </a:p>
          <a:p>
            <a:r>
              <a:rPr lang="en-GB" dirty="0"/>
              <a:t>You will often see Java programs that have either static or public attributes and methods.</a:t>
            </a:r>
          </a:p>
          <a:p>
            <a:endParaRPr lang="en-GB" dirty="0"/>
          </a:p>
          <a:p>
            <a:r>
              <a:rPr lang="en-GB" dirty="0"/>
              <a:t>In the example above, we created a static method, which means that it can be accessed without creating an object of the class, unlike public, which can only be accessed by objects:</a:t>
            </a:r>
          </a:p>
        </p:txBody>
      </p:sp>
      <p:sp>
        <p:nvSpPr>
          <p:cNvPr id="7" name="TextBox 6">
            <a:extLst>
              <a:ext uri="{FF2B5EF4-FFF2-40B4-BE49-F238E27FC236}">
                <a16:creationId xmlns:a16="http://schemas.microsoft.com/office/drawing/2014/main" id="{0DA8046B-F187-914C-358C-CED84CE8364B}"/>
              </a:ext>
            </a:extLst>
          </p:cNvPr>
          <p:cNvSpPr txBox="1"/>
          <p:nvPr/>
        </p:nvSpPr>
        <p:spPr>
          <a:xfrm>
            <a:off x="4238046" y="126671"/>
            <a:ext cx="7879742" cy="769441"/>
          </a:xfrm>
          <a:prstGeom prst="rect">
            <a:avLst/>
          </a:prstGeom>
          <a:noFill/>
        </p:spPr>
        <p:txBody>
          <a:bodyPr wrap="square">
            <a:spAutoFit/>
          </a:bodyPr>
          <a:lstStyle/>
          <a:p>
            <a:r>
              <a:rPr lang="en-GB" b="1" dirty="0"/>
              <a:t>Example</a:t>
            </a:r>
          </a:p>
          <a:p>
            <a:endParaRPr lang="en-GB" sz="800" b="1" dirty="0"/>
          </a:p>
          <a:p>
            <a:r>
              <a:rPr lang="en-GB" b="1" dirty="0"/>
              <a:t>An example to demonstrate the differences between static and public methods:</a:t>
            </a:r>
          </a:p>
        </p:txBody>
      </p:sp>
    </p:spTree>
    <p:extLst>
      <p:ext uri="{BB962C8B-B14F-4D97-AF65-F5344CB8AC3E}">
        <p14:creationId xmlns:p14="http://schemas.microsoft.com/office/powerpoint/2010/main" val="3535402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D1ED9-F1E8-BCE2-BA0B-DD79E52CED33}"/>
              </a:ext>
            </a:extLst>
          </p:cNvPr>
          <p:cNvSpPr txBox="1"/>
          <p:nvPr/>
        </p:nvSpPr>
        <p:spPr>
          <a:xfrm>
            <a:off x="1011681" y="405139"/>
            <a:ext cx="10358684" cy="5940088"/>
          </a:xfrm>
          <a:prstGeom prst="rect">
            <a:avLst/>
          </a:prstGeom>
          <a:noFill/>
          <a:ln>
            <a:solidFill>
              <a:schemeClr val="tx1"/>
            </a:solidFill>
          </a:ln>
        </p:spPr>
        <p:txBody>
          <a:bodyPr wrap="square">
            <a:spAutoFit/>
          </a:bodyPr>
          <a:lstStyle/>
          <a:p>
            <a:r>
              <a:rPr lang="en-GB" sz="2000" b="1" dirty="0"/>
              <a:t>public class Main {</a:t>
            </a:r>
          </a:p>
          <a:p>
            <a:r>
              <a:rPr lang="en-GB" sz="2000" b="1" dirty="0"/>
              <a:t>  // Static method</a:t>
            </a:r>
          </a:p>
          <a:p>
            <a:r>
              <a:rPr lang="en-GB" sz="2000" b="1" dirty="0"/>
              <a:t>  static void </a:t>
            </a:r>
            <a:r>
              <a:rPr lang="en-GB" sz="2000" b="1" dirty="0" err="1"/>
              <a:t>myStaticMethod</a:t>
            </a:r>
            <a:r>
              <a:rPr lang="en-GB" sz="2000" b="1" dirty="0"/>
              <a:t>() {</a:t>
            </a:r>
          </a:p>
          <a:p>
            <a:r>
              <a:rPr lang="en-GB" sz="2000" b="1" dirty="0"/>
              <a:t>    </a:t>
            </a:r>
            <a:r>
              <a:rPr lang="en-GB" sz="2000" b="1" dirty="0" err="1"/>
              <a:t>System.out.println</a:t>
            </a:r>
            <a:r>
              <a:rPr lang="en-GB" sz="2000" b="1" dirty="0"/>
              <a:t>("Static methods can be called without creating objects");</a:t>
            </a:r>
          </a:p>
          <a:p>
            <a:r>
              <a:rPr lang="en-GB" sz="2000" b="1" dirty="0"/>
              <a:t>  }</a:t>
            </a:r>
          </a:p>
          <a:p>
            <a:endParaRPr lang="en-GB" sz="2000" b="1" dirty="0"/>
          </a:p>
          <a:p>
            <a:r>
              <a:rPr lang="en-GB" sz="2000" b="1" dirty="0"/>
              <a:t>  // Public method</a:t>
            </a:r>
          </a:p>
          <a:p>
            <a:r>
              <a:rPr lang="en-GB" sz="2000" b="1" dirty="0"/>
              <a:t>  public void </a:t>
            </a:r>
            <a:r>
              <a:rPr lang="en-GB" sz="2000" b="1" dirty="0" err="1"/>
              <a:t>myPublicMethod</a:t>
            </a:r>
            <a:r>
              <a:rPr lang="en-GB" sz="2000" b="1" dirty="0"/>
              <a:t>() {</a:t>
            </a:r>
          </a:p>
          <a:p>
            <a:r>
              <a:rPr lang="en-GB" sz="2000" b="1" dirty="0"/>
              <a:t>    </a:t>
            </a:r>
            <a:r>
              <a:rPr lang="en-GB" sz="2000" b="1" dirty="0" err="1"/>
              <a:t>System.out.println</a:t>
            </a:r>
            <a:r>
              <a:rPr lang="en-GB" sz="2000" b="1" dirty="0"/>
              <a:t>("Public methods must be called by creating objects");</a:t>
            </a:r>
          </a:p>
          <a:p>
            <a:r>
              <a:rPr lang="en-GB" sz="2000" b="1" dirty="0"/>
              <a:t>  }</a:t>
            </a:r>
          </a:p>
          <a:p>
            <a:endParaRPr lang="en-GB" sz="2000" b="1" dirty="0"/>
          </a:p>
          <a:p>
            <a:r>
              <a:rPr lang="en-GB" sz="2000" b="1" dirty="0"/>
              <a:t>  // Main method</a:t>
            </a:r>
          </a:p>
          <a:p>
            <a:r>
              <a:rPr lang="en-GB" sz="2000" b="1" dirty="0"/>
              <a:t>  public static void main(String[] </a:t>
            </a:r>
            <a:r>
              <a:rPr lang="en-GB" sz="2000" b="1" dirty="0" err="1"/>
              <a:t>args</a:t>
            </a:r>
            <a:r>
              <a:rPr lang="en-GB" sz="2000" b="1" dirty="0"/>
              <a:t>) {</a:t>
            </a:r>
          </a:p>
          <a:p>
            <a:r>
              <a:rPr lang="en-GB" sz="2000" b="1" dirty="0"/>
              <a:t>    </a:t>
            </a:r>
            <a:r>
              <a:rPr lang="en-GB" sz="2000" b="1" dirty="0" err="1"/>
              <a:t>myStaticMethod</a:t>
            </a:r>
            <a:r>
              <a:rPr lang="en-GB" sz="2000" b="1" dirty="0"/>
              <a:t>(); // Call the static method</a:t>
            </a:r>
          </a:p>
          <a:p>
            <a:endParaRPr lang="en-GB" sz="2000" b="1" dirty="0"/>
          </a:p>
          <a:p>
            <a:r>
              <a:rPr lang="en-GB" sz="2000" b="1" dirty="0"/>
              <a:t>    Main </a:t>
            </a:r>
            <a:r>
              <a:rPr lang="en-GB" sz="2000" b="1" dirty="0" err="1"/>
              <a:t>myObj</a:t>
            </a:r>
            <a:r>
              <a:rPr lang="en-GB" sz="2000" b="1" dirty="0"/>
              <a:t> = new Main(); // Create an object of Main</a:t>
            </a:r>
          </a:p>
          <a:p>
            <a:r>
              <a:rPr lang="en-GB" sz="2000" b="1" dirty="0"/>
              <a:t>    </a:t>
            </a:r>
            <a:r>
              <a:rPr lang="en-GB" sz="2000" b="1" dirty="0" err="1"/>
              <a:t>myObj.myPublicMethod</a:t>
            </a:r>
            <a:r>
              <a:rPr lang="en-GB" sz="2000" b="1" dirty="0"/>
              <a:t>(); // Call the public method</a:t>
            </a:r>
          </a:p>
          <a:p>
            <a:r>
              <a:rPr lang="en-GB" sz="2000" b="1" dirty="0"/>
              <a:t>  }</a:t>
            </a:r>
          </a:p>
          <a:p>
            <a:r>
              <a:rPr lang="en-GB" sz="2000" b="1" dirty="0"/>
              <a:t>}</a:t>
            </a:r>
          </a:p>
        </p:txBody>
      </p:sp>
    </p:spTree>
    <p:extLst>
      <p:ext uri="{BB962C8B-B14F-4D97-AF65-F5344CB8AC3E}">
        <p14:creationId xmlns:p14="http://schemas.microsoft.com/office/powerpoint/2010/main" val="2630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B48EA7-8855-CDD5-730C-18FB089EB7DD}"/>
              </a:ext>
            </a:extLst>
          </p:cNvPr>
          <p:cNvSpPr txBox="1"/>
          <p:nvPr/>
        </p:nvSpPr>
        <p:spPr>
          <a:xfrm>
            <a:off x="444602" y="707854"/>
            <a:ext cx="5051225" cy="5078313"/>
          </a:xfrm>
          <a:prstGeom prst="rect">
            <a:avLst/>
          </a:prstGeom>
          <a:noFill/>
        </p:spPr>
        <p:txBody>
          <a:bodyPr wrap="square">
            <a:spAutoFit/>
          </a:bodyPr>
          <a:lstStyle/>
          <a:p>
            <a:r>
              <a:rPr lang="en-US" dirty="0">
                <a:latin typeface="Arial Black" panose="020B0A04020102020204" pitchFamily="34" charset="0"/>
              </a:rPr>
              <a:t>Java Method Parameters</a:t>
            </a:r>
          </a:p>
          <a:p>
            <a:r>
              <a:rPr lang="en-US" dirty="0">
                <a:latin typeface="Arial Black" panose="020B0A04020102020204" pitchFamily="34" charset="0"/>
              </a:rPr>
              <a:t>Parameters and Arguments</a:t>
            </a:r>
          </a:p>
          <a:p>
            <a:r>
              <a:rPr lang="en-US" dirty="0">
                <a:latin typeface="Arial Black" panose="020B0A04020102020204" pitchFamily="34" charset="0"/>
              </a:rPr>
              <a:t>Information can be passed to methods as parameter. Parameters act as variables inside the method.</a:t>
            </a:r>
          </a:p>
          <a:p>
            <a:endParaRPr lang="en-US" dirty="0">
              <a:latin typeface="Arial Black" panose="020B0A04020102020204" pitchFamily="34" charset="0"/>
            </a:endParaRPr>
          </a:p>
          <a:p>
            <a:r>
              <a:rPr lang="en-US" dirty="0">
                <a:latin typeface="Arial Black" panose="020B0A04020102020204" pitchFamily="34" charset="0"/>
              </a:rPr>
              <a:t>Parameters are specified after the method name, inside the parentheses. You can add as many parameters as you want, just separate them with a comma.</a:t>
            </a:r>
          </a:p>
          <a:p>
            <a:endParaRPr lang="en-US" dirty="0">
              <a:latin typeface="Arial Black" panose="020B0A04020102020204" pitchFamily="34" charset="0"/>
            </a:endParaRPr>
          </a:p>
          <a:p>
            <a:r>
              <a:rPr lang="en-US" dirty="0">
                <a:latin typeface="Arial Black" panose="020B0A04020102020204" pitchFamily="34" charset="0"/>
              </a:rPr>
              <a:t>The following example has a method that takes a String called </a:t>
            </a:r>
            <a:r>
              <a:rPr lang="en-US" dirty="0" err="1">
                <a:latin typeface="Arial Black" panose="020B0A04020102020204" pitchFamily="34" charset="0"/>
              </a:rPr>
              <a:t>fname</a:t>
            </a:r>
            <a:r>
              <a:rPr lang="en-US" dirty="0">
                <a:latin typeface="Arial Black" panose="020B0A04020102020204" pitchFamily="34" charset="0"/>
              </a:rPr>
              <a:t> as parameter. When the method is called, we pass along a first name, which is used inside the method to print the full name:</a:t>
            </a:r>
          </a:p>
        </p:txBody>
      </p:sp>
      <p:sp>
        <p:nvSpPr>
          <p:cNvPr id="5" name="TextBox 4">
            <a:extLst>
              <a:ext uri="{FF2B5EF4-FFF2-40B4-BE49-F238E27FC236}">
                <a16:creationId xmlns:a16="http://schemas.microsoft.com/office/drawing/2014/main" id="{32A2B1D6-C523-BE90-DC7A-F16B2B327930}"/>
              </a:ext>
            </a:extLst>
          </p:cNvPr>
          <p:cNvSpPr txBox="1"/>
          <p:nvPr/>
        </p:nvSpPr>
        <p:spPr>
          <a:xfrm>
            <a:off x="6553171" y="707854"/>
            <a:ext cx="5296322" cy="4524315"/>
          </a:xfrm>
          <a:prstGeom prst="rect">
            <a:avLst/>
          </a:prstGeom>
          <a:noFill/>
        </p:spPr>
        <p:txBody>
          <a:bodyPr wrap="square">
            <a:spAutoFit/>
          </a:bodyPr>
          <a:lstStyle/>
          <a:p>
            <a:r>
              <a:rPr lang="en-US" dirty="0">
                <a:latin typeface="Arial Black" panose="020B0A04020102020204" pitchFamily="34" charset="0"/>
              </a:rPr>
              <a:t>Example</a:t>
            </a:r>
          </a:p>
          <a:p>
            <a:r>
              <a:rPr lang="en-US" dirty="0">
                <a:latin typeface="Arial Black" panose="020B0A04020102020204" pitchFamily="34" charset="0"/>
              </a:rPr>
              <a:t>public class Main {</a:t>
            </a:r>
          </a:p>
          <a:p>
            <a:r>
              <a:rPr lang="en-US" dirty="0">
                <a:latin typeface="Arial Black" panose="020B0A04020102020204" pitchFamily="34" charset="0"/>
              </a:rPr>
              <a:t>  static void </a:t>
            </a:r>
            <a:r>
              <a:rPr lang="en-US" dirty="0" err="1">
                <a:latin typeface="Arial Black" panose="020B0A04020102020204" pitchFamily="34" charset="0"/>
              </a:rPr>
              <a:t>myMethod</a:t>
            </a:r>
            <a:r>
              <a:rPr lang="en-US" dirty="0">
                <a:latin typeface="Arial Black" panose="020B0A04020102020204" pitchFamily="34" charset="0"/>
              </a:rPr>
              <a:t>(String </a:t>
            </a:r>
            <a:r>
              <a:rPr lang="en-US" dirty="0" err="1">
                <a:latin typeface="Arial Black" panose="020B0A04020102020204" pitchFamily="34" charset="0"/>
              </a:rPr>
              <a:t>fname</a:t>
            </a:r>
            <a:r>
              <a:rPr lang="en-US" dirty="0">
                <a:latin typeface="Arial Black" panose="020B0A04020102020204" pitchFamily="34" charset="0"/>
              </a:rPr>
              <a:t>) {</a:t>
            </a:r>
          </a:p>
          <a:p>
            <a:r>
              <a:rPr lang="en-US" dirty="0">
                <a:latin typeface="Arial Black" panose="020B0A04020102020204" pitchFamily="34" charset="0"/>
              </a:rPr>
              <a:t>    System.out.println(</a:t>
            </a:r>
            <a:r>
              <a:rPr lang="en-US" dirty="0" err="1">
                <a:latin typeface="Arial Black" panose="020B0A04020102020204" pitchFamily="34" charset="0"/>
              </a:rPr>
              <a:t>fname</a:t>
            </a:r>
            <a:r>
              <a:rPr lang="en-US" dirty="0">
                <a:latin typeface="Arial Black" panose="020B0A04020102020204" pitchFamily="34" charset="0"/>
              </a:rPr>
              <a:t> + " </a:t>
            </a:r>
            <a:r>
              <a:rPr lang="en-US" dirty="0" err="1">
                <a:latin typeface="Arial Black" panose="020B0A04020102020204" pitchFamily="34" charset="0"/>
              </a:rPr>
              <a:t>Refsnes</a:t>
            </a:r>
            <a:r>
              <a:rPr lang="en-US" dirty="0">
                <a:latin typeface="Arial Black" panose="020B0A04020102020204" pitchFamily="34" charset="0"/>
              </a:rPr>
              <a:t>");</a:t>
            </a:r>
          </a:p>
          <a:p>
            <a:r>
              <a:rPr lang="en-US" dirty="0">
                <a:latin typeface="Arial Black" panose="020B0A04020102020204" pitchFamily="34" charset="0"/>
              </a:rPr>
              <a:t>  }</a:t>
            </a:r>
          </a:p>
          <a:p>
            <a:endParaRPr lang="en-US" dirty="0">
              <a:latin typeface="Arial Black" panose="020B0A04020102020204" pitchFamily="34" charset="0"/>
            </a:endParaRPr>
          </a:p>
          <a:p>
            <a:r>
              <a:rPr lang="en-US" dirty="0">
                <a:latin typeface="Arial Black" panose="020B0A04020102020204" pitchFamily="34" charset="0"/>
              </a:rPr>
              <a:t>  public static void main(String[] args) {</a:t>
            </a:r>
          </a:p>
          <a:p>
            <a:r>
              <a:rPr lang="en-US" dirty="0">
                <a:latin typeface="Arial Black" panose="020B0A04020102020204" pitchFamily="34" charset="0"/>
              </a:rPr>
              <a:t>    </a:t>
            </a:r>
            <a:r>
              <a:rPr lang="en-US" dirty="0" err="1">
                <a:latin typeface="Arial Black" panose="020B0A04020102020204" pitchFamily="34" charset="0"/>
              </a:rPr>
              <a:t>myMethod</a:t>
            </a:r>
            <a:r>
              <a:rPr lang="en-US" dirty="0">
                <a:latin typeface="Arial Black" panose="020B0A04020102020204" pitchFamily="34" charset="0"/>
              </a:rPr>
              <a:t>("Liam");</a:t>
            </a:r>
          </a:p>
          <a:p>
            <a:r>
              <a:rPr lang="en-US" dirty="0">
                <a:latin typeface="Arial Black" panose="020B0A04020102020204" pitchFamily="34" charset="0"/>
              </a:rPr>
              <a:t>    </a:t>
            </a:r>
            <a:r>
              <a:rPr lang="en-US" dirty="0" err="1">
                <a:latin typeface="Arial Black" panose="020B0A04020102020204" pitchFamily="34" charset="0"/>
              </a:rPr>
              <a:t>myMethod</a:t>
            </a:r>
            <a:r>
              <a:rPr lang="en-US" dirty="0">
                <a:latin typeface="Arial Black" panose="020B0A04020102020204" pitchFamily="34" charset="0"/>
              </a:rPr>
              <a:t>("Jenny");</a:t>
            </a:r>
          </a:p>
          <a:p>
            <a:r>
              <a:rPr lang="en-US" dirty="0">
                <a:latin typeface="Arial Black" panose="020B0A04020102020204" pitchFamily="34" charset="0"/>
              </a:rPr>
              <a:t>    </a:t>
            </a:r>
            <a:r>
              <a:rPr lang="en-US" dirty="0" err="1">
                <a:latin typeface="Arial Black" panose="020B0A04020102020204" pitchFamily="34" charset="0"/>
              </a:rPr>
              <a:t>myMethod</a:t>
            </a:r>
            <a:r>
              <a:rPr lang="en-US" dirty="0">
                <a:latin typeface="Arial Black" panose="020B0A04020102020204" pitchFamily="34" charset="0"/>
              </a:rPr>
              <a:t>("Anja");</a:t>
            </a:r>
          </a:p>
          <a:p>
            <a:r>
              <a:rPr lang="en-US" dirty="0">
                <a:latin typeface="Arial Black" panose="020B0A04020102020204" pitchFamily="34" charset="0"/>
              </a:rPr>
              <a:t>  }</a:t>
            </a:r>
          </a:p>
          <a:p>
            <a:r>
              <a:rPr lang="en-US" dirty="0">
                <a:latin typeface="Arial Black" panose="020B0A04020102020204" pitchFamily="34" charset="0"/>
              </a:rPr>
              <a:t>}</a:t>
            </a:r>
          </a:p>
          <a:p>
            <a:r>
              <a:rPr lang="en-US" dirty="0">
                <a:latin typeface="Arial Black" panose="020B0A04020102020204" pitchFamily="34" charset="0"/>
              </a:rPr>
              <a:t>// Liam </a:t>
            </a:r>
            <a:r>
              <a:rPr lang="en-US" dirty="0" err="1">
                <a:latin typeface="Arial Black" panose="020B0A04020102020204" pitchFamily="34" charset="0"/>
              </a:rPr>
              <a:t>Refsnes</a:t>
            </a:r>
            <a:endParaRPr lang="en-US" dirty="0">
              <a:latin typeface="Arial Black" panose="020B0A04020102020204" pitchFamily="34" charset="0"/>
            </a:endParaRPr>
          </a:p>
          <a:p>
            <a:r>
              <a:rPr lang="en-US" dirty="0">
                <a:latin typeface="Arial Black" panose="020B0A04020102020204" pitchFamily="34" charset="0"/>
              </a:rPr>
              <a:t>// Jenny </a:t>
            </a:r>
            <a:r>
              <a:rPr lang="en-US" dirty="0" err="1">
                <a:latin typeface="Arial Black" panose="020B0A04020102020204" pitchFamily="34" charset="0"/>
              </a:rPr>
              <a:t>Refsnes</a:t>
            </a:r>
            <a:endParaRPr lang="en-US" dirty="0">
              <a:latin typeface="Arial Black" panose="020B0A04020102020204" pitchFamily="34" charset="0"/>
            </a:endParaRPr>
          </a:p>
          <a:p>
            <a:r>
              <a:rPr lang="en-US" dirty="0">
                <a:latin typeface="Arial Black" panose="020B0A04020102020204" pitchFamily="34" charset="0"/>
              </a:rPr>
              <a:t>// Anja </a:t>
            </a:r>
            <a:r>
              <a:rPr lang="en-US" dirty="0" err="1">
                <a:latin typeface="Arial Black" panose="020B0A04020102020204" pitchFamily="34" charset="0"/>
              </a:rPr>
              <a:t>Refsnes</a:t>
            </a:r>
            <a:endParaRPr lang="en-US" dirty="0">
              <a:latin typeface="Arial Black" panose="020B0A04020102020204" pitchFamily="34" charset="0"/>
            </a:endParaRPr>
          </a:p>
        </p:txBody>
      </p:sp>
    </p:spTree>
    <p:extLst>
      <p:ext uri="{BB962C8B-B14F-4D97-AF65-F5344CB8AC3E}">
        <p14:creationId xmlns:p14="http://schemas.microsoft.com/office/powerpoint/2010/main" val="2484200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316A15-E5CB-0A10-EFCD-26C465B5826E}"/>
              </a:ext>
            </a:extLst>
          </p:cNvPr>
          <p:cNvSpPr txBox="1"/>
          <p:nvPr/>
        </p:nvSpPr>
        <p:spPr>
          <a:xfrm>
            <a:off x="174223" y="498742"/>
            <a:ext cx="10982227" cy="7848302"/>
          </a:xfrm>
          <a:prstGeom prst="rect">
            <a:avLst/>
          </a:prstGeom>
          <a:noFill/>
        </p:spPr>
        <p:txBody>
          <a:bodyPr wrap="square">
            <a:spAutoFit/>
          </a:bodyPr>
          <a:lstStyle/>
          <a:p>
            <a:r>
              <a:rPr lang="en-GB" dirty="0"/>
              <a:t>Example</a:t>
            </a:r>
          </a:p>
          <a:p>
            <a:r>
              <a:rPr lang="en-GB" dirty="0"/>
              <a:t>Create a Car object named </a:t>
            </a:r>
            <a:r>
              <a:rPr lang="en-GB" dirty="0" err="1"/>
              <a:t>myCar</a:t>
            </a:r>
            <a:r>
              <a:rPr lang="en-GB" dirty="0"/>
              <a:t>. Call the </a:t>
            </a:r>
            <a:r>
              <a:rPr lang="en-GB" dirty="0" err="1"/>
              <a:t>fullThrottle</a:t>
            </a:r>
            <a:r>
              <a:rPr lang="en-GB" dirty="0"/>
              <a:t>() and speed() methods on the </a:t>
            </a:r>
            <a:r>
              <a:rPr lang="en-GB" dirty="0" err="1"/>
              <a:t>myCar</a:t>
            </a:r>
            <a:r>
              <a:rPr lang="en-GB" dirty="0"/>
              <a:t> object, and run the program:</a:t>
            </a:r>
          </a:p>
          <a:p>
            <a:endParaRPr lang="en-GB" dirty="0"/>
          </a:p>
          <a:p>
            <a:r>
              <a:rPr lang="en-GB" dirty="0"/>
              <a:t>// Create a Main class</a:t>
            </a:r>
          </a:p>
          <a:p>
            <a:r>
              <a:rPr lang="en-GB" dirty="0"/>
              <a:t>public class Main {</a:t>
            </a:r>
          </a:p>
          <a:p>
            <a:r>
              <a:rPr lang="en-GB" dirty="0"/>
              <a:t> </a:t>
            </a:r>
          </a:p>
          <a:p>
            <a:r>
              <a:rPr lang="en-GB" dirty="0"/>
              <a:t>  // Create a </a:t>
            </a:r>
            <a:r>
              <a:rPr lang="en-GB" dirty="0" err="1"/>
              <a:t>fullThrottle</a:t>
            </a:r>
            <a:r>
              <a:rPr lang="en-GB" dirty="0"/>
              <a:t>() method</a:t>
            </a:r>
          </a:p>
          <a:p>
            <a:r>
              <a:rPr lang="en-GB" dirty="0"/>
              <a:t>  public void </a:t>
            </a:r>
            <a:r>
              <a:rPr lang="en-GB" dirty="0" err="1"/>
              <a:t>fullThrottle</a:t>
            </a:r>
            <a:r>
              <a:rPr lang="en-GB" dirty="0"/>
              <a:t>() {</a:t>
            </a:r>
          </a:p>
          <a:p>
            <a:r>
              <a:rPr lang="en-GB" dirty="0"/>
              <a:t>    </a:t>
            </a:r>
            <a:r>
              <a:rPr lang="en-GB" dirty="0" err="1"/>
              <a:t>System.out.println</a:t>
            </a:r>
            <a:r>
              <a:rPr lang="en-GB" dirty="0"/>
              <a:t>("The car is going as fast as it can!");</a:t>
            </a:r>
          </a:p>
          <a:p>
            <a:r>
              <a:rPr lang="en-GB" dirty="0"/>
              <a:t>  }</a:t>
            </a:r>
          </a:p>
          <a:p>
            <a:endParaRPr lang="en-GB" dirty="0"/>
          </a:p>
          <a:p>
            <a:r>
              <a:rPr lang="en-GB" dirty="0"/>
              <a:t>  // Create a speed() method and add a parameter</a:t>
            </a:r>
          </a:p>
          <a:p>
            <a:r>
              <a:rPr lang="en-GB" dirty="0"/>
              <a:t>  public void speed(int </a:t>
            </a:r>
            <a:r>
              <a:rPr lang="en-GB" dirty="0" err="1"/>
              <a:t>maxSpeed</a:t>
            </a:r>
            <a:r>
              <a:rPr lang="en-GB" dirty="0"/>
              <a:t>) {</a:t>
            </a:r>
          </a:p>
          <a:p>
            <a:r>
              <a:rPr lang="en-GB" dirty="0"/>
              <a:t>    </a:t>
            </a:r>
            <a:r>
              <a:rPr lang="en-GB" dirty="0" err="1"/>
              <a:t>System.out.println</a:t>
            </a:r>
            <a:r>
              <a:rPr lang="en-GB" dirty="0"/>
              <a:t>("Max speed is: " + </a:t>
            </a:r>
            <a:r>
              <a:rPr lang="en-GB" dirty="0" err="1"/>
              <a:t>maxSpeed</a:t>
            </a:r>
            <a:r>
              <a:rPr lang="en-GB" dirty="0"/>
              <a:t>);</a:t>
            </a:r>
          </a:p>
          <a:p>
            <a:r>
              <a:rPr lang="en-GB" dirty="0"/>
              <a:t>  }</a:t>
            </a:r>
          </a:p>
          <a:p>
            <a:endParaRPr lang="en-GB" dirty="0"/>
          </a:p>
          <a:p>
            <a:r>
              <a:rPr lang="en-GB" dirty="0"/>
              <a:t>  // Inside main, call the methods on the </a:t>
            </a:r>
            <a:r>
              <a:rPr lang="en-GB" dirty="0" err="1"/>
              <a:t>myCar</a:t>
            </a:r>
            <a:r>
              <a:rPr lang="en-GB" dirty="0"/>
              <a:t> object</a:t>
            </a:r>
          </a:p>
          <a:p>
            <a:r>
              <a:rPr lang="en-GB" dirty="0"/>
              <a:t>  public static void main(String[] </a:t>
            </a:r>
            <a:r>
              <a:rPr lang="en-GB" dirty="0" err="1"/>
              <a:t>args</a:t>
            </a:r>
            <a:r>
              <a:rPr lang="en-GB" dirty="0"/>
              <a:t>) {</a:t>
            </a:r>
          </a:p>
          <a:p>
            <a:r>
              <a:rPr lang="en-GB" dirty="0"/>
              <a:t>    Main </a:t>
            </a:r>
            <a:r>
              <a:rPr lang="en-GB" dirty="0" err="1"/>
              <a:t>myCar</a:t>
            </a:r>
            <a:r>
              <a:rPr lang="en-GB" dirty="0"/>
              <a:t> = new Main();   // Create a </a:t>
            </a:r>
            <a:r>
              <a:rPr lang="en-GB" dirty="0" err="1"/>
              <a:t>myCar</a:t>
            </a:r>
            <a:r>
              <a:rPr lang="en-GB" dirty="0"/>
              <a:t> object</a:t>
            </a:r>
          </a:p>
          <a:p>
            <a:r>
              <a:rPr lang="en-GB" dirty="0"/>
              <a:t>    </a:t>
            </a:r>
            <a:r>
              <a:rPr lang="en-GB" dirty="0" err="1"/>
              <a:t>myCar.fullThrottle</a:t>
            </a:r>
            <a:r>
              <a:rPr lang="en-GB" dirty="0"/>
              <a:t>();      // Call the </a:t>
            </a:r>
            <a:r>
              <a:rPr lang="en-GB" dirty="0" err="1"/>
              <a:t>fullThrottle</a:t>
            </a:r>
            <a:r>
              <a:rPr lang="en-GB" dirty="0"/>
              <a:t>() method</a:t>
            </a:r>
          </a:p>
          <a:p>
            <a:r>
              <a:rPr lang="en-GB" dirty="0"/>
              <a:t>    </a:t>
            </a:r>
            <a:r>
              <a:rPr lang="en-GB" dirty="0" err="1"/>
              <a:t>myCar.speed</a:t>
            </a:r>
            <a:r>
              <a:rPr lang="en-GB" dirty="0"/>
              <a:t>(200);          // Call the speed() method</a:t>
            </a:r>
          </a:p>
          <a:p>
            <a:r>
              <a:rPr lang="en-GB" dirty="0"/>
              <a:t>  }</a:t>
            </a:r>
          </a:p>
          <a:p>
            <a:r>
              <a:rPr lang="en-GB" dirty="0"/>
              <a:t>}</a:t>
            </a:r>
          </a:p>
          <a:p>
            <a:endParaRPr lang="en-GB" dirty="0"/>
          </a:p>
          <a:p>
            <a:r>
              <a:rPr lang="en-GB" dirty="0"/>
              <a:t>// The car is going as fast as it can!</a:t>
            </a:r>
          </a:p>
          <a:p>
            <a:r>
              <a:rPr lang="en-GB" dirty="0"/>
              <a:t>// Max speed is: 200</a:t>
            </a:r>
            <a:endParaRPr lang="en-PH" dirty="0"/>
          </a:p>
        </p:txBody>
      </p:sp>
      <p:sp>
        <p:nvSpPr>
          <p:cNvPr id="4" name="TextBox 3">
            <a:extLst>
              <a:ext uri="{FF2B5EF4-FFF2-40B4-BE49-F238E27FC236}">
                <a16:creationId xmlns:a16="http://schemas.microsoft.com/office/drawing/2014/main" id="{F539A81F-997B-17E0-8440-3C68FC37EAA6}"/>
              </a:ext>
            </a:extLst>
          </p:cNvPr>
          <p:cNvSpPr txBox="1"/>
          <p:nvPr/>
        </p:nvSpPr>
        <p:spPr>
          <a:xfrm>
            <a:off x="269638" y="129410"/>
            <a:ext cx="6094674" cy="369332"/>
          </a:xfrm>
          <a:prstGeom prst="rect">
            <a:avLst/>
          </a:prstGeom>
          <a:noFill/>
        </p:spPr>
        <p:txBody>
          <a:bodyPr wrap="square">
            <a:spAutoFit/>
          </a:bodyPr>
          <a:lstStyle/>
          <a:p>
            <a:r>
              <a:rPr lang="en-GB" b="1" dirty="0"/>
              <a:t>Access Methods With an Object</a:t>
            </a:r>
          </a:p>
        </p:txBody>
      </p:sp>
    </p:spTree>
    <p:extLst>
      <p:ext uri="{BB962C8B-B14F-4D97-AF65-F5344CB8AC3E}">
        <p14:creationId xmlns:p14="http://schemas.microsoft.com/office/powerpoint/2010/main" val="118336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429BE-6ADA-BD77-2E83-9ACE18514C11}"/>
              </a:ext>
            </a:extLst>
          </p:cNvPr>
          <p:cNvSpPr txBox="1"/>
          <p:nvPr/>
        </p:nvSpPr>
        <p:spPr>
          <a:xfrm>
            <a:off x="628153" y="615201"/>
            <a:ext cx="10654748" cy="5632311"/>
          </a:xfrm>
          <a:prstGeom prst="rect">
            <a:avLst/>
          </a:prstGeom>
          <a:noFill/>
        </p:spPr>
        <p:txBody>
          <a:bodyPr wrap="square">
            <a:spAutoFit/>
          </a:bodyPr>
          <a:lstStyle/>
          <a:p>
            <a:r>
              <a:rPr lang="en-PH" dirty="0">
                <a:latin typeface="Arial Black" panose="020B0A04020102020204" pitchFamily="34" charset="0"/>
              </a:rPr>
              <a:t>// Create a Main class</a:t>
            </a:r>
          </a:p>
          <a:p>
            <a:r>
              <a:rPr lang="en-PH" dirty="0">
                <a:latin typeface="Arial Black" panose="020B0A04020102020204" pitchFamily="34" charset="0"/>
              </a:rPr>
              <a:t>public class Main {</a:t>
            </a:r>
          </a:p>
          <a:p>
            <a:r>
              <a:rPr lang="en-PH" dirty="0">
                <a:latin typeface="Arial Black" panose="020B0A04020102020204" pitchFamily="34" charset="0"/>
              </a:rPr>
              <a:t> </a:t>
            </a:r>
          </a:p>
          <a:p>
            <a:r>
              <a:rPr lang="en-PH" dirty="0">
                <a:latin typeface="Arial Black" panose="020B0A04020102020204" pitchFamily="34" charset="0"/>
              </a:rPr>
              <a:t>  // Create a </a:t>
            </a:r>
            <a:r>
              <a:rPr lang="en-PH" dirty="0" err="1">
                <a:latin typeface="Arial Black" panose="020B0A04020102020204" pitchFamily="34" charset="0"/>
              </a:rPr>
              <a:t>fullThrottle</a:t>
            </a:r>
            <a:r>
              <a:rPr lang="en-PH" dirty="0">
                <a:latin typeface="Arial Black" panose="020B0A04020102020204" pitchFamily="34" charset="0"/>
              </a:rPr>
              <a:t>() method</a:t>
            </a:r>
          </a:p>
          <a:p>
            <a:r>
              <a:rPr lang="en-PH" dirty="0">
                <a:latin typeface="Arial Black" panose="020B0A04020102020204" pitchFamily="34" charset="0"/>
              </a:rPr>
              <a:t>  public void </a:t>
            </a:r>
            <a:r>
              <a:rPr lang="en-PH" dirty="0" err="1">
                <a:latin typeface="Arial Black" panose="020B0A04020102020204" pitchFamily="34" charset="0"/>
              </a:rPr>
              <a:t>fullThrottle</a:t>
            </a:r>
            <a:r>
              <a:rPr lang="en-PH" dirty="0">
                <a:latin typeface="Arial Black" panose="020B0A04020102020204" pitchFamily="34" charset="0"/>
              </a:rPr>
              <a:t>() {</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("The car is going as fast as it can!");</a:t>
            </a:r>
          </a:p>
          <a:p>
            <a:r>
              <a:rPr lang="en-PH" dirty="0">
                <a:latin typeface="Arial Black" panose="020B0A04020102020204" pitchFamily="34" charset="0"/>
              </a:rPr>
              <a:t>  }</a:t>
            </a:r>
          </a:p>
          <a:p>
            <a:endParaRPr lang="en-PH" dirty="0">
              <a:latin typeface="Arial Black" panose="020B0A04020102020204" pitchFamily="34" charset="0"/>
            </a:endParaRPr>
          </a:p>
          <a:p>
            <a:r>
              <a:rPr lang="en-PH" dirty="0">
                <a:latin typeface="Arial Black" panose="020B0A04020102020204" pitchFamily="34" charset="0"/>
              </a:rPr>
              <a:t>  // Create a speed() method and add a parameter</a:t>
            </a:r>
          </a:p>
          <a:p>
            <a:r>
              <a:rPr lang="en-PH" dirty="0">
                <a:latin typeface="Arial Black" panose="020B0A04020102020204" pitchFamily="34" charset="0"/>
              </a:rPr>
              <a:t>  public void speed(int </a:t>
            </a:r>
            <a:r>
              <a:rPr lang="en-PH" dirty="0" err="1">
                <a:latin typeface="Arial Black" panose="020B0A04020102020204" pitchFamily="34" charset="0"/>
              </a:rPr>
              <a:t>maxSpeed</a:t>
            </a:r>
            <a:r>
              <a:rPr lang="en-PH" dirty="0">
                <a:latin typeface="Arial Black" panose="020B0A04020102020204" pitchFamily="34" charset="0"/>
              </a:rPr>
              <a:t>) {</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("Max speed is: " + </a:t>
            </a:r>
            <a:r>
              <a:rPr lang="en-PH" dirty="0" err="1">
                <a:latin typeface="Arial Black" panose="020B0A04020102020204" pitchFamily="34" charset="0"/>
              </a:rPr>
              <a:t>maxSpeed</a:t>
            </a:r>
            <a:r>
              <a:rPr lang="en-PH" dirty="0">
                <a:latin typeface="Arial Black" panose="020B0A04020102020204" pitchFamily="34" charset="0"/>
              </a:rPr>
              <a:t>);</a:t>
            </a:r>
          </a:p>
          <a:p>
            <a:r>
              <a:rPr lang="en-PH" dirty="0">
                <a:latin typeface="Arial Black" panose="020B0A04020102020204" pitchFamily="34" charset="0"/>
              </a:rPr>
              <a:t>  }</a:t>
            </a:r>
          </a:p>
          <a:p>
            <a:endParaRPr lang="en-PH" dirty="0">
              <a:latin typeface="Arial Black" panose="020B0A04020102020204" pitchFamily="34" charset="0"/>
            </a:endParaRPr>
          </a:p>
          <a:p>
            <a:r>
              <a:rPr lang="en-PH" dirty="0">
                <a:latin typeface="Arial Black" panose="020B0A04020102020204" pitchFamily="34" charset="0"/>
              </a:rPr>
              <a:t>  // Inside main, call the methods on the </a:t>
            </a:r>
            <a:r>
              <a:rPr lang="en-PH" dirty="0" err="1">
                <a:latin typeface="Arial Black" panose="020B0A04020102020204" pitchFamily="34" charset="0"/>
              </a:rPr>
              <a:t>myCar</a:t>
            </a:r>
            <a:r>
              <a:rPr lang="en-PH" dirty="0">
                <a:latin typeface="Arial Black" panose="020B0A04020102020204" pitchFamily="34" charset="0"/>
              </a:rPr>
              <a:t> object</a:t>
            </a:r>
          </a:p>
          <a:p>
            <a:r>
              <a:rPr lang="en-PH" dirty="0">
                <a:latin typeface="Arial Black" panose="020B0A04020102020204" pitchFamily="34" charset="0"/>
              </a:rPr>
              <a:t>  public static void main(String[] </a:t>
            </a:r>
            <a:r>
              <a:rPr lang="en-PH" dirty="0" err="1">
                <a:latin typeface="Arial Black" panose="020B0A04020102020204" pitchFamily="34" charset="0"/>
              </a:rPr>
              <a:t>args</a:t>
            </a:r>
            <a:r>
              <a:rPr lang="en-PH" dirty="0">
                <a:latin typeface="Arial Black" panose="020B0A04020102020204" pitchFamily="34" charset="0"/>
              </a:rPr>
              <a:t>) {</a:t>
            </a:r>
          </a:p>
          <a:p>
            <a:r>
              <a:rPr lang="en-PH" dirty="0">
                <a:latin typeface="Arial Black" panose="020B0A04020102020204" pitchFamily="34" charset="0"/>
              </a:rPr>
              <a:t>    Main </a:t>
            </a:r>
            <a:r>
              <a:rPr lang="en-PH" dirty="0" err="1">
                <a:latin typeface="Arial Black" panose="020B0A04020102020204" pitchFamily="34" charset="0"/>
              </a:rPr>
              <a:t>myCar</a:t>
            </a:r>
            <a:r>
              <a:rPr lang="en-PH" dirty="0">
                <a:latin typeface="Arial Black" panose="020B0A04020102020204" pitchFamily="34" charset="0"/>
              </a:rPr>
              <a:t> = new Main();     // Create a </a:t>
            </a:r>
            <a:r>
              <a:rPr lang="en-PH" dirty="0" err="1">
                <a:latin typeface="Arial Black" panose="020B0A04020102020204" pitchFamily="34" charset="0"/>
              </a:rPr>
              <a:t>myCar</a:t>
            </a:r>
            <a:r>
              <a:rPr lang="en-PH" dirty="0">
                <a:latin typeface="Arial Black" panose="020B0A04020102020204" pitchFamily="34" charset="0"/>
              </a:rPr>
              <a:t> object</a:t>
            </a:r>
          </a:p>
          <a:p>
            <a:r>
              <a:rPr lang="en-PH" dirty="0">
                <a:latin typeface="Arial Black" panose="020B0A04020102020204" pitchFamily="34" charset="0"/>
              </a:rPr>
              <a:t>    </a:t>
            </a:r>
            <a:r>
              <a:rPr lang="en-PH" dirty="0" err="1">
                <a:latin typeface="Arial Black" panose="020B0A04020102020204" pitchFamily="34" charset="0"/>
              </a:rPr>
              <a:t>myCar.fullThrottle</a:t>
            </a:r>
            <a:r>
              <a:rPr lang="en-PH" dirty="0">
                <a:latin typeface="Arial Black" panose="020B0A04020102020204" pitchFamily="34" charset="0"/>
              </a:rPr>
              <a:t>();      // Call the </a:t>
            </a:r>
            <a:r>
              <a:rPr lang="en-PH" dirty="0" err="1">
                <a:latin typeface="Arial Black" panose="020B0A04020102020204" pitchFamily="34" charset="0"/>
              </a:rPr>
              <a:t>fullThrottle</a:t>
            </a:r>
            <a:r>
              <a:rPr lang="en-PH" dirty="0">
                <a:latin typeface="Arial Black" panose="020B0A04020102020204" pitchFamily="34" charset="0"/>
              </a:rPr>
              <a:t>() method</a:t>
            </a:r>
          </a:p>
          <a:p>
            <a:r>
              <a:rPr lang="en-PH" dirty="0">
                <a:latin typeface="Arial Black" panose="020B0A04020102020204" pitchFamily="34" charset="0"/>
              </a:rPr>
              <a:t>    </a:t>
            </a:r>
            <a:r>
              <a:rPr lang="en-PH" dirty="0" err="1">
                <a:latin typeface="Arial Black" panose="020B0A04020102020204" pitchFamily="34" charset="0"/>
              </a:rPr>
              <a:t>myCar.speed</a:t>
            </a:r>
            <a:r>
              <a:rPr lang="en-PH" dirty="0">
                <a:latin typeface="Arial Black" panose="020B0A04020102020204" pitchFamily="34" charset="0"/>
              </a:rPr>
              <a:t>(200);          // Call the speed() method</a:t>
            </a:r>
          </a:p>
          <a:p>
            <a:r>
              <a:rPr lang="en-PH" dirty="0">
                <a:latin typeface="Arial Black" panose="020B0A04020102020204" pitchFamily="34" charset="0"/>
              </a:rPr>
              <a:t>  }</a:t>
            </a:r>
          </a:p>
          <a:p>
            <a:r>
              <a:rPr lang="en-PH" dirty="0">
                <a:latin typeface="Arial Black" panose="020B0A04020102020204" pitchFamily="34" charset="0"/>
              </a:rPr>
              <a:t>}</a:t>
            </a:r>
          </a:p>
        </p:txBody>
      </p:sp>
    </p:spTree>
    <p:extLst>
      <p:ext uri="{BB962C8B-B14F-4D97-AF65-F5344CB8AC3E}">
        <p14:creationId xmlns:p14="http://schemas.microsoft.com/office/powerpoint/2010/main" val="2886505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89450-735C-7E04-68D7-C9BC7AE0C5D4}"/>
              </a:ext>
            </a:extLst>
          </p:cNvPr>
          <p:cNvSpPr txBox="1"/>
          <p:nvPr/>
        </p:nvSpPr>
        <p:spPr>
          <a:xfrm>
            <a:off x="230588" y="55660"/>
            <a:ext cx="11606335" cy="6678751"/>
          </a:xfrm>
          <a:prstGeom prst="rect">
            <a:avLst/>
          </a:prstGeom>
          <a:noFill/>
        </p:spPr>
        <p:txBody>
          <a:bodyPr wrap="square">
            <a:spAutoFit/>
          </a:bodyPr>
          <a:lstStyle/>
          <a:p>
            <a:r>
              <a:rPr lang="en-GB" b="1" dirty="0"/>
              <a:t>Example explained</a:t>
            </a:r>
          </a:p>
          <a:p>
            <a:r>
              <a:rPr lang="en-GB" b="1" dirty="0"/>
              <a:t>1) We created a custom Main class with the class keyword.</a:t>
            </a:r>
          </a:p>
          <a:p>
            <a:endParaRPr lang="en-GB" b="1" dirty="0"/>
          </a:p>
          <a:p>
            <a:r>
              <a:rPr lang="en-GB" b="1" dirty="0"/>
              <a:t>2) We created the </a:t>
            </a:r>
            <a:r>
              <a:rPr lang="en-GB" b="1" dirty="0" err="1"/>
              <a:t>fullThrottle</a:t>
            </a:r>
            <a:r>
              <a:rPr lang="en-GB" b="1" dirty="0"/>
              <a:t>() and speed() methods in the Main class.</a:t>
            </a:r>
          </a:p>
          <a:p>
            <a:endParaRPr lang="en-GB" sz="800" b="1" dirty="0"/>
          </a:p>
          <a:p>
            <a:r>
              <a:rPr lang="en-GB" b="1" dirty="0"/>
              <a:t>3) The </a:t>
            </a:r>
            <a:r>
              <a:rPr lang="en-GB" b="1" dirty="0" err="1"/>
              <a:t>fullThrottle</a:t>
            </a:r>
            <a:r>
              <a:rPr lang="en-GB" b="1" dirty="0"/>
              <a:t>() method and the speed() method will print out some text, when they are called.</a:t>
            </a:r>
          </a:p>
          <a:p>
            <a:endParaRPr lang="en-GB" sz="800" b="1" dirty="0"/>
          </a:p>
          <a:p>
            <a:r>
              <a:rPr lang="en-GB" b="1" dirty="0"/>
              <a:t>4) The speed() method accepts an int parameter called </a:t>
            </a:r>
            <a:r>
              <a:rPr lang="en-GB" b="1" dirty="0" err="1"/>
              <a:t>maxSpeed</a:t>
            </a:r>
            <a:r>
              <a:rPr lang="en-GB" b="1" dirty="0"/>
              <a:t> - we will use this in 8).</a:t>
            </a:r>
          </a:p>
          <a:p>
            <a:endParaRPr lang="en-GB" b="1" dirty="0"/>
          </a:p>
          <a:p>
            <a:r>
              <a:rPr lang="en-GB" b="1" dirty="0"/>
              <a:t>5) In order to use the Main class and its methods, we need to create an object of the Main Class.</a:t>
            </a:r>
          </a:p>
          <a:p>
            <a:endParaRPr lang="en-GB" b="1" dirty="0"/>
          </a:p>
          <a:p>
            <a:r>
              <a:rPr lang="en-GB" b="1" dirty="0"/>
              <a:t>6) Then, go to the main() method, which you know by now is a built-in Java method that runs your program (any code inside main is executed).</a:t>
            </a:r>
          </a:p>
          <a:p>
            <a:endParaRPr lang="en-GB" b="1" dirty="0"/>
          </a:p>
          <a:p>
            <a:r>
              <a:rPr lang="en-GB" b="1" dirty="0"/>
              <a:t>7) By using the new keyword we created an object with the name </a:t>
            </a:r>
            <a:r>
              <a:rPr lang="en-GB" b="1" dirty="0" err="1"/>
              <a:t>myCar</a:t>
            </a:r>
            <a:r>
              <a:rPr lang="en-GB" b="1" dirty="0"/>
              <a:t>.</a:t>
            </a:r>
          </a:p>
          <a:p>
            <a:endParaRPr lang="en-GB" b="1" dirty="0"/>
          </a:p>
          <a:p>
            <a:r>
              <a:rPr lang="en-GB" b="1" dirty="0"/>
              <a:t>8) Then, we call the </a:t>
            </a:r>
            <a:r>
              <a:rPr lang="en-GB" b="1" dirty="0" err="1"/>
              <a:t>fullThrottle</a:t>
            </a:r>
            <a:r>
              <a:rPr lang="en-GB" b="1" dirty="0"/>
              <a:t>() and speed() methods on the </a:t>
            </a:r>
            <a:r>
              <a:rPr lang="en-GB" b="1" dirty="0" err="1"/>
              <a:t>myCar</a:t>
            </a:r>
            <a:r>
              <a:rPr lang="en-GB" b="1" dirty="0"/>
              <a:t> object, and run the program using the name of the object (</a:t>
            </a:r>
            <a:r>
              <a:rPr lang="en-GB" b="1" dirty="0" err="1"/>
              <a:t>myCar</a:t>
            </a:r>
            <a:r>
              <a:rPr lang="en-GB" b="1" dirty="0"/>
              <a:t>), followed by a dot (.), followed by the name of the method (</a:t>
            </a:r>
            <a:r>
              <a:rPr lang="en-GB" b="1" dirty="0" err="1"/>
              <a:t>fullThrottle</a:t>
            </a:r>
            <a:r>
              <a:rPr lang="en-GB" b="1" dirty="0"/>
              <a:t>(); and speed(200);). Notice that we add an int parameter of 200 inside the speed() method.</a:t>
            </a:r>
          </a:p>
          <a:p>
            <a:endParaRPr lang="en-GB" sz="800" b="1" dirty="0"/>
          </a:p>
          <a:p>
            <a:r>
              <a:rPr lang="en-GB" b="1" dirty="0"/>
              <a:t>Remember that..</a:t>
            </a:r>
          </a:p>
          <a:p>
            <a:r>
              <a:rPr lang="en-GB" b="1" dirty="0"/>
              <a:t>The dot (.) is used to access the object's attributes and methods.</a:t>
            </a:r>
          </a:p>
          <a:p>
            <a:endParaRPr lang="en-GB" sz="800" b="1" dirty="0"/>
          </a:p>
          <a:p>
            <a:r>
              <a:rPr lang="en-GB" b="1" dirty="0"/>
              <a:t>To call a method in Java, write the method name followed by a set of parentheses (), followed by a semicolon (;).</a:t>
            </a:r>
          </a:p>
          <a:p>
            <a:endParaRPr lang="en-GB" sz="800" b="1" dirty="0"/>
          </a:p>
          <a:p>
            <a:r>
              <a:rPr lang="en-GB" b="1" dirty="0"/>
              <a:t>A class must have a matching filename (Main and Main.java).</a:t>
            </a:r>
            <a:endParaRPr lang="en-PH" b="1" dirty="0"/>
          </a:p>
        </p:txBody>
      </p:sp>
    </p:spTree>
    <p:extLst>
      <p:ext uri="{BB962C8B-B14F-4D97-AF65-F5344CB8AC3E}">
        <p14:creationId xmlns:p14="http://schemas.microsoft.com/office/powerpoint/2010/main" val="431863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ECB50-0094-CF27-A5CA-3A88A3779B62}"/>
              </a:ext>
            </a:extLst>
          </p:cNvPr>
          <p:cNvSpPr txBox="1"/>
          <p:nvPr/>
        </p:nvSpPr>
        <p:spPr>
          <a:xfrm>
            <a:off x="214212" y="3248709"/>
            <a:ext cx="5526118" cy="3139321"/>
          </a:xfrm>
          <a:prstGeom prst="rect">
            <a:avLst/>
          </a:prstGeom>
          <a:noFill/>
          <a:ln>
            <a:solidFill>
              <a:schemeClr val="tx1"/>
            </a:solidFill>
          </a:ln>
        </p:spPr>
        <p:txBody>
          <a:bodyPr wrap="square">
            <a:spAutoFit/>
          </a:bodyPr>
          <a:lstStyle/>
          <a:p>
            <a:endParaRPr lang="en-GB" dirty="0"/>
          </a:p>
          <a:p>
            <a:r>
              <a:rPr lang="en-GB" dirty="0"/>
              <a:t>public class Main {</a:t>
            </a:r>
          </a:p>
          <a:p>
            <a:r>
              <a:rPr lang="en-GB" dirty="0"/>
              <a:t>  public void </a:t>
            </a:r>
            <a:r>
              <a:rPr lang="en-GB" dirty="0" err="1"/>
              <a:t>fullThrottle</a:t>
            </a:r>
            <a:r>
              <a:rPr lang="en-GB" dirty="0"/>
              <a:t>() {</a:t>
            </a:r>
          </a:p>
          <a:p>
            <a:r>
              <a:rPr lang="en-GB" dirty="0"/>
              <a:t>    </a:t>
            </a:r>
            <a:r>
              <a:rPr lang="en-GB" dirty="0" err="1"/>
              <a:t>System.out.println</a:t>
            </a:r>
            <a:r>
              <a:rPr lang="en-GB" dirty="0"/>
              <a:t>("The car is going as fast as it can!");</a:t>
            </a:r>
          </a:p>
          <a:p>
            <a:r>
              <a:rPr lang="en-GB" dirty="0"/>
              <a:t>  }</a:t>
            </a:r>
          </a:p>
          <a:p>
            <a:endParaRPr lang="en-GB" dirty="0"/>
          </a:p>
          <a:p>
            <a:r>
              <a:rPr lang="en-GB" dirty="0"/>
              <a:t>  public void speed(int </a:t>
            </a:r>
            <a:r>
              <a:rPr lang="en-GB" dirty="0" err="1"/>
              <a:t>maxSpeed</a:t>
            </a:r>
            <a:r>
              <a:rPr lang="en-GB" dirty="0"/>
              <a:t>) {</a:t>
            </a:r>
          </a:p>
          <a:p>
            <a:r>
              <a:rPr lang="en-GB" dirty="0"/>
              <a:t>    </a:t>
            </a:r>
            <a:r>
              <a:rPr lang="en-GB" dirty="0" err="1"/>
              <a:t>System.out.println</a:t>
            </a:r>
            <a:r>
              <a:rPr lang="en-GB" dirty="0"/>
              <a:t>("Max speed is: " + </a:t>
            </a:r>
            <a:r>
              <a:rPr lang="en-GB" dirty="0" err="1"/>
              <a:t>maxSpeed</a:t>
            </a:r>
            <a:r>
              <a:rPr lang="en-GB" dirty="0"/>
              <a:t>);</a:t>
            </a:r>
          </a:p>
          <a:p>
            <a:r>
              <a:rPr lang="en-GB" dirty="0"/>
              <a:t>  }</a:t>
            </a:r>
          </a:p>
          <a:p>
            <a:r>
              <a:rPr lang="en-GB" dirty="0"/>
              <a:t>}</a:t>
            </a:r>
          </a:p>
          <a:p>
            <a:endParaRPr lang="en-PH" dirty="0"/>
          </a:p>
        </p:txBody>
      </p:sp>
      <p:sp>
        <p:nvSpPr>
          <p:cNvPr id="4" name="TextBox 3">
            <a:extLst>
              <a:ext uri="{FF2B5EF4-FFF2-40B4-BE49-F238E27FC236}">
                <a16:creationId xmlns:a16="http://schemas.microsoft.com/office/drawing/2014/main" id="{E1F1D634-72E1-9DDE-7636-EF47D2563453}"/>
              </a:ext>
            </a:extLst>
          </p:cNvPr>
          <p:cNvSpPr txBox="1"/>
          <p:nvPr/>
        </p:nvSpPr>
        <p:spPr>
          <a:xfrm>
            <a:off x="81500" y="202268"/>
            <a:ext cx="11686429" cy="646331"/>
          </a:xfrm>
          <a:prstGeom prst="rect">
            <a:avLst/>
          </a:prstGeom>
          <a:noFill/>
        </p:spPr>
        <p:txBody>
          <a:bodyPr wrap="square">
            <a:spAutoFit/>
          </a:bodyPr>
          <a:lstStyle/>
          <a:p>
            <a:r>
              <a:rPr lang="en-GB" dirty="0">
                <a:latin typeface="Arial Black" panose="020B0A04020102020204" pitchFamily="34" charset="0"/>
              </a:rPr>
              <a:t>Using Multiple Classes</a:t>
            </a:r>
          </a:p>
          <a:p>
            <a:r>
              <a:rPr lang="en-GB" dirty="0"/>
              <a:t>Like we specified in the Classes, it is a good practice to create an object of a class and access it in another class.</a:t>
            </a:r>
          </a:p>
        </p:txBody>
      </p:sp>
      <p:sp>
        <p:nvSpPr>
          <p:cNvPr id="6" name="TextBox 5">
            <a:extLst>
              <a:ext uri="{FF2B5EF4-FFF2-40B4-BE49-F238E27FC236}">
                <a16:creationId xmlns:a16="http://schemas.microsoft.com/office/drawing/2014/main" id="{EB6E8FF5-955C-253B-E24F-0CEC0567F622}"/>
              </a:ext>
            </a:extLst>
          </p:cNvPr>
          <p:cNvSpPr txBox="1"/>
          <p:nvPr/>
        </p:nvSpPr>
        <p:spPr>
          <a:xfrm>
            <a:off x="5924714" y="3248709"/>
            <a:ext cx="5989462" cy="2031325"/>
          </a:xfrm>
          <a:prstGeom prst="rect">
            <a:avLst/>
          </a:prstGeom>
          <a:noFill/>
          <a:ln>
            <a:solidFill>
              <a:schemeClr val="tx1"/>
            </a:solidFill>
          </a:ln>
        </p:spPr>
        <p:txBody>
          <a:bodyPr wrap="square">
            <a:spAutoFit/>
          </a:bodyPr>
          <a:lstStyle/>
          <a:p>
            <a:r>
              <a:rPr lang="en-GB" dirty="0"/>
              <a:t>class Second {</a:t>
            </a:r>
          </a:p>
          <a:p>
            <a:r>
              <a:rPr lang="en-GB" dirty="0"/>
              <a:t>  public static void main(String[] </a:t>
            </a:r>
            <a:r>
              <a:rPr lang="en-GB" dirty="0" err="1"/>
              <a:t>args</a:t>
            </a:r>
            <a:r>
              <a:rPr lang="en-GB" dirty="0"/>
              <a:t>) {</a:t>
            </a:r>
          </a:p>
          <a:p>
            <a:r>
              <a:rPr lang="en-GB" dirty="0"/>
              <a:t>    Main </a:t>
            </a:r>
            <a:r>
              <a:rPr lang="en-GB" dirty="0" err="1"/>
              <a:t>myCar</a:t>
            </a:r>
            <a:r>
              <a:rPr lang="en-GB" dirty="0"/>
              <a:t> = new Main();     // Create a </a:t>
            </a:r>
            <a:r>
              <a:rPr lang="en-GB" dirty="0" err="1"/>
              <a:t>myCar</a:t>
            </a:r>
            <a:r>
              <a:rPr lang="en-GB" dirty="0"/>
              <a:t> object</a:t>
            </a:r>
          </a:p>
          <a:p>
            <a:r>
              <a:rPr lang="en-GB" dirty="0"/>
              <a:t>    </a:t>
            </a:r>
            <a:r>
              <a:rPr lang="en-GB" dirty="0" err="1"/>
              <a:t>myCar.fullThrottle</a:t>
            </a:r>
            <a:r>
              <a:rPr lang="en-GB" dirty="0"/>
              <a:t>();      // Call the </a:t>
            </a:r>
            <a:r>
              <a:rPr lang="en-GB" dirty="0" err="1"/>
              <a:t>fullThrottle</a:t>
            </a:r>
            <a:r>
              <a:rPr lang="en-GB" dirty="0"/>
              <a:t>() method</a:t>
            </a:r>
          </a:p>
          <a:p>
            <a:r>
              <a:rPr lang="en-GB" dirty="0"/>
              <a:t>    </a:t>
            </a:r>
            <a:r>
              <a:rPr lang="en-GB" dirty="0" err="1"/>
              <a:t>myCar.speed</a:t>
            </a:r>
            <a:r>
              <a:rPr lang="en-GB" dirty="0"/>
              <a:t>(200);          // Call the speed() method</a:t>
            </a:r>
          </a:p>
          <a:p>
            <a:r>
              <a:rPr lang="en-GB" dirty="0"/>
              <a:t>  }</a:t>
            </a:r>
          </a:p>
          <a:p>
            <a:r>
              <a:rPr lang="en-GB" dirty="0"/>
              <a:t>}</a:t>
            </a:r>
            <a:endParaRPr lang="en-PH" dirty="0"/>
          </a:p>
        </p:txBody>
      </p:sp>
      <p:sp>
        <p:nvSpPr>
          <p:cNvPr id="5" name="TextBox 4">
            <a:extLst>
              <a:ext uri="{FF2B5EF4-FFF2-40B4-BE49-F238E27FC236}">
                <a16:creationId xmlns:a16="http://schemas.microsoft.com/office/drawing/2014/main" id="{86AA84AE-E2A8-A26F-83FD-1B7F76D4E7E0}"/>
              </a:ext>
            </a:extLst>
          </p:cNvPr>
          <p:cNvSpPr txBox="1"/>
          <p:nvPr/>
        </p:nvSpPr>
        <p:spPr>
          <a:xfrm>
            <a:off x="312089" y="1120676"/>
            <a:ext cx="11352474" cy="1323439"/>
          </a:xfrm>
          <a:prstGeom prst="rect">
            <a:avLst/>
          </a:prstGeom>
          <a:noFill/>
        </p:spPr>
        <p:txBody>
          <a:bodyPr wrap="square">
            <a:spAutoFit/>
          </a:bodyPr>
          <a:lstStyle/>
          <a:p>
            <a:r>
              <a:rPr lang="en-GB" dirty="0"/>
              <a:t>Remember that the name of the java file should match the class name. In this example, we have created two files in the same directory:</a:t>
            </a:r>
          </a:p>
          <a:p>
            <a:endParaRPr lang="en-GB" sz="800" dirty="0"/>
          </a:p>
          <a:p>
            <a:r>
              <a:rPr lang="en-GB" dirty="0"/>
              <a:t>Main.java</a:t>
            </a:r>
          </a:p>
          <a:p>
            <a:r>
              <a:rPr lang="en-GB" dirty="0"/>
              <a:t>Second.java</a:t>
            </a:r>
          </a:p>
        </p:txBody>
      </p:sp>
      <p:sp>
        <p:nvSpPr>
          <p:cNvPr id="8" name="TextBox 7">
            <a:extLst>
              <a:ext uri="{FF2B5EF4-FFF2-40B4-BE49-F238E27FC236}">
                <a16:creationId xmlns:a16="http://schemas.microsoft.com/office/drawing/2014/main" id="{51765515-9F26-F421-24A3-F496E7E7E5F0}"/>
              </a:ext>
            </a:extLst>
          </p:cNvPr>
          <p:cNvSpPr txBox="1"/>
          <p:nvPr/>
        </p:nvSpPr>
        <p:spPr>
          <a:xfrm>
            <a:off x="214212" y="2771631"/>
            <a:ext cx="3173044" cy="369332"/>
          </a:xfrm>
          <a:prstGeom prst="rect">
            <a:avLst/>
          </a:prstGeom>
          <a:noFill/>
        </p:spPr>
        <p:txBody>
          <a:bodyPr wrap="square">
            <a:spAutoFit/>
          </a:bodyPr>
          <a:lstStyle/>
          <a:p>
            <a:r>
              <a:rPr lang="en-GB" b="1" dirty="0">
                <a:latin typeface="Arial Black" panose="020B0A04020102020204" pitchFamily="34" charset="0"/>
              </a:rPr>
              <a:t>Main.java</a:t>
            </a:r>
          </a:p>
        </p:txBody>
      </p:sp>
      <p:sp>
        <p:nvSpPr>
          <p:cNvPr id="10" name="TextBox 9">
            <a:extLst>
              <a:ext uri="{FF2B5EF4-FFF2-40B4-BE49-F238E27FC236}">
                <a16:creationId xmlns:a16="http://schemas.microsoft.com/office/drawing/2014/main" id="{6609330C-C849-44F7-71B3-E514DEF1BB49}"/>
              </a:ext>
            </a:extLst>
          </p:cNvPr>
          <p:cNvSpPr txBox="1"/>
          <p:nvPr/>
        </p:nvSpPr>
        <p:spPr>
          <a:xfrm>
            <a:off x="5988326" y="2716192"/>
            <a:ext cx="2791759" cy="369332"/>
          </a:xfrm>
          <a:prstGeom prst="rect">
            <a:avLst/>
          </a:prstGeom>
          <a:noFill/>
        </p:spPr>
        <p:txBody>
          <a:bodyPr wrap="square">
            <a:spAutoFit/>
          </a:bodyPr>
          <a:lstStyle/>
          <a:p>
            <a:r>
              <a:rPr lang="en-GB" dirty="0">
                <a:latin typeface="Arial Black" panose="020B0A04020102020204" pitchFamily="34" charset="0"/>
              </a:rPr>
              <a:t>Second.java</a:t>
            </a:r>
          </a:p>
        </p:txBody>
      </p:sp>
    </p:spTree>
    <p:extLst>
      <p:ext uri="{BB962C8B-B14F-4D97-AF65-F5344CB8AC3E}">
        <p14:creationId xmlns:p14="http://schemas.microsoft.com/office/powerpoint/2010/main" val="1336628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F2558F-5DE9-97BC-8371-3A003242E2E2}"/>
              </a:ext>
            </a:extLst>
          </p:cNvPr>
          <p:cNvPicPr>
            <a:picLocks noChangeAspect="1"/>
          </p:cNvPicPr>
          <p:nvPr/>
        </p:nvPicPr>
        <p:blipFill rotWithShape="1">
          <a:blip r:embed="rId2"/>
          <a:srcRect l="16240" t="36232" r="16588" b="15710"/>
          <a:stretch/>
        </p:blipFill>
        <p:spPr>
          <a:xfrm>
            <a:off x="397566" y="133185"/>
            <a:ext cx="11457829" cy="6347128"/>
          </a:xfrm>
          <a:prstGeom prst="rect">
            <a:avLst/>
          </a:prstGeom>
        </p:spPr>
      </p:pic>
    </p:spTree>
    <p:extLst>
      <p:ext uri="{BB962C8B-B14F-4D97-AF65-F5344CB8AC3E}">
        <p14:creationId xmlns:p14="http://schemas.microsoft.com/office/powerpoint/2010/main" val="49184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74311-1EC3-ACF7-2C66-7BC404491961}"/>
              </a:ext>
            </a:extLst>
          </p:cNvPr>
          <p:cNvPicPr>
            <a:picLocks noChangeAspect="1"/>
          </p:cNvPicPr>
          <p:nvPr/>
        </p:nvPicPr>
        <p:blipFill rotWithShape="1">
          <a:blip r:embed="rId2"/>
          <a:srcRect t="25275" r="5109" b="12927"/>
          <a:stretch/>
        </p:blipFill>
        <p:spPr>
          <a:xfrm>
            <a:off x="176254" y="453225"/>
            <a:ext cx="11569148" cy="4238046"/>
          </a:xfrm>
          <a:prstGeom prst="rect">
            <a:avLst/>
          </a:prstGeom>
        </p:spPr>
      </p:pic>
    </p:spTree>
    <p:extLst>
      <p:ext uri="{BB962C8B-B14F-4D97-AF65-F5344CB8AC3E}">
        <p14:creationId xmlns:p14="http://schemas.microsoft.com/office/powerpoint/2010/main" val="54749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22D90E-9318-50BD-67F8-D761DF7C7C35}"/>
              </a:ext>
            </a:extLst>
          </p:cNvPr>
          <p:cNvSpPr txBox="1"/>
          <p:nvPr/>
        </p:nvSpPr>
        <p:spPr>
          <a:xfrm>
            <a:off x="190107" y="197346"/>
            <a:ext cx="11811785" cy="6463308"/>
          </a:xfrm>
          <a:prstGeom prst="rect">
            <a:avLst/>
          </a:prstGeom>
          <a:noFill/>
        </p:spPr>
        <p:txBody>
          <a:bodyPr wrap="square">
            <a:spAutoFit/>
          </a:bodyPr>
          <a:lstStyle/>
          <a:p>
            <a:r>
              <a:rPr lang="en-GB" b="1" dirty="0"/>
              <a:t>Java Constructors</a:t>
            </a:r>
          </a:p>
          <a:p>
            <a:r>
              <a:rPr lang="en-GB" dirty="0"/>
              <a:t>A constructor in Java is a </a:t>
            </a:r>
            <a:r>
              <a:rPr lang="en-GB" b="1" dirty="0"/>
              <a:t>special method that is used to initialize objects</a:t>
            </a:r>
            <a:r>
              <a:rPr lang="en-GB" dirty="0"/>
              <a:t>. The constructor is called when an object of a class is created. It can be used to set initial values for object attributes:</a:t>
            </a:r>
          </a:p>
          <a:p>
            <a:endParaRPr lang="en-GB" dirty="0"/>
          </a:p>
          <a:p>
            <a:r>
              <a:rPr lang="en-GB" b="1" dirty="0"/>
              <a:t>Example</a:t>
            </a:r>
          </a:p>
          <a:p>
            <a:r>
              <a:rPr lang="en-GB" dirty="0"/>
              <a:t>Create a constructor:</a:t>
            </a:r>
          </a:p>
          <a:p>
            <a:endParaRPr lang="en-GB" dirty="0"/>
          </a:p>
          <a:p>
            <a:r>
              <a:rPr lang="en-GB" dirty="0"/>
              <a:t>// Create a Main class</a:t>
            </a:r>
          </a:p>
          <a:p>
            <a:r>
              <a:rPr lang="en-GB" dirty="0"/>
              <a:t>public class Main {</a:t>
            </a:r>
          </a:p>
          <a:p>
            <a:r>
              <a:rPr lang="en-GB" dirty="0"/>
              <a:t>  int x;  // Create a class attribute</a:t>
            </a:r>
          </a:p>
          <a:p>
            <a:endParaRPr lang="en-GB" dirty="0"/>
          </a:p>
          <a:p>
            <a:r>
              <a:rPr lang="en-GB" dirty="0"/>
              <a:t>  // Create a class constructor for the Main class</a:t>
            </a:r>
          </a:p>
          <a:p>
            <a:r>
              <a:rPr lang="en-GB" dirty="0"/>
              <a:t>  public Main() {</a:t>
            </a:r>
          </a:p>
          <a:p>
            <a:r>
              <a:rPr lang="en-GB" dirty="0"/>
              <a:t>    x = 5;  // Set the initial value for the class attribute  x</a:t>
            </a:r>
          </a:p>
          <a:p>
            <a:r>
              <a:rPr lang="en-GB" dirty="0"/>
              <a:t>  }</a:t>
            </a:r>
          </a:p>
          <a:p>
            <a:endParaRPr lang="en-GB" dirty="0"/>
          </a:p>
          <a:p>
            <a:r>
              <a:rPr lang="en-GB" dirty="0"/>
              <a:t>  public static void main(String[] </a:t>
            </a:r>
            <a:r>
              <a:rPr lang="en-GB" dirty="0" err="1"/>
              <a:t>args</a:t>
            </a:r>
            <a:r>
              <a:rPr lang="en-GB" dirty="0"/>
              <a:t>) {</a:t>
            </a:r>
          </a:p>
          <a:p>
            <a:r>
              <a:rPr lang="en-GB" dirty="0"/>
              <a:t>    Main </a:t>
            </a:r>
            <a:r>
              <a:rPr lang="en-GB" dirty="0" err="1"/>
              <a:t>myObj</a:t>
            </a:r>
            <a:r>
              <a:rPr lang="en-GB" dirty="0"/>
              <a:t> = new Main(); // Create an object of class Main (This will call the constructor)</a:t>
            </a:r>
          </a:p>
          <a:p>
            <a:r>
              <a:rPr lang="en-GB" dirty="0"/>
              <a:t>    </a:t>
            </a:r>
            <a:r>
              <a:rPr lang="en-GB" dirty="0" err="1"/>
              <a:t>System.out.println</a:t>
            </a:r>
            <a:r>
              <a:rPr lang="en-GB" dirty="0"/>
              <a:t>(</a:t>
            </a:r>
            <a:r>
              <a:rPr lang="en-GB" dirty="0" err="1"/>
              <a:t>myObj.x</a:t>
            </a:r>
            <a:r>
              <a:rPr lang="en-GB" dirty="0"/>
              <a:t>); // Print the value of x</a:t>
            </a:r>
          </a:p>
          <a:p>
            <a:r>
              <a:rPr lang="en-GB" dirty="0"/>
              <a:t>  }</a:t>
            </a:r>
          </a:p>
          <a:p>
            <a:r>
              <a:rPr lang="en-GB" dirty="0"/>
              <a:t>}</a:t>
            </a:r>
          </a:p>
          <a:p>
            <a:endParaRPr lang="en-GB" dirty="0"/>
          </a:p>
          <a:p>
            <a:r>
              <a:rPr lang="en-GB" dirty="0"/>
              <a:t>// Outputs 5</a:t>
            </a:r>
            <a:endParaRPr lang="en-PH" dirty="0"/>
          </a:p>
        </p:txBody>
      </p:sp>
    </p:spTree>
    <p:extLst>
      <p:ext uri="{BB962C8B-B14F-4D97-AF65-F5344CB8AC3E}">
        <p14:creationId xmlns:p14="http://schemas.microsoft.com/office/powerpoint/2010/main" val="643219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791C2-C5EF-470C-52AE-DB56C6B4C552}"/>
              </a:ext>
            </a:extLst>
          </p:cNvPr>
          <p:cNvSpPr txBox="1"/>
          <p:nvPr/>
        </p:nvSpPr>
        <p:spPr>
          <a:xfrm>
            <a:off x="450745" y="361299"/>
            <a:ext cx="6094428" cy="3970318"/>
          </a:xfrm>
          <a:prstGeom prst="rect">
            <a:avLst/>
          </a:prstGeom>
          <a:noFill/>
          <a:ln>
            <a:solidFill>
              <a:schemeClr val="tx1"/>
            </a:solidFill>
          </a:ln>
        </p:spPr>
        <p:txBody>
          <a:bodyPr wrap="square">
            <a:spAutoFit/>
          </a:bodyPr>
          <a:lstStyle/>
          <a:p>
            <a:r>
              <a:rPr lang="en-GB" b="1" dirty="0"/>
              <a:t>// Create a Main class</a:t>
            </a:r>
          </a:p>
          <a:p>
            <a:r>
              <a:rPr lang="en-GB" b="1" dirty="0"/>
              <a:t>public class Main {</a:t>
            </a:r>
          </a:p>
          <a:p>
            <a:r>
              <a:rPr lang="en-GB" b="1" dirty="0"/>
              <a:t>  int x;</a:t>
            </a:r>
          </a:p>
          <a:p>
            <a:endParaRPr lang="en-GB" b="1" dirty="0"/>
          </a:p>
          <a:p>
            <a:r>
              <a:rPr lang="en-GB" b="1" dirty="0"/>
              <a:t>  // Create a class constructor for the Main class</a:t>
            </a:r>
          </a:p>
          <a:p>
            <a:r>
              <a:rPr lang="en-GB" b="1" dirty="0"/>
              <a:t>  public Main() {</a:t>
            </a:r>
          </a:p>
          <a:p>
            <a:r>
              <a:rPr lang="en-GB" b="1" dirty="0"/>
              <a:t>    x = 5;</a:t>
            </a:r>
          </a:p>
          <a:p>
            <a:r>
              <a:rPr lang="en-GB" b="1" dirty="0"/>
              <a:t>  }</a:t>
            </a:r>
          </a:p>
          <a:p>
            <a:endParaRPr lang="en-GB" b="1" dirty="0"/>
          </a:p>
          <a:p>
            <a:r>
              <a:rPr lang="en-GB" b="1" dirty="0"/>
              <a:t>  public static void main(String[] </a:t>
            </a:r>
            <a:r>
              <a:rPr lang="en-GB" b="1" dirty="0" err="1"/>
              <a:t>args</a:t>
            </a:r>
            <a:r>
              <a:rPr lang="en-GB" b="1" dirty="0"/>
              <a:t>) {</a:t>
            </a:r>
          </a:p>
          <a:p>
            <a:r>
              <a:rPr lang="en-GB" b="1" dirty="0"/>
              <a:t>    Main </a:t>
            </a:r>
            <a:r>
              <a:rPr lang="en-GB" b="1" dirty="0" err="1"/>
              <a:t>myObj</a:t>
            </a:r>
            <a:r>
              <a:rPr lang="en-GB" b="1" dirty="0"/>
              <a:t> = new Main();</a:t>
            </a:r>
          </a:p>
          <a:p>
            <a:r>
              <a:rPr lang="en-GB" b="1" dirty="0"/>
              <a:t>    </a:t>
            </a:r>
            <a:r>
              <a:rPr lang="en-GB" b="1" dirty="0" err="1"/>
              <a:t>System.out.println</a:t>
            </a:r>
            <a:r>
              <a:rPr lang="en-GB" b="1" dirty="0"/>
              <a:t>(</a:t>
            </a:r>
            <a:r>
              <a:rPr lang="en-GB" b="1" dirty="0" err="1"/>
              <a:t>myObj.x</a:t>
            </a:r>
            <a:r>
              <a:rPr lang="en-GB" b="1" dirty="0"/>
              <a:t>);</a:t>
            </a:r>
          </a:p>
          <a:p>
            <a:r>
              <a:rPr lang="en-GB" b="1" dirty="0"/>
              <a:t>  }</a:t>
            </a:r>
          </a:p>
          <a:p>
            <a:r>
              <a:rPr lang="en-GB" b="1" dirty="0"/>
              <a:t>}</a:t>
            </a:r>
          </a:p>
        </p:txBody>
      </p:sp>
      <p:sp>
        <p:nvSpPr>
          <p:cNvPr id="4" name="TextBox 3">
            <a:extLst>
              <a:ext uri="{FF2B5EF4-FFF2-40B4-BE49-F238E27FC236}">
                <a16:creationId xmlns:a16="http://schemas.microsoft.com/office/drawing/2014/main" id="{71297971-D2F7-BAB5-BDB9-AD059ED74278}"/>
              </a:ext>
            </a:extLst>
          </p:cNvPr>
          <p:cNvSpPr txBox="1"/>
          <p:nvPr/>
        </p:nvSpPr>
        <p:spPr>
          <a:xfrm>
            <a:off x="530258" y="4511542"/>
            <a:ext cx="11262674" cy="1754326"/>
          </a:xfrm>
          <a:prstGeom prst="rect">
            <a:avLst/>
          </a:prstGeom>
          <a:solidFill>
            <a:srgbClr val="FF66CC"/>
          </a:solidFill>
        </p:spPr>
        <p:txBody>
          <a:bodyPr wrap="square">
            <a:spAutoFit/>
          </a:bodyPr>
          <a:lstStyle/>
          <a:p>
            <a:r>
              <a:rPr lang="en-GB" b="1" dirty="0"/>
              <a:t>Note that the constructor name must match the class name, and it cannot have a return type (like void).</a:t>
            </a:r>
          </a:p>
          <a:p>
            <a:endParaRPr lang="en-GB" b="1" dirty="0"/>
          </a:p>
          <a:p>
            <a:r>
              <a:rPr lang="en-GB" b="1" dirty="0"/>
              <a:t>Also note that the constructor is called when the object is created.</a:t>
            </a:r>
          </a:p>
          <a:p>
            <a:endParaRPr lang="en-GB" b="1" dirty="0"/>
          </a:p>
          <a:p>
            <a:r>
              <a:rPr lang="en-GB" b="1" dirty="0"/>
              <a:t>All classes have constructors by default: if you do not create a class constructor yourself, Java creates one for you. However, then you are not able to set initial values for object attributes.</a:t>
            </a:r>
            <a:endParaRPr lang="en-PH" b="1" dirty="0"/>
          </a:p>
        </p:txBody>
      </p:sp>
    </p:spTree>
    <p:extLst>
      <p:ext uri="{BB962C8B-B14F-4D97-AF65-F5344CB8AC3E}">
        <p14:creationId xmlns:p14="http://schemas.microsoft.com/office/powerpoint/2010/main" val="3903982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02D16A-780C-8814-2756-1E08FC92901A}"/>
              </a:ext>
            </a:extLst>
          </p:cNvPr>
          <p:cNvSpPr txBox="1"/>
          <p:nvPr/>
        </p:nvSpPr>
        <p:spPr>
          <a:xfrm>
            <a:off x="125506" y="238141"/>
            <a:ext cx="6777318" cy="6740307"/>
          </a:xfrm>
          <a:prstGeom prst="rect">
            <a:avLst/>
          </a:prstGeom>
          <a:noFill/>
        </p:spPr>
        <p:txBody>
          <a:bodyPr wrap="square">
            <a:spAutoFit/>
          </a:bodyPr>
          <a:lstStyle/>
          <a:p>
            <a:r>
              <a:rPr lang="en-GB" b="1" dirty="0"/>
              <a:t>Constructor Parameters</a:t>
            </a:r>
          </a:p>
          <a:p>
            <a:r>
              <a:rPr lang="en-GB" dirty="0"/>
              <a:t>Constructors can also take parameters, which is used to initialize attributes.</a:t>
            </a:r>
          </a:p>
          <a:p>
            <a:endParaRPr lang="en-GB" dirty="0"/>
          </a:p>
          <a:p>
            <a:r>
              <a:rPr lang="en-GB" dirty="0"/>
              <a:t>The following example adds an int y parameter to the constructor. Inside the constructor we set x to y (x=y). When we call the constructor, we pass a parameter to the constructor (5), which will set the value of x to 5:</a:t>
            </a:r>
          </a:p>
          <a:p>
            <a:endParaRPr lang="en-GB" dirty="0"/>
          </a:p>
          <a:p>
            <a:r>
              <a:rPr lang="en-GB" dirty="0"/>
              <a:t>Example</a:t>
            </a:r>
          </a:p>
          <a:p>
            <a:r>
              <a:rPr lang="en-GB" dirty="0"/>
              <a:t>public class Main {</a:t>
            </a:r>
          </a:p>
          <a:p>
            <a:r>
              <a:rPr lang="en-GB" dirty="0"/>
              <a:t>  int x;</a:t>
            </a:r>
          </a:p>
          <a:p>
            <a:endParaRPr lang="en-GB" dirty="0"/>
          </a:p>
          <a:p>
            <a:r>
              <a:rPr lang="en-GB" dirty="0"/>
              <a:t>  public Main(int y) {</a:t>
            </a:r>
          </a:p>
          <a:p>
            <a:r>
              <a:rPr lang="en-GB" dirty="0"/>
              <a:t>    x = y;</a:t>
            </a:r>
          </a:p>
          <a:p>
            <a:r>
              <a:rPr lang="en-GB" dirty="0"/>
              <a:t>  }</a:t>
            </a:r>
          </a:p>
          <a:p>
            <a:endParaRPr lang="en-GB" dirty="0"/>
          </a:p>
          <a:p>
            <a:r>
              <a:rPr lang="en-GB" dirty="0"/>
              <a:t>  public static void main(String[] </a:t>
            </a:r>
            <a:r>
              <a:rPr lang="en-GB" dirty="0" err="1"/>
              <a:t>args</a:t>
            </a:r>
            <a:r>
              <a:rPr lang="en-GB" dirty="0"/>
              <a:t>) {</a:t>
            </a:r>
          </a:p>
          <a:p>
            <a:r>
              <a:rPr lang="en-GB" dirty="0"/>
              <a:t>    Main </a:t>
            </a:r>
            <a:r>
              <a:rPr lang="en-GB" dirty="0" err="1"/>
              <a:t>myObj</a:t>
            </a:r>
            <a:r>
              <a:rPr lang="en-GB" dirty="0"/>
              <a:t> = new Main(5);</a:t>
            </a:r>
          </a:p>
          <a:p>
            <a:r>
              <a:rPr lang="en-GB" dirty="0"/>
              <a:t>    </a:t>
            </a:r>
            <a:r>
              <a:rPr lang="en-GB" dirty="0" err="1"/>
              <a:t>System.out.println</a:t>
            </a:r>
            <a:r>
              <a:rPr lang="en-GB" dirty="0"/>
              <a:t>(</a:t>
            </a:r>
            <a:r>
              <a:rPr lang="en-GB" dirty="0" err="1"/>
              <a:t>myObj.x</a:t>
            </a:r>
            <a:r>
              <a:rPr lang="en-GB" dirty="0"/>
              <a:t>);</a:t>
            </a:r>
          </a:p>
          <a:p>
            <a:r>
              <a:rPr lang="en-GB" dirty="0"/>
              <a:t>  }</a:t>
            </a:r>
          </a:p>
          <a:p>
            <a:r>
              <a:rPr lang="en-GB" dirty="0"/>
              <a:t>}</a:t>
            </a:r>
          </a:p>
          <a:p>
            <a:endParaRPr lang="en-GB" dirty="0"/>
          </a:p>
          <a:p>
            <a:r>
              <a:rPr lang="en-GB" dirty="0"/>
              <a:t>// Outputs 5</a:t>
            </a:r>
            <a:endParaRPr lang="en-PH" dirty="0"/>
          </a:p>
        </p:txBody>
      </p:sp>
      <p:sp>
        <p:nvSpPr>
          <p:cNvPr id="5" name="TextBox 4">
            <a:extLst>
              <a:ext uri="{FF2B5EF4-FFF2-40B4-BE49-F238E27FC236}">
                <a16:creationId xmlns:a16="http://schemas.microsoft.com/office/drawing/2014/main" id="{A220D042-3160-3F05-BD0D-1A3DDE2A855A}"/>
              </a:ext>
            </a:extLst>
          </p:cNvPr>
          <p:cNvSpPr txBox="1"/>
          <p:nvPr/>
        </p:nvSpPr>
        <p:spPr>
          <a:xfrm>
            <a:off x="7259854" y="1496723"/>
            <a:ext cx="4518211" cy="3416320"/>
          </a:xfrm>
          <a:prstGeom prst="rect">
            <a:avLst/>
          </a:prstGeom>
          <a:noFill/>
          <a:ln>
            <a:solidFill>
              <a:schemeClr val="tx1"/>
            </a:solidFill>
          </a:ln>
        </p:spPr>
        <p:txBody>
          <a:bodyPr wrap="square">
            <a:spAutoFit/>
          </a:bodyPr>
          <a:lstStyle/>
          <a:p>
            <a:r>
              <a:rPr lang="en-PH" dirty="0"/>
              <a:t>public class Main {</a:t>
            </a:r>
          </a:p>
          <a:p>
            <a:r>
              <a:rPr lang="en-PH" dirty="0"/>
              <a:t>  int x;</a:t>
            </a:r>
          </a:p>
          <a:p>
            <a:endParaRPr lang="en-PH" dirty="0"/>
          </a:p>
          <a:p>
            <a:r>
              <a:rPr lang="en-PH" dirty="0"/>
              <a:t>  public Main(int y) {</a:t>
            </a:r>
          </a:p>
          <a:p>
            <a:r>
              <a:rPr lang="en-PH" dirty="0"/>
              <a:t>    x = y;</a:t>
            </a:r>
          </a:p>
          <a:p>
            <a:r>
              <a:rPr lang="en-PH" dirty="0"/>
              <a:t>  }</a:t>
            </a:r>
          </a:p>
          <a:p>
            <a:endParaRPr lang="en-PH" dirty="0"/>
          </a:p>
          <a:p>
            <a:r>
              <a:rPr lang="en-PH" dirty="0"/>
              <a:t>  public static void main(String[] </a:t>
            </a:r>
            <a:r>
              <a:rPr lang="en-PH" dirty="0" err="1"/>
              <a:t>args</a:t>
            </a:r>
            <a:r>
              <a:rPr lang="en-PH" dirty="0"/>
              <a:t>) {</a:t>
            </a:r>
          </a:p>
          <a:p>
            <a:r>
              <a:rPr lang="en-PH" dirty="0"/>
              <a:t>    Main </a:t>
            </a:r>
            <a:r>
              <a:rPr lang="en-PH" dirty="0" err="1"/>
              <a:t>myObj</a:t>
            </a:r>
            <a:r>
              <a:rPr lang="en-PH" dirty="0"/>
              <a:t> = new Main(5);</a:t>
            </a:r>
          </a:p>
          <a:p>
            <a:r>
              <a:rPr lang="en-PH" dirty="0"/>
              <a:t>    </a:t>
            </a:r>
            <a:r>
              <a:rPr lang="en-PH" dirty="0" err="1"/>
              <a:t>System.out.println</a:t>
            </a:r>
            <a:r>
              <a:rPr lang="en-PH" dirty="0"/>
              <a:t>(</a:t>
            </a:r>
            <a:r>
              <a:rPr lang="en-PH" dirty="0" err="1"/>
              <a:t>myObj.x</a:t>
            </a:r>
            <a:r>
              <a:rPr lang="en-PH" dirty="0"/>
              <a:t>);</a:t>
            </a:r>
          </a:p>
          <a:p>
            <a:r>
              <a:rPr lang="en-PH" dirty="0"/>
              <a:t>  }</a:t>
            </a:r>
          </a:p>
          <a:p>
            <a:r>
              <a:rPr lang="en-PH" dirty="0"/>
              <a:t>}</a:t>
            </a:r>
          </a:p>
        </p:txBody>
      </p:sp>
    </p:spTree>
    <p:extLst>
      <p:ext uri="{BB962C8B-B14F-4D97-AF65-F5344CB8AC3E}">
        <p14:creationId xmlns:p14="http://schemas.microsoft.com/office/powerpoint/2010/main" val="2442329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64D4D3-AAEA-3550-B110-C8223623EDC6}"/>
              </a:ext>
            </a:extLst>
          </p:cNvPr>
          <p:cNvSpPr txBox="1"/>
          <p:nvPr/>
        </p:nvSpPr>
        <p:spPr>
          <a:xfrm>
            <a:off x="251012" y="324087"/>
            <a:ext cx="6714564" cy="5355312"/>
          </a:xfrm>
          <a:prstGeom prst="rect">
            <a:avLst/>
          </a:prstGeom>
          <a:noFill/>
        </p:spPr>
        <p:txBody>
          <a:bodyPr wrap="square">
            <a:spAutoFit/>
          </a:bodyPr>
          <a:lstStyle/>
          <a:p>
            <a:r>
              <a:rPr lang="en-PH" b="1" dirty="0"/>
              <a:t>You can have as many parameters as you want:</a:t>
            </a:r>
          </a:p>
          <a:p>
            <a:endParaRPr lang="en-PH" dirty="0"/>
          </a:p>
          <a:p>
            <a:r>
              <a:rPr lang="en-PH" dirty="0"/>
              <a:t>Example</a:t>
            </a:r>
          </a:p>
          <a:p>
            <a:r>
              <a:rPr lang="en-PH" dirty="0"/>
              <a:t>public class Main {</a:t>
            </a:r>
          </a:p>
          <a:p>
            <a:r>
              <a:rPr lang="en-PH" dirty="0"/>
              <a:t>  int </a:t>
            </a:r>
            <a:r>
              <a:rPr lang="en-PH" dirty="0" err="1"/>
              <a:t>modelYear</a:t>
            </a:r>
            <a:r>
              <a:rPr lang="en-PH" dirty="0"/>
              <a:t>;</a:t>
            </a:r>
          </a:p>
          <a:p>
            <a:r>
              <a:rPr lang="en-PH" dirty="0"/>
              <a:t>  String </a:t>
            </a:r>
            <a:r>
              <a:rPr lang="en-PH" dirty="0" err="1"/>
              <a:t>modelName</a:t>
            </a:r>
            <a:r>
              <a:rPr lang="en-PH" dirty="0"/>
              <a:t>;</a:t>
            </a:r>
          </a:p>
          <a:p>
            <a:endParaRPr lang="en-PH" dirty="0"/>
          </a:p>
          <a:p>
            <a:r>
              <a:rPr lang="en-PH" dirty="0"/>
              <a:t>  public Main(int year, String name) {</a:t>
            </a:r>
          </a:p>
          <a:p>
            <a:r>
              <a:rPr lang="en-PH" dirty="0"/>
              <a:t>    </a:t>
            </a:r>
            <a:r>
              <a:rPr lang="en-PH" dirty="0" err="1"/>
              <a:t>modelYear</a:t>
            </a:r>
            <a:r>
              <a:rPr lang="en-PH" dirty="0"/>
              <a:t> = year;</a:t>
            </a:r>
          </a:p>
          <a:p>
            <a:r>
              <a:rPr lang="en-PH" dirty="0"/>
              <a:t>    </a:t>
            </a:r>
            <a:r>
              <a:rPr lang="en-PH" dirty="0" err="1"/>
              <a:t>modelName</a:t>
            </a:r>
            <a:r>
              <a:rPr lang="en-PH" dirty="0"/>
              <a:t> = name;</a:t>
            </a:r>
          </a:p>
          <a:p>
            <a:r>
              <a:rPr lang="en-PH" dirty="0"/>
              <a:t>  }</a:t>
            </a:r>
          </a:p>
          <a:p>
            <a:endParaRPr lang="en-PH" dirty="0"/>
          </a:p>
          <a:p>
            <a:r>
              <a:rPr lang="en-PH" dirty="0"/>
              <a:t>  public static void main(String[] </a:t>
            </a:r>
            <a:r>
              <a:rPr lang="en-PH" dirty="0" err="1"/>
              <a:t>args</a:t>
            </a:r>
            <a:r>
              <a:rPr lang="en-PH" dirty="0"/>
              <a:t>) {</a:t>
            </a:r>
          </a:p>
          <a:p>
            <a:r>
              <a:rPr lang="en-PH" dirty="0"/>
              <a:t>    Main </a:t>
            </a:r>
            <a:r>
              <a:rPr lang="en-PH" dirty="0" err="1"/>
              <a:t>myCar</a:t>
            </a:r>
            <a:r>
              <a:rPr lang="en-PH" dirty="0"/>
              <a:t> = new Main(1969, "Mustang");</a:t>
            </a:r>
          </a:p>
          <a:p>
            <a:r>
              <a:rPr lang="en-PH" dirty="0"/>
              <a:t>    </a:t>
            </a:r>
            <a:r>
              <a:rPr lang="en-PH" dirty="0" err="1"/>
              <a:t>System.out.println</a:t>
            </a:r>
            <a:r>
              <a:rPr lang="en-PH" dirty="0"/>
              <a:t>(</a:t>
            </a:r>
            <a:r>
              <a:rPr lang="en-PH" dirty="0" err="1"/>
              <a:t>myCar.modelYear</a:t>
            </a:r>
            <a:r>
              <a:rPr lang="en-PH" dirty="0"/>
              <a:t> + " " + </a:t>
            </a:r>
            <a:r>
              <a:rPr lang="en-PH" dirty="0" err="1"/>
              <a:t>myCar.modelName</a:t>
            </a:r>
            <a:r>
              <a:rPr lang="en-PH" dirty="0"/>
              <a:t>);</a:t>
            </a:r>
          </a:p>
          <a:p>
            <a:r>
              <a:rPr lang="en-PH" dirty="0"/>
              <a:t>  }</a:t>
            </a:r>
          </a:p>
          <a:p>
            <a:r>
              <a:rPr lang="en-PH" dirty="0"/>
              <a:t>}</a:t>
            </a:r>
          </a:p>
          <a:p>
            <a:endParaRPr lang="en-PH" dirty="0"/>
          </a:p>
          <a:p>
            <a:r>
              <a:rPr lang="en-PH" dirty="0"/>
              <a:t>// Outputs 1969 Mustang</a:t>
            </a:r>
          </a:p>
        </p:txBody>
      </p:sp>
      <p:sp>
        <p:nvSpPr>
          <p:cNvPr id="6" name="TextBox 5">
            <a:extLst>
              <a:ext uri="{FF2B5EF4-FFF2-40B4-BE49-F238E27FC236}">
                <a16:creationId xmlns:a16="http://schemas.microsoft.com/office/drawing/2014/main" id="{7BAFDB6A-07C2-7C73-DAEF-DE90A64F708B}"/>
              </a:ext>
            </a:extLst>
          </p:cNvPr>
          <p:cNvSpPr txBox="1"/>
          <p:nvPr/>
        </p:nvSpPr>
        <p:spPr>
          <a:xfrm>
            <a:off x="7026651" y="1166842"/>
            <a:ext cx="4759787" cy="4524315"/>
          </a:xfrm>
          <a:prstGeom prst="rect">
            <a:avLst/>
          </a:prstGeom>
          <a:noFill/>
        </p:spPr>
        <p:txBody>
          <a:bodyPr wrap="square">
            <a:spAutoFit/>
          </a:bodyPr>
          <a:lstStyle/>
          <a:p>
            <a:r>
              <a:rPr lang="en-PH" b="1" dirty="0"/>
              <a:t>//filename: Main.java</a:t>
            </a:r>
          </a:p>
          <a:p>
            <a:r>
              <a:rPr lang="en-PH" b="1" dirty="0"/>
              <a:t>public class Main {</a:t>
            </a:r>
          </a:p>
          <a:p>
            <a:r>
              <a:rPr lang="en-PH" b="1" dirty="0"/>
              <a:t>  int </a:t>
            </a:r>
            <a:r>
              <a:rPr lang="en-PH" b="1" dirty="0" err="1"/>
              <a:t>modelYear</a:t>
            </a:r>
            <a:r>
              <a:rPr lang="en-PH" b="1" dirty="0"/>
              <a:t>;</a:t>
            </a:r>
          </a:p>
          <a:p>
            <a:r>
              <a:rPr lang="en-PH" b="1" dirty="0"/>
              <a:t>  String </a:t>
            </a:r>
            <a:r>
              <a:rPr lang="en-PH" b="1" dirty="0" err="1"/>
              <a:t>modelName</a:t>
            </a:r>
            <a:r>
              <a:rPr lang="en-PH" b="1" dirty="0"/>
              <a:t>;</a:t>
            </a:r>
          </a:p>
          <a:p>
            <a:endParaRPr lang="en-PH" b="1" dirty="0"/>
          </a:p>
          <a:p>
            <a:r>
              <a:rPr lang="en-PH" b="1" dirty="0"/>
              <a:t>  public Main(int year, String name) {</a:t>
            </a:r>
          </a:p>
          <a:p>
            <a:r>
              <a:rPr lang="en-PH" b="1" dirty="0"/>
              <a:t>    </a:t>
            </a:r>
            <a:r>
              <a:rPr lang="en-PH" b="1" dirty="0" err="1"/>
              <a:t>modelYear</a:t>
            </a:r>
            <a:r>
              <a:rPr lang="en-PH" b="1" dirty="0"/>
              <a:t> = year;</a:t>
            </a:r>
          </a:p>
          <a:p>
            <a:r>
              <a:rPr lang="en-PH" b="1" dirty="0"/>
              <a:t>    </a:t>
            </a:r>
            <a:r>
              <a:rPr lang="en-PH" b="1" dirty="0" err="1"/>
              <a:t>modelName</a:t>
            </a:r>
            <a:r>
              <a:rPr lang="en-PH" b="1" dirty="0"/>
              <a:t> = name;</a:t>
            </a:r>
          </a:p>
          <a:p>
            <a:r>
              <a:rPr lang="en-PH" b="1" dirty="0"/>
              <a:t>  }</a:t>
            </a:r>
          </a:p>
          <a:p>
            <a:endParaRPr lang="en-PH" b="1" dirty="0"/>
          </a:p>
          <a:p>
            <a:r>
              <a:rPr lang="en-PH" b="1" dirty="0"/>
              <a:t>  public static void main(String[] </a:t>
            </a:r>
            <a:r>
              <a:rPr lang="en-PH" b="1" dirty="0" err="1"/>
              <a:t>args</a:t>
            </a:r>
            <a:r>
              <a:rPr lang="en-PH" b="1" dirty="0"/>
              <a:t>) {</a:t>
            </a:r>
          </a:p>
          <a:p>
            <a:r>
              <a:rPr lang="en-PH" b="1" dirty="0"/>
              <a:t>    Main </a:t>
            </a:r>
            <a:r>
              <a:rPr lang="en-PH" b="1" dirty="0" err="1"/>
              <a:t>myCar</a:t>
            </a:r>
            <a:r>
              <a:rPr lang="en-PH" b="1" dirty="0"/>
              <a:t> = new Main(1969, "Mustang");</a:t>
            </a:r>
          </a:p>
          <a:p>
            <a:r>
              <a:rPr lang="en-PH" b="1" dirty="0"/>
              <a:t>    </a:t>
            </a:r>
            <a:r>
              <a:rPr lang="en-PH" b="1" dirty="0" err="1"/>
              <a:t>System.out.println</a:t>
            </a:r>
            <a:r>
              <a:rPr lang="en-PH" b="1" dirty="0"/>
              <a:t>(</a:t>
            </a:r>
            <a:r>
              <a:rPr lang="en-PH" b="1" dirty="0" err="1"/>
              <a:t>myCar.modelYear</a:t>
            </a:r>
            <a:r>
              <a:rPr lang="en-PH" b="1" dirty="0"/>
              <a:t> + " " + </a:t>
            </a:r>
            <a:r>
              <a:rPr lang="en-PH" b="1" dirty="0" err="1"/>
              <a:t>myCar.modelName</a:t>
            </a:r>
            <a:r>
              <a:rPr lang="en-PH" b="1" dirty="0"/>
              <a:t>);</a:t>
            </a:r>
          </a:p>
          <a:p>
            <a:r>
              <a:rPr lang="en-PH" b="1" dirty="0"/>
              <a:t>  }</a:t>
            </a:r>
          </a:p>
          <a:p>
            <a:r>
              <a:rPr lang="en-PH" b="1" dirty="0"/>
              <a:t>}</a:t>
            </a:r>
          </a:p>
        </p:txBody>
      </p:sp>
    </p:spTree>
    <p:extLst>
      <p:ext uri="{BB962C8B-B14F-4D97-AF65-F5344CB8AC3E}">
        <p14:creationId xmlns:p14="http://schemas.microsoft.com/office/powerpoint/2010/main" val="423839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7E66D-9472-4D08-5986-AE34E79FF7FE}"/>
              </a:ext>
            </a:extLst>
          </p:cNvPr>
          <p:cNvSpPr txBox="1"/>
          <p:nvPr/>
        </p:nvSpPr>
        <p:spPr>
          <a:xfrm>
            <a:off x="2440213" y="448064"/>
            <a:ext cx="7806723" cy="4154984"/>
          </a:xfrm>
          <a:prstGeom prst="rect">
            <a:avLst/>
          </a:prstGeom>
          <a:noFill/>
        </p:spPr>
        <p:txBody>
          <a:bodyPr wrap="square">
            <a:spAutoFit/>
          </a:bodyPr>
          <a:lstStyle/>
          <a:p>
            <a:r>
              <a:rPr lang="en-US" sz="2400" dirty="0">
                <a:latin typeface="Arial Black" panose="020B0A04020102020204" pitchFamily="34" charset="0"/>
              </a:rPr>
              <a:t>public class Main {</a:t>
            </a:r>
          </a:p>
          <a:p>
            <a:r>
              <a:rPr lang="en-US" sz="2400" dirty="0">
                <a:latin typeface="Arial Black" panose="020B0A04020102020204" pitchFamily="34" charset="0"/>
              </a:rPr>
              <a:t>  static void </a:t>
            </a:r>
            <a:r>
              <a:rPr lang="en-US" sz="2400" dirty="0" err="1">
                <a:latin typeface="Arial Black" panose="020B0A04020102020204" pitchFamily="34" charset="0"/>
              </a:rPr>
              <a:t>myMethod</a:t>
            </a:r>
            <a:r>
              <a:rPr lang="en-US" sz="2400" dirty="0">
                <a:latin typeface="Arial Black" panose="020B0A04020102020204" pitchFamily="34" charset="0"/>
              </a:rPr>
              <a:t>(String </a:t>
            </a:r>
            <a:r>
              <a:rPr lang="en-US" sz="2400" dirty="0" err="1">
                <a:latin typeface="Arial Black" panose="020B0A04020102020204" pitchFamily="34" charset="0"/>
              </a:rPr>
              <a:t>fname</a:t>
            </a:r>
            <a:r>
              <a:rPr lang="en-US" sz="2400" dirty="0">
                <a:latin typeface="Arial Black" panose="020B0A04020102020204" pitchFamily="34" charset="0"/>
              </a:rPr>
              <a:t>) {</a:t>
            </a:r>
          </a:p>
          <a:p>
            <a:r>
              <a:rPr lang="en-US" sz="2400" dirty="0">
                <a:latin typeface="Arial Black" panose="020B0A04020102020204" pitchFamily="34" charset="0"/>
              </a:rPr>
              <a:t>    System.out.println(</a:t>
            </a:r>
            <a:r>
              <a:rPr lang="en-US" sz="2400" dirty="0" err="1">
                <a:latin typeface="Arial Black" panose="020B0A04020102020204" pitchFamily="34" charset="0"/>
              </a:rPr>
              <a:t>fname</a:t>
            </a:r>
            <a:r>
              <a:rPr lang="en-US" sz="2400" dirty="0">
                <a:latin typeface="Arial Black" panose="020B0A04020102020204" pitchFamily="34" charset="0"/>
              </a:rPr>
              <a:t> + " </a:t>
            </a:r>
            <a:r>
              <a:rPr lang="en-US" sz="2400" dirty="0" err="1">
                <a:latin typeface="Arial Black" panose="020B0A04020102020204" pitchFamily="34" charset="0"/>
              </a:rPr>
              <a:t>Refsnes</a:t>
            </a:r>
            <a:r>
              <a:rPr lang="en-US" sz="2400" dirty="0">
                <a:latin typeface="Arial Black" panose="020B0A04020102020204" pitchFamily="34" charset="0"/>
              </a:rPr>
              <a:t>");</a:t>
            </a:r>
          </a:p>
          <a:p>
            <a:r>
              <a:rPr lang="en-US" sz="2400" dirty="0">
                <a:latin typeface="Arial Black" panose="020B0A04020102020204" pitchFamily="34" charset="0"/>
              </a:rPr>
              <a:t>  }</a:t>
            </a:r>
          </a:p>
          <a:p>
            <a:endParaRPr lang="en-US" sz="2400" dirty="0">
              <a:latin typeface="Arial Black" panose="020B0A04020102020204" pitchFamily="34" charset="0"/>
            </a:endParaRPr>
          </a:p>
          <a:p>
            <a:r>
              <a:rPr lang="en-US" sz="2400" dirty="0">
                <a:latin typeface="Arial Black" panose="020B0A04020102020204" pitchFamily="34" charset="0"/>
              </a:rPr>
              <a:t>  public static void main(String[] args) {</a:t>
            </a:r>
          </a:p>
          <a:p>
            <a:r>
              <a:rPr lang="en-US" sz="2400" dirty="0">
                <a:latin typeface="Arial Black" panose="020B0A04020102020204" pitchFamily="34" charset="0"/>
              </a:rPr>
              <a:t>    </a:t>
            </a:r>
            <a:r>
              <a:rPr lang="en-US" sz="2400" dirty="0" err="1">
                <a:latin typeface="Arial Black" panose="020B0A04020102020204" pitchFamily="34" charset="0"/>
              </a:rPr>
              <a:t>myMethod</a:t>
            </a:r>
            <a:r>
              <a:rPr lang="en-US" sz="2400" dirty="0">
                <a:latin typeface="Arial Black" panose="020B0A04020102020204" pitchFamily="34" charset="0"/>
              </a:rPr>
              <a:t>("Liam");</a:t>
            </a:r>
          </a:p>
          <a:p>
            <a:r>
              <a:rPr lang="en-US" sz="2400" dirty="0">
                <a:latin typeface="Arial Black" panose="020B0A04020102020204" pitchFamily="34" charset="0"/>
              </a:rPr>
              <a:t>    </a:t>
            </a:r>
            <a:r>
              <a:rPr lang="en-US" sz="2400" dirty="0" err="1">
                <a:latin typeface="Arial Black" panose="020B0A04020102020204" pitchFamily="34" charset="0"/>
              </a:rPr>
              <a:t>myMethod</a:t>
            </a:r>
            <a:r>
              <a:rPr lang="en-US" sz="2400" dirty="0">
                <a:latin typeface="Arial Black" panose="020B0A04020102020204" pitchFamily="34" charset="0"/>
              </a:rPr>
              <a:t>("Jenny");</a:t>
            </a:r>
          </a:p>
          <a:p>
            <a:r>
              <a:rPr lang="en-US" sz="2400" dirty="0">
                <a:latin typeface="Arial Black" panose="020B0A04020102020204" pitchFamily="34" charset="0"/>
              </a:rPr>
              <a:t>    </a:t>
            </a:r>
            <a:r>
              <a:rPr lang="en-US" sz="2400" dirty="0" err="1">
                <a:latin typeface="Arial Black" panose="020B0A04020102020204" pitchFamily="34" charset="0"/>
              </a:rPr>
              <a:t>myMethod</a:t>
            </a:r>
            <a:r>
              <a:rPr lang="en-US" sz="2400" dirty="0">
                <a:latin typeface="Arial Black" panose="020B0A04020102020204" pitchFamily="34" charset="0"/>
              </a:rPr>
              <a:t>("Anja");</a:t>
            </a:r>
          </a:p>
          <a:p>
            <a:r>
              <a:rPr lang="en-US" sz="2400" dirty="0">
                <a:latin typeface="Arial Black" panose="020B0A04020102020204" pitchFamily="34" charset="0"/>
              </a:rPr>
              <a:t>  }</a:t>
            </a:r>
          </a:p>
          <a:p>
            <a:r>
              <a:rPr lang="en-US" sz="2400" dirty="0">
                <a:latin typeface="Arial Black" panose="020B0A04020102020204" pitchFamily="34" charset="0"/>
              </a:rPr>
              <a:t>}</a:t>
            </a:r>
          </a:p>
        </p:txBody>
      </p:sp>
      <p:sp>
        <p:nvSpPr>
          <p:cNvPr id="5" name="TextBox 4">
            <a:extLst>
              <a:ext uri="{FF2B5EF4-FFF2-40B4-BE49-F238E27FC236}">
                <a16:creationId xmlns:a16="http://schemas.microsoft.com/office/drawing/2014/main" id="{37ED4B8D-F1C5-7827-0507-53C6A9463C8A}"/>
              </a:ext>
            </a:extLst>
          </p:cNvPr>
          <p:cNvSpPr txBox="1"/>
          <p:nvPr/>
        </p:nvSpPr>
        <p:spPr>
          <a:xfrm>
            <a:off x="1168925" y="5345203"/>
            <a:ext cx="10350630" cy="923330"/>
          </a:xfrm>
          <a:prstGeom prst="rect">
            <a:avLst/>
          </a:prstGeom>
          <a:solidFill>
            <a:srgbClr val="FF66CC"/>
          </a:solidFill>
        </p:spPr>
        <p:txBody>
          <a:bodyPr wrap="square">
            <a:spAutoFit/>
          </a:bodyPr>
          <a:lstStyle/>
          <a:p>
            <a:r>
              <a:rPr lang="en-US" dirty="0">
                <a:latin typeface="Arial Black" panose="020B0A04020102020204" pitchFamily="34" charset="0"/>
              </a:rPr>
              <a:t>When a parameter is passed to the method, it is called an argument. So, from the example above: </a:t>
            </a:r>
            <a:r>
              <a:rPr lang="en-US" dirty="0" err="1">
                <a:latin typeface="Arial Black" panose="020B0A04020102020204" pitchFamily="34" charset="0"/>
              </a:rPr>
              <a:t>fname</a:t>
            </a:r>
            <a:r>
              <a:rPr lang="en-US" dirty="0">
                <a:latin typeface="Arial Black" panose="020B0A04020102020204" pitchFamily="34" charset="0"/>
              </a:rPr>
              <a:t> is a parameter, while Liam, Jenny and Anja are arguments.</a:t>
            </a:r>
          </a:p>
        </p:txBody>
      </p:sp>
    </p:spTree>
    <p:extLst>
      <p:ext uri="{BB962C8B-B14F-4D97-AF65-F5344CB8AC3E}">
        <p14:creationId xmlns:p14="http://schemas.microsoft.com/office/powerpoint/2010/main" val="49188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C0AB78-7A24-D412-91D6-19E2DB7B624B}"/>
              </a:ext>
            </a:extLst>
          </p:cNvPr>
          <p:cNvSpPr txBox="1"/>
          <p:nvPr/>
        </p:nvSpPr>
        <p:spPr>
          <a:xfrm>
            <a:off x="120316" y="92439"/>
            <a:ext cx="11750842" cy="290848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rgbClr val="000000"/>
                </a:solidFill>
                <a:effectLst/>
                <a:latin typeface="Segoe UI" panose="020B0502040204020203" pitchFamily="34" charset="0"/>
                <a:cs typeface="Segoe UI" panose="020B0502040204020203" pitchFamily="34" charset="0"/>
              </a:rPr>
              <a:t>Modifiers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By now, you are quite familiar with the </a:t>
            </a:r>
            <a:r>
              <a:rPr kumimoji="0" lang="en-US" altLang="en-US" sz="1800" b="1" i="0" u="none" strike="noStrike" cap="none" normalizeH="0" baseline="0" dirty="0">
                <a:ln>
                  <a:noFill/>
                </a:ln>
                <a:solidFill>
                  <a:srgbClr val="DC143C"/>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Verdana" panose="020B0604030504040204" pitchFamily="34" charset="0"/>
              </a:rPr>
              <a:t> keyword that appears in almost all of our examples: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77AA"/>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Main</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1" i="0" u="none" strike="noStrike" cap="none" normalizeH="0" baseline="0" dirty="0">
                <a:ln>
                  <a:noFill/>
                </a:ln>
                <a:solidFill>
                  <a:srgbClr val="DC143C"/>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Verdana" panose="020B0604030504040204" pitchFamily="34" charset="0"/>
              </a:rPr>
              <a:t> keyword is an </a:t>
            </a:r>
            <a:r>
              <a:rPr kumimoji="0" lang="en-US" altLang="en-US" sz="1800" b="1" i="0" u="none" strike="noStrike" cap="none" normalizeH="0" baseline="0" dirty="0">
                <a:ln>
                  <a:noFill/>
                </a:ln>
                <a:solidFill>
                  <a:srgbClr val="000000"/>
                </a:solidFill>
                <a:effectLst/>
                <a:latin typeface="Verdana" panose="020B0604030504040204" pitchFamily="34" charset="0"/>
              </a:rPr>
              <a:t>access modifier</a:t>
            </a:r>
            <a:r>
              <a:rPr kumimoji="0" lang="en-US" altLang="en-US" sz="1800" b="0" i="0" u="none" strike="noStrike" cap="none" normalizeH="0" baseline="0" dirty="0">
                <a:ln>
                  <a:noFill/>
                </a:ln>
                <a:solidFill>
                  <a:srgbClr val="000000"/>
                </a:solidFill>
                <a:effectLst/>
                <a:latin typeface="Verdana" panose="020B0604030504040204" pitchFamily="34" charset="0"/>
              </a:rPr>
              <a:t>, meaning that it is used to </a:t>
            </a:r>
            <a:r>
              <a:rPr kumimoji="0" lang="en-US" altLang="en-US" sz="1800" b="1" i="0" u="none" strike="noStrike" cap="none" normalizeH="0" baseline="0" dirty="0">
                <a:ln>
                  <a:noFill/>
                </a:ln>
                <a:solidFill>
                  <a:srgbClr val="000000"/>
                </a:solidFill>
                <a:effectLst/>
                <a:latin typeface="Verdana" panose="020B0604030504040204" pitchFamily="34" charset="0"/>
              </a:rPr>
              <a:t>set the access level </a:t>
            </a:r>
            <a:r>
              <a:rPr kumimoji="0" lang="en-US" altLang="en-US" sz="1800" b="0" i="0" u="none" strike="noStrike" cap="none" normalizeH="0" baseline="0" dirty="0">
                <a:ln>
                  <a:noFill/>
                </a:ln>
                <a:solidFill>
                  <a:srgbClr val="000000"/>
                </a:solidFill>
                <a:effectLst/>
                <a:latin typeface="Verdana" panose="020B0604030504040204" pitchFamily="34" charset="0"/>
              </a:rPr>
              <a:t>for classes, attributes, methods and constructors.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000000"/>
                </a:solidFill>
                <a:effectLst/>
                <a:latin typeface="Verdana" panose="020B0604030504040204" pitchFamily="34" charset="0"/>
              </a:rPr>
              <a:t>We divide modifiers into two groups</a:t>
            </a:r>
            <a:r>
              <a:rPr kumimoji="0" lang="en-US" altLang="en-US" sz="18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Verdana" panose="020B0604030504040204" pitchFamily="34" charset="0"/>
              </a:rPr>
              <a:t>Access Modifiers</a:t>
            </a:r>
            <a:r>
              <a:rPr kumimoji="0" lang="en-US" altLang="en-US" sz="1800" b="0" i="0" u="none" strike="noStrike" cap="none" normalizeH="0" baseline="0" dirty="0">
                <a:ln>
                  <a:noFill/>
                </a:ln>
                <a:solidFill>
                  <a:srgbClr val="000000"/>
                </a:solidFill>
                <a:effectLst/>
                <a:latin typeface="Verdana" panose="020B0604030504040204" pitchFamily="34" charset="0"/>
              </a:rPr>
              <a:t> - controls the access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Verdana" panose="020B0604030504040204" pitchFamily="34" charset="0"/>
              </a:rPr>
              <a:t>Non-Access Modifiers</a:t>
            </a:r>
            <a:r>
              <a:rPr kumimoji="0" lang="en-US" altLang="en-US" sz="1800" b="0" i="0" u="none" strike="noStrike" cap="none" normalizeH="0" baseline="0" dirty="0">
                <a:ln>
                  <a:noFill/>
                </a:ln>
                <a:solidFill>
                  <a:srgbClr val="000000"/>
                </a:solidFill>
                <a:effectLst/>
                <a:latin typeface="Verdana" panose="020B0604030504040204" pitchFamily="34" charset="0"/>
              </a:rPr>
              <a:t> - do not control access level, but provides other functionality</a:t>
            </a:r>
            <a:r>
              <a:rPr lang="en-US" altLang="en-US" dirty="0">
                <a:solidFill>
                  <a:srgbClr val="000000"/>
                </a:solidFill>
                <a:latin typeface="Verdana" panose="020B0604030504040204" pitchFamily="34"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677A7E1-EEC6-4F64-766E-B1B7CF0CA654}"/>
              </a:ext>
            </a:extLst>
          </p:cNvPr>
          <p:cNvSpPr txBox="1"/>
          <p:nvPr/>
        </p:nvSpPr>
        <p:spPr>
          <a:xfrm>
            <a:off x="202531" y="3000928"/>
            <a:ext cx="6116052"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rgbClr val="000000"/>
                </a:solidFill>
                <a:effectLst/>
                <a:latin typeface="Segoe UI" panose="020B0502040204020203" pitchFamily="34" charset="0"/>
                <a:cs typeface="Segoe UI" panose="020B0502040204020203" pitchFamily="34" charset="0"/>
              </a:rPr>
              <a:t>Access Modifiers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sng"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For </a:t>
            </a:r>
            <a:r>
              <a:rPr kumimoji="0" lang="en-US" altLang="en-US" sz="1800" b="1" i="0" u="none" strike="noStrike" cap="none" normalizeH="0" baseline="0" dirty="0">
                <a:ln>
                  <a:noFill/>
                </a:ln>
                <a:solidFill>
                  <a:srgbClr val="000000"/>
                </a:solidFill>
                <a:effectLst/>
                <a:latin typeface="Verdana" panose="020B0604030504040204" pitchFamily="34" charset="0"/>
              </a:rPr>
              <a:t>classes</a:t>
            </a:r>
            <a:r>
              <a:rPr kumimoji="0" lang="en-US" altLang="en-US" sz="1800" b="0" i="0" u="none" strike="noStrike" cap="none" normalizeH="0" baseline="0" dirty="0">
                <a:ln>
                  <a:noFill/>
                </a:ln>
                <a:solidFill>
                  <a:srgbClr val="000000"/>
                </a:solidFill>
                <a:effectLst/>
                <a:latin typeface="Verdana" panose="020B0604030504040204" pitchFamily="34" charset="0"/>
              </a:rPr>
              <a:t>, you can use either </a:t>
            </a:r>
            <a:r>
              <a:rPr kumimoji="0" lang="en-US" altLang="en-US" sz="1800" b="1" i="0" u="none" strike="noStrike" cap="none" normalizeH="0" baseline="0" dirty="0">
                <a:ln>
                  <a:noFill/>
                </a:ln>
                <a:solidFill>
                  <a:srgbClr val="DC143C"/>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Verdana" panose="020B0604030504040204" pitchFamily="34" charset="0"/>
              </a:rPr>
              <a:t> or </a:t>
            </a:r>
            <a:r>
              <a:rPr kumimoji="0" lang="en-US" altLang="en-US" sz="1800" b="1" i="1" u="none" strike="noStrike" cap="none" normalizeH="0" baseline="0" dirty="0">
                <a:ln>
                  <a:noFill/>
                </a:ln>
                <a:solidFill>
                  <a:srgbClr val="000000"/>
                </a:solidFill>
                <a:effectLst/>
                <a:latin typeface="Verdana" panose="020B0604030504040204" pitchFamily="34" charset="0"/>
              </a:rPr>
              <a:t>default</a:t>
            </a:r>
            <a:r>
              <a:rPr kumimoji="0" lang="en-US" altLang="en-US" sz="1800" b="0" i="0" u="none" strike="noStrike" cap="none" normalizeH="0" baseline="0" dirty="0">
                <a:ln>
                  <a:noFill/>
                </a:ln>
                <a:solidFill>
                  <a:srgbClr val="000000"/>
                </a:solidFill>
                <a:effectLst/>
                <a:latin typeface="Verdana" panose="020B0604030504040204" pitchFamily="34"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3E36EBF8-9104-6287-9C17-93FF14E9B409}"/>
              </a:ext>
            </a:extLst>
          </p:cNvPr>
          <p:cNvPicPr>
            <a:picLocks noChangeAspect="1"/>
          </p:cNvPicPr>
          <p:nvPr/>
        </p:nvPicPr>
        <p:blipFill rotWithShape="1">
          <a:blip r:embed="rId2"/>
          <a:srcRect b="41273"/>
          <a:stretch/>
        </p:blipFill>
        <p:spPr>
          <a:xfrm>
            <a:off x="473659" y="4016591"/>
            <a:ext cx="10675604" cy="1525050"/>
          </a:xfrm>
          <a:prstGeom prst="rect">
            <a:avLst/>
          </a:prstGeom>
        </p:spPr>
      </p:pic>
      <p:pic>
        <p:nvPicPr>
          <p:cNvPr id="14" name="Picture 13">
            <a:extLst>
              <a:ext uri="{FF2B5EF4-FFF2-40B4-BE49-F238E27FC236}">
                <a16:creationId xmlns:a16="http://schemas.microsoft.com/office/drawing/2014/main" id="{46A36F1E-DC5C-5276-8749-E8A9F180F20B}"/>
              </a:ext>
            </a:extLst>
          </p:cNvPr>
          <p:cNvPicPr>
            <a:picLocks noChangeAspect="1"/>
          </p:cNvPicPr>
          <p:nvPr/>
        </p:nvPicPr>
        <p:blipFill rotWithShape="1">
          <a:blip r:embed="rId2"/>
          <a:srcRect t="59727" b="23378"/>
          <a:stretch/>
        </p:blipFill>
        <p:spPr>
          <a:xfrm>
            <a:off x="473659" y="5637754"/>
            <a:ext cx="10619457" cy="442203"/>
          </a:xfrm>
          <a:prstGeom prst="rect">
            <a:avLst/>
          </a:prstGeom>
        </p:spPr>
      </p:pic>
      <p:pic>
        <p:nvPicPr>
          <p:cNvPr id="16" name="Picture 15">
            <a:extLst>
              <a:ext uri="{FF2B5EF4-FFF2-40B4-BE49-F238E27FC236}">
                <a16:creationId xmlns:a16="http://schemas.microsoft.com/office/drawing/2014/main" id="{FDDB2AFB-C522-AB8F-9626-14C6294D20B6}"/>
              </a:ext>
            </a:extLst>
          </p:cNvPr>
          <p:cNvPicPr>
            <a:picLocks noChangeAspect="1"/>
          </p:cNvPicPr>
          <p:nvPr/>
        </p:nvPicPr>
        <p:blipFill rotWithShape="1">
          <a:blip r:embed="rId2"/>
          <a:srcRect l="22918" t="74992" r="24952" b="8846"/>
          <a:stretch/>
        </p:blipFill>
        <p:spPr>
          <a:xfrm>
            <a:off x="2935705" y="6101923"/>
            <a:ext cx="5181600" cy="442203"/>
          </a:xfrm>
          <a:prstGeom prst="rect">
            <a:avLst/>
          </a:prstGeom>
        </p:spPr>
      </p:pic>
    </p:spTree>
    <p:extLst>
      <p:ext uri="{BB962C8B-B14F-4D97-AF65-F5344CB8AC3E}">
        <p14:creationId xmlns:p14="http://schemas.microsoft.com/office/powerpoint/2010/main" val="4142330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47FB8-3BBB-2859-4BE8-946D7CF26F37}"/>
              </a:ext>
            </a:extLst>
          </p:cNvPr>
          <p:cNvSpPr txBox="1"/>
          <p:nvPr/>
        </p:nvSpPr>
        <p:spPr>
          <a:xfrm>
            <a:off x="2800168" y="1162618"/>
            <a:ext cx="4090094" cy="2031325"/>
          </a:xfrm>
          <a:prstGeom prst="rect">
            <a:avLst/>
          </a:prstGeom>
          <a:noFill/>
        </p:spPr>
        <p:txBody>
          <a:bodyPr wrap="square">
            <a:spAutoFit/>
          </a:bodyPr>
          <a:lstStyle/>
          <a:p>
            <a:r>
              <a:rPr lang="en-PH" dirty="0">
                <a:latin typeface="Arial Black" panose="020B0A04020102020204" pitchFamily="34" charset="0"/>
              </a:rPr>
              <a:t>public class Main {</a:t>
            </a:r>
          </a:p>
          <a:p>
            <a:r>
              <a:rPr lang="en-PH" dirty="0">
                <a:latin typeface="Arial Black" panose="020B0A04020102020204" pitchFamily="34" charset="0"/>
              </a:rPr>
              <a:t>  public static void main(String[] </a:t>
            </a:r>
            <a:r>
              <a:rPr lang="en-PH" dirty="0" err="1">
                <a:latin typeface="Arial Black" panose="020B0A04020102020204" pitchFamily="34" charset="0"/>
              </a:rPr>
              <a:t>args</a:t>
            </a:r>
            <a:r>
              <a:rPr lang="en-PH" dirty="0">
                <a:latin typeface="Arial Black" panose="020B0A04020102020204" pitchFamily="34" charset="0"/>
              </a:rPr>
              <a:t>) {</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("Hello World");</a:t>
            </a:r>
          </a:p>
          <a:p>
            <a:r>
              <a:rPr lang="en-PH" dirty="0">
                <a:latin typeface="Arial Black" panose="020B0A04020102020204" pitchFamily="34" charset="0"/>
              </a:rPr>
              <a:t>  }</a:t>
            </a:r>
          </a:p>
          <a:p>
            <a:r>
              <a:rPr lang="en-PH" dirty="0">
                <a:latin typeface="Arial Black" panose="020B0A04020102020204" pitchFamily="34" charset="0"/>
              </a:rPr>
              <a:t>}</a:t>
            </a:r>
          </a:p>
        </p:txBody>
      </p:sp>
      <p:sp>
        <p:nvSpPr>
          <p:cNvPr id="5" name="TextBox 4">
            <a:extLst>
              <a:ext uri="{FF2B5EF4-FFF2-40B4-BE49-F238E27FC236}">
                <a16:creationId xmlns:a16="http://schemas.microsoft.com/office/drawing/2014/main" id="{F5CB0A7E-AF8E-4C08-D795-6C949586F195}"/>
              </a:ext>
            </a:extLst>
          </p:cNvPr>
          <p:cNvSpPr txBox="1"/>
          <p:nvPr/>
        </p:nvSpPr>
        <p:spPr>
          <a:xfrm>
            <a:off x="3000484" y="4737083"/>
            <a:ext cx="4041050" cy="2031325"/>
          </a:xfrm>
          <a:prstGeom prst="rect">
            <a:avLst/>
          </a:prstGeom>
          <a:noFill/>
        </p:spPr>
        <p:txBody>
          <a:bodyPr wrap="square">
            <a:spAutoFit/>
          </a:bodyPr>
          <a:lstStyle/>
          <a:p>
            <a:r>
              <a:rPr lang="en-PH" dirty="0">
                <a:latin typeface="Arial Black" panose="020B0A04020102020204" pitchFamily="34" charset="0"/>
              </a:rPr>
              <a:t>class </a:t>
            </a:r>
            <a:r>
              <a:rPr lang="en-PH" dirty="0" err="1">
                <a:latin typeface="Arial Black" panose="020B0A04020102020204" pitchFamily="34" charset="0"/>
              </a:rPr>
              <a:t>MyClass</a:t>
            </a:r>
            <a:r>
              <a:rPr lang="en-PH" dirty="0">
                <a:latin typeface="Arial Black" panose="020B0A04020102020204" pitchFamily="34" charset="0"/>
              </a:rPr>
              <a:t> {</a:t>
            </a:r>
          </a:p>
          <a:p>
            <a:r>
              <a:rPr lang="en-PH" dirty="0">
                <a:latin typeface="Arial Black" panose="020B0A04020102020204" pitchFamily="34" charset="0"/>
              </a:rPr>
              <a:t>  public static void main(String[] </a:t>
            </a:r>
            <a:r>
              <a:rPr lang="en-PH" dirty="0" err="1">
                <a:latin typeface="Arial Black" panose="020B0A04020102020204" pitchFamily="34" charset="0"/>
              </a:rPr>
              <a:t>args</a:t>
            </a:r>
            <a:r>
              <a:rPr lang="en-PH" dirty="0">
                <a:latin typeface="Arial Black" panose="020B0A04020102020204" pitchFamily="34" charset="0"/>
              </a:rPr>
              <a:t>) {</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("Hello World");</a:t>
            </a:r>
          </a:p>
          <a:p>
            <a:r>
              <a:rPr lang="en-PH" dirty="0">
                <a:latin typeface="Arial Black" panose="020B0A04020102020204" pitchFamily="34" charset="0"/>
              </a:rPr>
              <a:t>  }</a:t>
            </a:r>
          </a:p>
          <a:p>
            <a:r>
              <a:rPr lang="en-PH" dirty="0">
                <a:latin typeface="Arial Black" panose="020B0A04020102020204" pitchFamily="34" charset="0"/>
              </a:rPr>
              <a:t>}</a:t>
            </a:r>
          </a:p>
        </p:txBody>
      </p:sp>
      <p:graphicFrame>
        <p:nvGraphicFramePr>
          <p:cNvPr id="20" name="Table 19">
            <a:extLst>
              <a:ext uri="{FF2B5EF4-FFF2-40B4-BE49-F238E27FC236}">
                <a16:creationId xmlns:a16="http://schemas.microsoft.com/office/drawing/2014/main" id="{B31B7789-2426-FA33-03EF-EAA54D862A20}"/>
              </a:ext>
            </a:extLst>
          </p:cNvPr>
          <p:cNvGraphicFramePr>
            <a:graphicFrameLocks noGrp="1"/>
          </p:cNvGraphicFramePr>
          <p:nvPr>
            <p:extLst>
              <p:ext uri="{D42A27DB-BD31-4B8C-83A1-F6EECF244321}">
                <p14:modId xmlns:p14="http://schemas.microsoft.com/office/powerpoint/2010/main" val="2848689387"/>
              </p:ext>
            </p:extLst>
          </p:nvPr>
        </p:nvGraphicFramePr>
        <p:xfrm>
          <a:off x="294198" y="275372"/>
          <a:ext cx="10988703" cy="548640"/>
        </p:xfrm>
        <a:graphic>
          <a:graphicData uri="http://schemas.openxmlformats.org/drawingml/2006/table">
            <a:tbl>
              <a:tblPr/>
              <a:tblGrid>
                <a:gridCol w="2453767">
                  <a:extLst>
                    <a:ext uri="{9D8B030D-6E8A-4147-A177-3AD203B41FA5}">
                      <a16:colId xmlns:a16="http://schemas.microsoft.com/office/drawing/2014/main" val="3547554120"/>
                    </a:ext>
                  </a:extLst>
                </a:gridCol>
                <a:gridCol w="8534936">
                  <a:extLst>
                    <a:ext uri="{9D8B030D-6E8A-4147-A177-3AD203B41FA5}">
                      <a16:colId xmlns:a16="http://schemas.microsoft.com/office/drawing/2014/main" val="2273486093"/>
                    </a:ext>
                  </a:extLst>
                </a:gridCol>
              </a:tblGrid>
              <a:tr h="0">
                <a:tc>
                  <a:txBody>
                    <a:bodyPr/>
                    <a:lstStyle/>
                    <a:p>
                      <a:pPr algn="l" fontAlgn="t"/>
                      <a:r>
                        <a:rPr lang="en-PH" sz="2800" dirty="0">
                          <a:effectLst/>
                          <a:latin typeface="Arial Black" panose="020B0A04020102020204" pitchFamily="34" charset="0"/>
                        </a:rPr>
                        <a:t>public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GB" dirty="0">
                          <a:effectLst/>
                          <a:latin typeface="Arial Black" panose="020B0A04020102020204" pitchFamily="34" charset="0"/>
                        </a:rPr>
                        <a:t>The class is accessible by any other class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727654034"/>
                  </a:ext>
                </a:extLst>
              </a:tr>
            </a:tbl>
          </a:graphicData>
        </a:graphic>
      </p:graphicFrame>
      <p:graphicFrame>
        <p:nvGraphicFramePr>
          <p:cNvPr id="2" name="Table 1">
            <a:extLst>
              <a:ext uri="{FF2B5EF4-FFF2-40B4-BE49-F238E27FC236}">
                <a16:creationId xmlns:a16="http://schemas.microsoft.com/office/drawing/2014/main" id="{07C84696-A156-9C13-8A7B-D674ED9F3201}"/>
              </a:ext>
            </a:extLst>
          </p:cNvPr>
          <p:cNvGraphicFramePr>
            <a:graphicFrameLocks noGrp="1"/>
          </p:cNvGraphicFramePr>
          <p:nvPr>
            <p:extLst>
              <p:ext uri="{D42A27DB-BD31-4B8C-83A1-F6EECF244321}">
                <p14:modId xmlns:p14="http://schemas.microsoft.com/office/powerpoint/2010/main" val="3223020168"/>
              </p:ext>
            </p:extLst>
          </p:nvPr>
        </p:nvGraphicFramePr>
        <p:xfrm>
          <a:off x="198783" y="3493073"/>
          <a:ext cx="11640710" cy="931428"/>
        </p:xfrm>
        <a:graphic>
          <a:graphicData uri="http://schemas.openxmlformats.org/drawingml/2006/table">
            <a:tbl>
              <a:tblPr/>
              <a:tblGrid>
                <a:gridCol w="2703443">
                  <a:extLst>
                    <a:ext uri="{9D8B030D-6E8A-4147-A177-3AD203B41FA5}">
                      <a16:colId xmlns:a16="http://schemas.microsoft.com/office/drawing/2014/main" val="2007086192"/>
                    </a:ext>
                  </a:extLst>
                </a:gridCol>
                <a:gridCol w="8937267">
                  <a:extLst>
                    <a:ext uri="{9D8B030D-6E8A-4147-A177-3AD203B41FA5}">
                      <a16:colId xmlns:a16="http://schemas.microsoft.com/office/drawing/2014/main" val="206341740"/>
                    </a:ext>
                  </a:extLst>
                </a:gridCol>
              </a:tblGrid>
              <a:tr h="931428">
                <a:tc>
                  <a:txBody>
                    <a:bodyPr/>
                    <a:lstStyle/>
                    <a:p>
                      <a:pPr algn="l" fontAlgn="t"/>
                      <a:r>
                        <a:rPr lang="en-PH" sz="3200" i="1" dirty="0">
                          <a:effectLst/>
                          <a:latin typeface="Arial Black" panose="020B0A04020102020204" pitchFamily="34" charset="0"/>
                        </a:rPr>
                        <a:t>default</a:t>
                      </a:r>
                      <a:endParaRPr lang="en-PH" sz="3200" dirty="0">
                        <a:effectLst/>
                        <a:latin typeface="Arial Black" panose="020B0A04020102020204" pitchFamily="34" charset="0"/>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dirty="0">
                          <a:effectLst/>
                          <a:latin typeface="Arial Black" panose="020B0A04020102020204" pitchFamily="34" charset="0"/>
                        </a:rPr>
                        <a:t>The class is only accessible by classes in the same package. This is used when you don't specify a modifier.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47580677"/>
                  </a:ext>
                </a:extLst>
              </a:tr>
            </a:tbl>
          </a:graphicData>
        </a:graphic>
      </p:graphicFrame>
    </p:spTree>
    <p:extLst>
      <p:ext uri="{BB962C8B-B14F-4D97-AF65-F5344CB8AC3E}">
        <p14:creationId xmlns:p14="http://schemas.microsoft.com/office/powerpoint/2010/main" val="3692323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5F8046-40FB-9E45-3057-301F6E8B71E6}"/>
              </a:ext>
            </a:extLst>
          </p:cNvPr>
          <p:cNvPicPr>
            <a:picLocks noChangeAspect="1"/>
          </p:cNvPicPr>
          <p:nvPr/>
        </p:nvPicPr>
        <p:blipFill rotWithShape="1">
          <a:blip r:embed="rId2"/>
          <a:srcRect l="16137" t="53886" r="25478" b="12865"/>
          <a:stretch/>
        </p:blipFill>
        <p:spPr>
          <a:xfrm>
            <a:off x="127221" y="190831"/>
            <a:ext cx="11354463" cy="5287617"/>
          </a:xfrm>
          <a:prstGeom prst="rect">
            <a:avLst/>
          </a:prstGeom>
        </p:spPr>
      </p:pic>
      <p:pic>
        <p:nvPicPr>
          <p:cNvPr id="3" name="Picture 2">
            <a:extLst>
              <a:ext uri="{FF2B5EF4-FFF2-40B4-BE49-F238E27FC236}">
                <a16:creationId xmlns:a16="http://schemas.microsoft.com/office/drawing/2014/main" id="{1E423EAF-75B8-0E33-54CC-FAEC25B468D5}"/>
              </a:ext>
            </a:extLst>
          </p:cNvPr>
          <p:cNvPicPr>
            <a:picLocks noChangeAspect="1"/>
          </p:cNvPicPr>
          <p:nvPr/>
        </p:nvPicPr>
        <p:blipFill rotWithShape="1">
          <a:blip r:embed="rId3"/>
          <a:srcRect l="1716" t="79647" r="24838" b="10303"/>
          <a:stretch/>
        </p:blipFill>
        <p:spPr>
          <a:xfrm>
            <a:off x="127221" y="5569887"/>
            <a:ext cx="9527755" cy="596347"/>
          </a:xfrm>
          <a:prstGeom prst="rect">
            <a:avLst/>
          </a:prstGeom>
        </p:spPr>
      </p:pic>
    </p:spTree>
    <p:extLst>
      <p:ext uri="{BB962C8B-B14F-4D97-AF65-F5344CB8AC3E}">
        <p14:creationId xmlns:p14="http://schemas.microsoft.com/office/powerpoint/2010/main" val="378022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260D4-1025-7429-6038-B6B4FEE9DD21}"/>
              </a:ext>
            </a:extLst>
          </p:cNvPr>
          <p:cNvSpPr txBox="1"/>
          <p:nvPr/>
        </p:nvSpPr>
        <p:spPr>
          <a:xfrm>
            <a:off x="320701" y="1865800"/>
            <a:ext cx="3999895" cy="1815882"/>
          </a:xfrm>
          <a:prstGeom prst="rect">
            <a:avLst/>
          </a:prstGeom>
          <a:noFill/>
          <a:ln>
            <a:solidFill>
              <a:schemeClr val="tx1"/>
            </a:solidFill>
          </a:ln>
        </p:spPr>
        <p:txBody>
          <a:bodyPr wrap="square">
            <a:spAutoFit/>
          </a:bodyPr>
          <a:lstStyle/>
          <a:p>
            <a:r>
              <a:rPr lang="en-GB" sz="1600" dirty="0">
                <a:latin typeface="Arial Black" panose="020B0A04020102020204" pitchFamily="34" charset="0"/>
              </a:rPr>
              <a:t>public class Main {</a:t>
            </a:r>
          </a:p>
          <a:p>
            <a:r>
              <a:rPr lang="en-GB" sz="1600" dirty="0">
                <a:latin typeface="Arial Black" panose="020B0A04020102020204" pitchFamily="34" charset="0"/>
              </a:rPr>
              <a:t>  public String </a:t>
            </a:r>
            <a:r>
              <a:rPr lang="en-GB" sz="1600" dirty="0" err="1">
                <a:latin typeface="Arial Black" panose="020B0A04020102020204" pitchFamily="34" charset="0"/>
              </a:rPr>
              <a:t>fname</a:t>
            </a:r>
            <a:r>
              <a:rPr lang="en-GB" sz="1600" dirty="0">
                <a:latin typeface="Arial Black" panose="020B0A04020102020204" pitchFamily="34" charset="0"/>
              </a:rPr>
              <a:t> = "John";</a:t>
            </a:r>
          </a:p>
          <a:p>
            <a:r>
              <a:rPr lang="en-GB" sz="1600" dirty="0">
                <a:latin typeface="Arial Black" panose="020B0A04020102020204" pitchFamily="34" charset="0"/>
              </a:rPr>
              <a:t>  public String </a:t>
            </a:r>
            <a:r>
              <a:rPr lang="en-GB" sz="1600" dirty="0" err="1">
                <a:latin typeface="Arial Black" panose="020B0A04020102020204" pitchFamily="34" charset="0"/>
              </a:rPr>
              <a:t>lname</a:t>
            </a:r>
            <a:r>
              <a:rPr lang="en-GB" sz="1600" dirty="0">
                <a:latin typeface="Arial Black" panose="020B0A04020102020204" pitchFamily="34" charset="0"/>
              </a:rPr>
              <a:t> = "Doe";</a:t>
            </a:r>
          </a:p>
          <a:p>
            <a:r>
              <a:rPr lang="en-GB" sz="1600" dirty="0">
                <a:latin typeface="Arial Black" panose="020B0A04020102020204" pitchFamily="34" charset="0"/>
              </a:rPr>
              <a:t>  public String email = "john@doe.com";</a:t>
            </a:r>
          </a:p>
          <a:p>
            <a:r>
              <a:rPr lang="en-GB" sz="1600" dirty="0">
                <a:latin typeface="Arial Black" panose="020B0A04020102020204" pitchFamily="34" charset="0"/>
              </a:rPr>
              <a:t>  public int age = 24;</a:t>
            </a:r>
          </a:p>
          <a:p>
            <a:r>
              <a:rPr lang="en-GB" sz="1600" dirty="0">
                <a:latin typeface="Arial Black" panose="020B0A04020102020204" pitchFamily="34" charset="0"/>
              </a:rPr>
              <a:t>}</a:t>
            </a:r>
          </a:p>
        </p:txBody>
      </p:sp>
      <p:graphicFrame>
        <p:nvGraphicFramePr>
          <p:cNvPr id="3" name="Table 2">
            <a:extLst>
              <a:ext uri="{FF2B5EF4-FFF2-40B4-BE49-F238E27FC236}">
                <a16:creationId xmlns:a16="http://schemas.microsoft.com/office/drawing/2014/main" id="{6248297B-34B0-D86B-A8DF-8E1DEF2B3316}"/>
              </a:ext>
            </a:extLst>
          </p:cNvPr>
          <p:cNvGraphicFramePr>
            <a:graphicFrameLocks noGrp="1"/>
          </p:cNvGraphicFramePr>
          <p:nvPr>
            <p:extLst>
              <p:ext uri="{D42A27DB-BD31-4B8C-83A1-F6EECF244321}">
                <p14:modId xmlns:p14="http://schemas.microsoft.com/office/powerpoint/2010/main" val="1929467974"/>
              </p:ext>
            </p:extLst>
          </p:nvPr>
        </p:nvGraphicFramePr>
        <p:xfrm>
          <a:off x="243919" y="228247"/>
          <a:ext cx="5011894" cy="670560"/>
        </p:xfrm>
        <a:graphic>
          <a:graphicData uri="http://schemas.openxmlformats.org/drawingml/2006/table">
            <a:tbl>
              <a:tblPr/>
              <a:tblGrid>
                <a:gridCol w="2505947">
                  <a:extLst>
                    <a:ext uri="{9D8B030D-6E8A-4147-A177-3AD203B41FA5}">
                      <a16:colId xmlns:a16="http://schemas.microsoft.com/office/drawing/2014/main" val="272291885"/>
                    </a:ext>
                  </a:extLst>
                </a:gridCol>
                <a:gridCol w="2505947">
                  <a:extLst>
                    <a:ext uri="{9D8B030D-6E8A-4147-A177-3AD203B41FA5}">
                      <a16:colId xmlns:a16="http://schemas.microsoft.com/office/drawing/2014/main" val="3160662953"/>
                    </a:ext>
                  </a:extLst>
                </a:gridCol>
              </a:tblGrid>
              <a:tr h="0">
                <a:tc>
                  <a:txBody>
                    <a:bodyPr/>
                    <a:lstStyle/>
                    <a:p>
                      <a:pPr algn="l" fontAlgn="t"/>
                      <a:r>
                        <a:rPr lang="en-PH" b="1" dirty="0">
                          <a:effectLst/>
                          <a:latin typeface="Arial Black" panose="020B0A04020102020204" pitchFamily="34" charset="0"/>
                        </a:rPr>
                        <a:t>public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GB" b="1" dirty="0">
                          <a:effectLst/>
                        </a:rPr>
                        <a:t>The code is accessible for all classes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581991182"/>
                  </a:ext>
                </a:extLst>
              </a:tr>
            </a:tbl>
          </a:graphicData>
        </a:graphic>
      </p:graphicFrame>
      <p:pic>
        <p:nvPicPr>
          <p:cNvPr id="5" name="Picture 4">
            <a:extLst>
              <a:ext uri="{FF2B5EF4-FFF2-40B4-BE49-F238E27FC236}">
                <a16:creationId xmlns:a16="http://schemas.microsoft.com/office/drawing/2014/main" id="{0723867D-6876-B9E1-5AD4-109B4DDAF08E}"/>
              </a:ext>
            </a:extLst>
          </p:cNvPr>
          <p:cNvPicPr>
            <a:picLocks noChangeAspect="1"/>
          </p:cNvPicPr>
          <p:nvPr/>
        </p:nvPicPr>
        <p:blipFill rotWithShape="1">
          <a:blip r:embed="rId2"/>
          <a:srcRect l="7107" t="25549" r="84796" b="70513"/>
          <a:stretch/>
        </p:blipFill>
        <p:spPr>
          <a:xfrm>
            <a:off x="522215" y="3896111"/>
            <a:ext cx="1103895" cy="396240"/>
          </a:xfrm>
          <a:prstGeom prst="rect">
            <a:avLst/>
          </a:prstGeom>
        </p:spPr>
      </p:pic>
      <p:pic>
        <p:nvPicPr>
          <p:cNvPr id="6" name="Picture 5">
            <a:extLst>
              <a:ext uri="{FF2B5EF4-FFF2-40B4-BE49-F238E27FC236}">
                <a16:creationId xmlns:a16="http://schemas.microsoft.com/office/drawing/2014/main" id="{37B495E4-8CCE-B9F4-E574-3ED905515ACA}"/>
              </a:ext>
            </a:extLst>
          </p:cNvPr>
          <p:cNvPicPr>
            <a:picLocks noChangeAspect="1"/>
          </p:cNvPicPr>
          <p:nvPr/>
        </p:nvPicPr>
        <p:blipFill rotWithShape="1">
          <a:blip r:embed="rId3"/>
          <a:srcRect l="3598" t="14329" r="55094" b="19112"/>
          <a:stretch/>
        </p:blipFill>
        <p:spPr>
          <a:xfrm>
            <a:off x="522215" y="1292207"/>
            <a:ext cx="1163462" cy="396241"/>
          </a:xfrm>
          <a:prstGeom prst="rect">
            <a:avLst/>
          </a:prstGeom>
        </p:spPr>
      </p:pic>
      <p:sp>
        <p:nvSpPr>
          <p:cNvPr id="7" name="TextBox 6">
            <a:extLst>
              <a:ext uri="{FF2B5EF4-FFF2-40B4-BE49-F238E27FC236}">
                <a16:creationId xmlns:a16="http://schemas.microsoft.com/office/drawing/2014/main" id="{38B05495-CF33-9601-0E55-3B3925AB8D20}"/>
              </a:ext>
            </a:extLst>
          </p:cNvPr>
          <p:cNvSpPr txBox="1"/>
          <p:nvPr/>
        </p:nvSpPr>
        <p:spPr>
          <a:xfrm>
            <a:off x="243919" y="4398470"/>
            <a:ext cx="5353799" cy="2062103"/>
          </a:xfrm>
          <a:prstGeom prst="rect">
            <a:avLst/>
          </a:prstGeom>
          <a:noFill/>
          <a:ln>
            <a:solidFill>
              <a:schemeClr val="tx1"/>
            </a:solidFill>
          </a:ln>
        </p:spPr>
        <p:txBody>
          <a:bodyPr wrap="square">
            <a:spAutoFit/>
          </a:bodyPr>
          <a:lstStyle/>
          <a:p>
            <a:r>
              <a:rPr lang="en-PH" sz="1600" dirty="0">
                <a:latin typeface="Arial Black" panose="020B0A04020102020204" pitchFamily="34" charset="0"/>
              </a:rPr>
              <a:t> public static void main(String[] </a:t>
            </a:r>
            <a:r>
              <a:rPr lang="en-PH" sz="1600" dirty="0" err="1">
                <a:latin typeface="Arial Black" panose="020B0A04020102020204" pitchFamily="34" charset="0"/>
              </a:rPr>
              <a:t>args</a:t>
            </a:r>
            <a:r>
              <a:rPr lang="en-PH" sz="1600" dirty="0">
                <a:latin typeface="Arial Black" panose="020B0A04020102020204" pitchFamily="34" charset="0"/>
              </a:rPr>
              <a:t>) {</a:t>
            </a:r>
          </a:p>
          <a:p>
            <a:r>
              <a:rPr lang="en-PH" sz="1600" dirty="0">
                <a:latin typeface="Arial Black" panose="020B0A04020102020204" pitchFamily="34" charset="0"/>
              </a:rPr>
              <a:t>    Main </a:t>
            </a:r>
            <a:r>
              <a:rPr lang="en-PH" sz="1600" dirty="0" err="1">
                <a:latin typeface="Arial Black" panose="020B0A04020102020204" pitchFamily="34" charset="0"/>
              </a:rPr>
              <a:t>myObj</a:t>
            </a:r>
            <a:r>
              <a:rPr lang="en-PH" sz="1600" dirty="0">
                <a:latin typeface="Arial Black" panose="020B0A04020102020204" pitchFamily="34" charset="0"/>
              </a:rPr>
              <a:t> = new Main(); </a:t>
            </a:r>
          </a:p>
          <a:p>
            <a:r>
              <a:rPr lang="en-PH" sz="1600" dirty="0">
                <a:latin typeface="Arial Black" panose="020B0A04020102020204" pitchFamily="34" charset="0"/>
              </a:rPr>
              <a:t>    </a:t>
            </a:r>
            <a:r>
              <a:rPr lang="en-PH" sz="1600" dirty="0" err="1">
                <a:latin typeface="Arial Black" panose="020B0A04020102020204" pitchFamily="34" charset="0"/>
              </a:rPr>
              <a:t>System.out.println</a:t>
            </a:r>
            <a:r>
              <a:rPr lang="en-PH" sz="1600" dirty="0">
                <a:latin typeface="Arial Black" panose="020B0A04020102020204" pitchFamily="34" charset="0"/>
              </a:rPr>
              <a:t>("Name: " + </a:t>
            </a:r>
            <a:r>
              <a:rPr lang="en-PH" sz="1600" dirty="0" err="1">
                <a:latin typeface="Arial Black" panose="020B0A04020102020204" pitchFamily="34" charset="0"/>
              </a:rPr>
              <a:t>myObj.fname</a:t>
            </a:r>
            <a:r>
              <a:rPr lang="en-PH" sz="1600" dirty="0">
                <a:latin typeface="Arial Black" panose="020B0A04020102020204" pitchFamily="34" charset="0"/>
              </a:rPr>
              <a:t> + " " + </a:t>
            </a:r>
            <a:r>
              <a:rPr lang="en-PH" sz="1600" dirty="0" err="1">
                <a:latin typeface="Arial Black" panose="020B0A04020102020204" pitchFamily="34" charset="0"/>
              </a:rPr>
              <a:t>myObj.lname</a:t>
            </a:r>
            <a:r>
              <a:rPr lang="en-PH" sz="1600" dirty="0">
                <a:latin typeface="Arial Black" panose="020B0A04020102020204" pitchFamily="34" charset="0"/>
              </a:rPr>
              <a:t>);</a:t>
            </a:r>
          </a:p>
          <a:p>
            <a:r>
              <a:rPr lang="en-PH" sz="1600" dirty="0">
                <a:latin typeface="Arial Black" panose="020B0A04020102020204" pitchFamily="34" charset="0"/>
              </a:rPr>
              <a:t>    </a:t>
            </a:r>
            <a:r>
              <a:rPr lang="en-PH" sz="1600" dirty="0" err="1">
                <a:latin typeface="Arial Black" panose="020B0A04020102020204" pitchFamily="34" charset="0"/>
              </a:rPr>
              <a:t>System.out.println</a:t>
            </a:r>
            <a:r>
              <a:rPr lang="en-PH" sz="1600" dirty="0">
                <a:latin typeface="Arial Black" panose="020B0A04020102020204" pitchFamily="34" charset="0"/>
              </a:rPr>
              <a:t>("Email: " + </a:t>
            </a:r>
            <a:r>
              <a:rPr lang="en-PH" sz="1600" dirty="0" err="1">
                <a:latin typeface="Arial Black" panose="020B0A04020102020204" pitchFamily="34" charset="0"/>
              </a:rPr>
              <a:t>myObj.email</a:t>
            </a:r>
            <a:r>
              <a:rPr lang="en-PH" sz="1600" dirty="0">
                <a:latin typeface="Arial Black" panose="020B0A04020102020204" pitchFamily="34" charset="0"/>
              </a:rPr>
              <a:t>);</a:t>
            </a:r>
          </a:p>
          <a:p>
            <a:r>
              <a:rPr lang="en-PH" sz="1600" dirty="0">
                <a:latin typeface="Arial Black" panose="020B0A04020102020204" pitchFamily="34" charset="0"/>
              </a:rPr>
              <a:t>    </a:t>
            </a:r>
            <a:r>
              <a:rPr lang="en-PH" sz="1600" dirty="0" err="1">
                <a:latin typeface="Arial Black" panose="020B0A04020102020204" pitchFamily="34" charset="0"/>
              </a:rPr>
              <a:t>System.out.println</a:t>
            </a:r>
            <a:r>
              <a:rPr lang="en-PH" sz="1600" dirty="0">
                <a:latin typeface="Arial Black" panose="020B0A04020102020204" pitchFamily="34" charset="0"/>
              </a:rPr>
              <a:t>("Age: " + </a:t>
            </a:r>
            <a:r>
              <a:rPr lang="en-PH" sz="1600" dirty="0" err="1">
                <a:latin typeface="Arial Black" panose="020B0A04020102020204" pitchFamily="34" charset="0"/>
              </a:rPr>
              <a:t>myObj.age</a:t>
            </a:r>
            <a:r>
              <a:rPr lang="en-PH" sz="1600" dirty="0">
                <a:latin typeface="Arial Black" panose="020B0A04020102020204" pitchFamily="34" charset="0"/>
              </a:rPr>
              <a:t>);</a:t>
            </a:r>
          </a:p>
          <a:p>
            <a:r>
              <a:rPr lang="en-PH" sz="1600" dirty="0">
                <a:latin typeface="Arial Black" panose="020B0A04020102020204" pitchFamily="34" charset="0"/>
              </a:rPr>
              <a:t>  }</a:t>
            </a:r>
          </a:p>
          <a:p>
            <a:r>
              <a:rPr lang="en-PH" sz="1600" dirty="0">
                <a:latin typeface="Arial Black" panose="020B0A04020102020204" pitchFamily="34" charset="0"/>
              </a:rPr>
              <a:t>}</a:t>
            </a:r>
          </a:p>
        </p:txBody>
      </p:sp>
      <p:sp>
        <p:nvSpPr>
          <p:cNvPr id="8" name="TextBox 7">
            <a:extLst>
              <a:ext uri="{FF2B5EF4-FFF2-40B4-BE49-F238E27FC236}">
                <a16:creationId xmlns:a16="http://schemas.microsoft.com/office/drawing/2014/main" id="{4E5D2058-BC6F-27F6-DEE3-A2C77DFA32C1}"/>
              </a:ext>
            </a:extLst>
          </p:cNvPr>
          <p:cNvSpPr txBox="1"/>
          <p:nvPr/>
        </p:nvSpPr>
        <p:spPr>
          <a:xfrm>
            <a:off x="5917596" y="1127136"/>
            <a:ext cx="6136581" cy="3539430"/>
          </a:xfrm>
          <a:prstGeom prst="rect">
            <a:avLst/>
          </a:prstGeom>
          <a:noFill/>
          <a:ln>
            <a:solidFill>
              <a:schemeClr val="tx1"/>
            </a:solidFill>
          </a:ln>
        </p:spPr>
        <p:txBody>
          <a:bodyPr wrap="square">
            <a:spAutoFit/>
          </a:bodyPr>
          <a:lstStyle/>
          <a:p>
            <a:r>
              <a:rPr lang="en-PH" sz="1600" dirty="0">
                <a:latin typeface="Arial Black" panose="020B0A04020102020204" pitchFamily="34" charset="0"/>
              </a:rPr>
              <a:t>public class Main {</a:t>
            </a:r>
          </a:p>
          <a:p>
            <a:r>
              <a:rPr lang="en-PH" sz="1600" dirty="0">
                <a:latin typeface="Arial Black" panose="020B0A04020102020204" pitchFamily="34" charset="0"/>
              </a:rPr>
              <a:t>  private String </a:t>
            </a:r>
            <a:r>
              <a:rPr lang="en-PH" sz="1600" dirty="0" err="1">
                <a:latin typeface="Arial Black" panose="020B0A04020102020204" pitchFamily="34" charset="0"/>
              </a:rPr>
              <a:t>fname</a:t>
            </a:r>
            <a:r>
              <a:rPr lang="en-PH" sz="1600" dirty="0">
                <a:latin typeface="Arial Black" panose="020B0A04020102020204" pitchFamily="34" charset="0"/>
              </a:rPr>
              <a:t> = "John";</a:t>
            </a:r>
          </a:p>
          <a:p>
            <a:r>
              <a:rPr lang="en-PH" sz="1600" dirty="0">
                <a:latin typeface="Arial Black" panose="020B0A04020102020204" pitchFamily="34" charset="0"/>
              </a:rPr>
              <a:t>  private String </a:t>
            </a:r>
            <a:r>
              <a:rPr lang="en-PH" sz="1600" dirty="0" err="1">
                <a:latin typeface="Arial Black" panose="020B0A04020102020204" pitchFamily="34" charset="0"/>
              </a:rPr>
              <a:t>lname</a:t>
            </a:r>
            <a:r>
              <a:rPr lang="en-PH" sz="1600" dirty="0">
                <a:latin typeface="Arial Black" panose="020B0A04020102020204" pitchFamily="34" charset="0"/>
              </a:rPr>
              <a:t> = "Doe";</a:t>
            </a:r>
          </a:p>
          <a:p>
            <a:r>
              <a:rPr lang="en-PH" sz="1600" dirty="0">
                <a:latin typeface="Arial Black" panose="020B0A04020102020204" pitchFamily="34" charset="0"/>
              </a:rPr>
              <a:t>  private String email = "john@doe.com";</a:t>
            </a:r>
          </a:p>
          <a:p>
            <a:r>
              <a:rPr lang="en-PH" sz="1600" dirty="0">
                <a:latin typeface="Arial Black" panose="020B0A04020102020204" pitchFamily="34" charset="0"/>
              </a:rPr>
              <a:t>  private int age = 24;</a:t>
            </a:r>
          </a:p>
          <a:p>
            <a:r>
              <a:rPr lang="en-PH" sz="1600" dirty="0">
                <a:latin typeface="Arial Black" panose="020B0A04020102020204" pitchFamily="34" charset="0"/>
              </a:rPr>
              <a:t>  </a:t>
            </a:r>
          </a:p>
          <a:p>
            <a:r>
              <a:rPr lang="en-PH" sz="1600" dirty="0">
                <a:latin typeface="Arial Black" panose="020B0A04020102020204" pitchFamily="34" charset="0"/>
              </a:rPr>
              <a:t>  public static void main(String[] </a:t>
            </a:r>
            <a:r>
              <a:rPr lang="en-PH" sz="1600" dirty="0" err="1">
                <a:latin typeface="Arial Black" panose="020B0A04020102020204" pitchFamily="34" charset="0"/>
              </a:rPr>
              <a:t>args</a:t>
            </a:r>
            <a:r>
              <a:rPr lang="en-PH" sz="1600" dirty="0">
                <a:latin typeface="Arial Black" panose="020B0A04020102020204" pitchFamily="34" charset="0"/>
              </a:rPr>
              <a:t>) {</a:t>
            </a:r>
          </a:p>
          <a:p>
            <a:r>
              <a:rPr lang="en-PH" sz="1600" dirty="0">
                <a:latin typeface="Arial Black" panose="020B0A04020102020204" pitchFamily="34" charset="0"/>
              </a:rPr>
              <a:t>    Main </a:t>
            </a:r>
            <a:r>
              <a:rPr lang="en-PH" sz="1600" dirty="0" err="1">
                <a:latin typeface="Arial Black" panose="020B0A04020102020204" pitchFamily="34" charset="0"/>
              </a:rPr>
              <a:t>myObj</a:t>
            </a:r>
            <a:r>
              <a:rPr lang="en-PH" sz="1600" dirty="0">
                <a:latin typeface="Arial Black" panose="020B0A04020102020204" pitchFamily="34" charset="0"/>
              </a:rPr>
              <a:t> = new Main();</a:t>
            </a:r>
          </a:p>
          <a:p>
            <a:r>
              <a:rPr lang="en-PH" sz="1600" dirty="0">
                <a:latin typeface="Arial Black" panose="020B0A04020102020204" pitchFamily="34" charset="0"/>
              </a:rPr>
              <a:t>    </a:t>
            </a:r>
            <a:r>
              <a:rPr lang="en-PH" sz="1600" dirty="0" err="1">
                <a:latin typeface="Arial Black" panose="020B0A04020102020204" pitchFamily="34" charset="0"/>
              </a:rPr>
              <a:t>System.out.println</a:t>
            </a:r>
            <a:r>
              <a:rPr lang="en-PH" sz="1600" dirty="0">
                <a:latin typeface="Arial Black" panose="020B0A04020102020204" pitchFamily="34" charset="0"/>
              </a:rPr>
              <a:t>("Name: " + </a:t>
            </a:r>
            <a:r>
              <a:rPr lang="en-PH" sz="1600" dirty="0" err="1">
                <a:latin typeface="Arial Black" panose="020B0A04020102020204" pitchFamily="34" charset="0"/>
              </a:rPr>
              <a:t>myObj.fname</a:t>
            </a:r>
            <a:r>
              <a:rPr lang="en-PH" sz="1600" dirty="0">
                <a:latin typeface="Arial Black" panose="020B0A04020102020204" pitchFamily="34" charset="0"/>
              </a:rPr>
              <a:t> + " " + </a:t>
            </a:r>
            <a:r>
              <a:rPr lang="en-PH" sz="1600" dirty="0" err="1">
                <a:latin typeface="Arial Black" panose="020B0A04020102020204" pitchFamily="34" charset="0"/>
              </a:rPr>
              <a:t>myObj.lname</a:t>
            </a:r>
            <a:r>
              <a:rPr lang="en-PH" sz="1600" dirty="0">
                <a:latin typeface="Arial Black" panose="020B0A04020102020204" pitchFamily="34" charset="0"/>
              </a:rPr>
              <a:t>);</a:t>
            </a:r>
          </a:p>
          <a:p>
            <a:r>
              <a:rPr lang="en-PH" sz="1600" dirty="0">
                <a:latin typeface="Arial Black" panose="020B0A04020102020204" pitchFamily="34" charset="0"/>
              </a:rPr>
              <a:t>    </a:t>
            </a:r>
            <a:r>
              <a:rPr lang="en-PH" sz="1600" dirty="0" err="1">
                <a:latin typeface="Arial Black" panose="020B0A04020102020204" pitchFamily="34" charset="0"/>
              </a:rPr>
              <a:t>System.out.println</a:t>
            </a:r>
            <a:r>
              <a:rPr lang="en-PH" sz="1600" dirty="0">
                <a:latin typeface="Arial Black" panose="020B0A04020102020204" pitchFamily="34" charset="0"/>
              </a:rPr>
              <a:t>("Email: " + </a:t>
            </a:r>
            <a:r>
              <a:rPr lang="en-PH" sz="1600" dirty="0" err="1">
                <a:latin typeface="Arial Black" panose="020B0A04020102020204" pitchFamily="34" charset="0"/>
              </a:rPr>
              <a:t>myObj.email</a:t>
            </a:r>
            <a:r>
              <a:rPr lang="en-PH" sz="1600" dirty="0">
                <a:latin typeface="Arial Black" panose="020B0A04020102020204" pitchFamily="34" charset="0"/>
              </a:rPr>
              <a:t>);</a:t>
            </a:r>
          </a:p>
          <a:p>
            <a:r>
              <a:rPr lang="en-PH" sz="1600" dirty="0">
                <a:latin typeface="Arial Black" panose="020B0A04020102020204" pitchFamily="34" charset="0"/>
              </a:rPr>
              <a:t>    </a:t>
            </a:r>
            <a:r>
              <a:rPr lang="en-PH" sz="1600" dirty="0" err="1">
                <a:latin typeface="Arial Black" panose="020B0A04020102020204" pitchFamily="34" charset="0"/>
              </a:rPr>
              <a:t>System.out.println</a:t>
            </a:r>
            <a:r>
              <a:rPr lang="en-PH" sz="1600" dirty="0">
                <a:latin typeface="Arial Black" panose="020B0A04020102020204" pitchFamily="34" charset="0"/>
              </a:rPr>
              <a:t>("Age: " + </a:t>
            </a:r>
            <a:r>
              <a:rPr lang="en-PH" sz="1600" dirty="0" err="1">
                <a:latin typeface="Arial Black" panose="020B0A04020102020204" pitchFamily="34" charset="0"/>
              </a:rPr>
              <a:t>myObj.age</a:t>
            </a:r>
            <a:r>
              <a:rPr lang="en-PH" sz="1600" dirty="0">
                <a:latin typeface="Arial Black" panose="020B0A04020102020204" pitchFamily="34" charset="0"/>
              </a:rPr>
              <a:t>);</a:t>
            </a:r>
          </a:p>
          <a:p>
            <a:r>
              <a:rPr lang="en-PH" sz="1600" dirty="0">
                <a:latin typeface="Arial Black" panose="020B0A04020102020204" pitchFamily="34" charset="0"/>
              </a:rPr>
              <a:t>  }</a:t>
            </a:r>
          </a:p>
          <a:p>
            <a:r>
              <a:rPr lang="en-PH" sz="1600" dirty="0">
                <a:latin typeface="Arial Black" panose="020B0A04020102020204" pitchFamily="34" charset="0"/>
              </a:rPr>
              <a:t>}</a:t>
            </a:r>
          </a:p>
        </p:txBody>
      </p:sp>
      <p:graphicFrame>
        <p:nvGraphicFramePr>
          <p:cNvPr id="10" name="Table 9">
            <a:extLst>
              <a:ext uri="{FF2B5EF4-FFF2-40B4-BE49-F238E27FC236}">
                <a16:creationId xmlns:a16="http://schemas.microsoft.com/office/drawing/2014/main" id="{290EBCFE-E805-B6BF-55B4-3314FCFBBC26}"/>
              </a:ext>
            </a:extLst>
          </p:cNvPr>
          <p:cNvGraphicFramePr>
            <a:graphicFrameLocks noGrp="1"/>
          </p:cNvGraphicFramePr>
          <p:nvPr>
            <p:extLst>
              <p:ext uri="{D42A27DB-BD31-4B8C-83A1-F6EECF244321}">
                <p14:modId xmlns:p14="http://schemas.microsoft.com/office/powerpoint/2010/main" val="2342117827"/>
              </p:ext>
            </p:extLst>
          </p:nvPr>
        </p:nvGraphicFramePr>
        <p:xfrm>
          <a:off x="5523383" y="228247"/>
          <a:ext cx="6424698" cy="742244"/>
        </p:xfrm>
        <a:graphic>
          <a:graphicData uri="http://schemas.openxmlformats.org/drawingml/2006/table">
            <a:tbl>
              <a:tblPr/>
              <a:tblGrid>
                <a:gridCol w="3212349">
                  <a:extLst>
                    <a:ext uri="{9D8B030D-6E8A-4147-A177-3AD203B41FA5}">
                      <a16:colId xmlns:a16="http://schemas.microsoft.com/office/drawing/2014/main" val="1739253238"/>
                    </a:ext>
                  </a:extLst>
                </a:gridCol>
                <a:gridCol w="3212349">
                  <a:extLst>
                    <a:ext uri="{9D8B030D-6E8A-4147-A177-3AD203B41FA5}">
                      <a16:colId xmlns:a16="http://schemas.microsoft.com/office/drawing/2014/main" val="1272203207"/>
                    </a:ext>
                  </a:extLst>
                </a:gridCol>
              </a:tblGrid>
              <a:tr h="742244">
                <a:tc>
                  <a:txBody>
                    <a:bodyPr/>
                    <a:lstStyle/>
                    <a:p>
                      <a:pPr algn="l" fontAlgn="t"/>
                      <a:r>
                        <a:rPr lang="en-PH" b="1" dirty="0">
                          <a:effectLst/>
                          <a:latin typeface="Arial Black" panose="020B0A04020102020204" pitchFamily="34" charset="0"/>
                        </a:rPr>
                        <a:t>private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b="1" dirty="0">
                          <a:effectLst/>
                          <a:latin typeface="+mn-lt"/>
                        </a:rPr>
                        <a:t>The code is only accessible within the declared class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39506484"/>
                  </a:ext>
                </a:extLst>
              </a:tr>
            </a:tbl>
          </a:graphicData>
        </a:graphic>
      </p:graphicFrame>
    </p:spTree>
    <p:extLst>
      <p:ext uri="{BB962C8B-B14F-4D97-AF65-F5344CB8AC3E}">
        <p14:creationId xmlns:p14="http://schemas.microsoft.com/office/powerpoint/2010/main" val="3985349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955410-7FE8-ADF0-D9DB-09F367B2A1FB}"/>
              </a:ext>
            </a:extLst>
          </p:cNvPr>
          <p:cNvGraphicFramePr>
            <a:graphicFrameLocks noGrp="1"/>
          </p:cNvGraphicFramePr>
          <p:nvPr>
            <p:extLst>
              <p:ext uri="{D42A27DB-BD31-4B8C-83A1-F6EECF244321}">
                <p14:modId xmlns:p14="http://schemas.microsoft.com/office/powerpoint/2010/main" val="1627452261"/>
              </p:ext>
            </p:extLst>
          </p:nvPr>
        </p:nvGraphicFramePr>
        <p:xfrm>
          <a:off x="452764" y="179368"/>
          <a:ext cx="11521900" cy="731520"/>
        </p:xfrm>
        <a:graphic>
          <a:graphicData uri="http://schemas.openxmlformats.org/drawingml/2006/table">
            <a:tbl>
              <a:tblPr/>
              <a:tblGrid>
                <a:gridCol w="2298387">
                  <a:extLst>
                    <a:ext uri="{9D8B030D-6E8A-4147-A177-3AD203B41FA5}">
                      <a16:colId xmlns:a16="http://schemas.microsoft.com/office/drawing/2014/main" val="2587044283"/>
                    </a:ext>
                  </a:extLst>
                </a:gridCol>
                <a:gridCol w="9223513">
                  <a:extLst>
                    <a:ext uri="{9D8B030D-6E8A-4147-A177-3AD203B41FA5}">
                      <a16:colId xmlns:a16="http://schemas.microsoft.com/office/drawing/2014/main" val="887106900"/>
                    </a:ext>
                  </a:extLst>
                </a:gridCol>
              </a:tblGrid>
              <a:tr h="0">
                <a:tc>
                  <a:txBody>
                    <a:bodyPr/>
                    <a:lstStyle/>
                    <a:p>
                      <a:pPr algn="l" fontAlgn="t"/>
                      <a:r>
                        <a:rPr lang="en-PH" sz="2400" i="1" dirty="0">
                          <a:effectLst/>
                          <a:latin typeface="Arial Black" panose="020B0A04020102020204" pitchFamily="34" charset="0"/>
                        </a:rPr>
                        <a:t>default</a:t>
                      </a:r>
                      <a:endParaRPr lang="en-PH" sz="2400" dirty="0">
                        <a:effectLst/>
                        <a:latin typeface="Arial Black" panose="020B0A04020102020204" pitchFamily="34" charset="0"/>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2000" dirty="0">
                          <a:effectLst/>
                          <a:latin typeface="Arial Black" panose="020B0A04020102020204" pitchFamily="34" charset="0"/>
                        </a:rPr>
                        <a:t>The code is only accessible in the same package. This is used when you don't specify a modifier.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19812450"/>
                  </a:ext>
                </a:extLst>
              </a:tr>
            </a:tbl>
          </a:graphicData>
        </a:graphic>
      </p:graphicFrame>
      <p:sp>
        <p:nvSpPr>
          <p:cNvPr id="5" name="TextBox 4">
            <a:extLst>
              <a:ext uri="{FF2B5EF4-FFF2-40B4-BE49-F238E27FC236}">
                <a16:creationId xmlns:a16="http://schemas.microsoft.com/office/drawing/2014/main" id="{920486E6-DEC7-B410-CAF4-17B081F55D4D}"/>
              </a:ext>
            </a:extLst>
          </p:cNvPr>
          <p:cNvSpPr txBox="1"/>
          <p:nvPr/>
        </p:nvSpPr>
        <p:spPr>
          <a:xfrm>
            <a:off x="894291" y="1569074"/>
            <a:ext cx="10638845" cy="4093428"/>
          </a:xfrm>
          <a:prstGeom prst="rect">
            <a:avLst/>
          </a:prstGeom>
          <a:noFill/>
        </p:spPr>
        <p:txBody>
          <a:bodyPr wrap="square">
            <a:spAutoFit/>
          </a:bodyPr>
          <a:lstStyle/>
          <a:p>
            <a:r>
              <a:rPr lang="en-PH" sz="2000" dirty="0">
                <a:latin typeface="Arial Black" panose="020B0A04020102020204" pitchFamily="34" charset="0"/>
              </a:rPr>
              <a:t>class Person {</a:t>
            </a:r>
          </a:p>
          <a:p>
            <a:r>
              <a:rPr lang="en-PH" sz="2000" dirty="0">
                <a:latin typeface="Arial Black" panose="020B0A04020102020204" pitchFamily="34" charset="0"/>
              </a:rPr>
              <a:t>  String </a:t>
            </a:r>
            <a:r>
              <a:rPr lang="en-PH" sz="2000" dirty="0" err="1">
                <a:latin typeface="Arial Black" panose="020B0A04020102020204" pitchFamily="34" charset="0"/>
              </a:rPr>
              <a:t>fname</a:t>
            </a:r>
            <a:r>
              <a:rPr lang="en-PH" sz="2000" dirty="0">
                <a:latin typeface="Arial Black" panose="020B0A04020102020204" pitchFamily="34" charset="0"/>
              </a:rPr>
              <a:t> = "John";</a:t>
            </a:r>
          </a:p>
          <a:p>
            <a:r>
              <a:rPr lang="en-PH" sz="2000" dirty="0">
                <a:latin typeface="Arial Black" panose="020B0A04020102020204" pitchFamily="34" charset="0"/>
              </a:rPr>
              <a:t>  String </a:t>
            </a:r>
            <a:r>
              <a:rPr lang="en-PH" sz="2000" dirty="0" err="1">
                <a:latin typeface="Arial Black" panose="020B0A04020102020204" pitchFamily="34" charset="0"/>
              </a:rPr>
              <a:t>lname</a:t>
            </a:r>
            <a:r>
              <a:rPr lang="en-PH" sz="2000" dirty="0">
                <a:latin typeface="Arial Black" panose="020B0A04020102020204" pitchFamily="34" charset="0"/>
              </a:rPr>
              <a:t> = "Doe";</a:t>
            </a:r>
          </a:p>
          <a:p>
            <a:r>
              <a:rPr lang="en-PH" sz="2000" dirty="0">
                <a:latin typeface="Arial Black" panose="020B0A04020102020204" pitchFamily="34" charset="0"/>
              </a:rPr>
              <a:t>  String email = "john@doe.com";</a:t>
            </a:r>
          </a:p>
          <a:p>
            <a:r>
              <a:rPr lang="en-PH" sz="2000" dirty="0">
                <a:latin typeface="Arial Black" panose="020B0A04020102020204" pitchFamily="34" charset="0"/>
              </a:rPr>
              <a:t>  int age = 24;</a:t>
            </a:r>
          </a:p>
          <a:p>
            <a:r>
              <a:rPr lang="en-PH" sz="2000" dirty="0">
                <a:latin typeface="Arial Black" panose="020B0A04020102020204" pitchFamily="34" charset="0"/>
              </a:rPr>
              <a:t>  </a:t>
            </a:r>
          </a:p>
          <a:p>
            <a:r>
              <a:rPr lang="en-PH" sz="2000" dirty="0">
                <a:latin typeface="Arial Black" panose="020B0A04020102020204" pitchFamily="34" charset="0"/>
              </a:rPr>
              <a:t>  public static void main(String[] </a:t>
            </a:r>
            <a:r>
              <a:rPr lang="en-PH" sz="2000" dirty="0" err="1">
                <a:latin typeface="Arial Black" panose="020B0A04020102020204" pitchFamily="34" charset="0"/>
              </a:rPr>
              <a:t>args</a:t>
            </a:r>
            <a:r>
              <a:rPr lang="en-PH" sz="2000" dirty="0">
                <a:latin typeface="Arial Black" panose="020B0A04020102020204" pitchFamily="34" charset="0"/>
              </a:rPr>
              <a:t>) {</a:t>
            </a:r>
          </a:p>
          <a:p>
            <a:r>
              <a:rPr lang="en-PH" sz="2000" dirty="0">
                <a:latin typeface="Arial Black" panose="020B0A04020102020204" pitchFamily="34" charset="0"/>
              </a:rPr>
              <a:t>    Person </a:t>
            </a:r>
            <a:r>
              <a:rPr lang="en-PH" sz="2000" dirty="0" err="1">
                <a:latin typeface="Arial Black" panose="020B0A04020102020204" pitchFamily="34" charset="0"/>
              </a:rPr>
              <a:t>myObj</a:t>
            </a:r>
            <a:r>
              <a:rPr lang="en-PH" sz="2000" dirty="0">
                <a:latin typeface="Arial Black" panose="020B0A04020102020204" pitchFamily="34" charset="0"/>
              </a:rPr>
              <a:t> = new Person();</a:t>
            </a:r>
          </a:p>
          <a:p>
            <a:r>
              <a:rPr lang="en-PH" sz="2000" dirty="0">
                <a:latin typeface="Arial Black" panose="020B0A04020102020204" pitchFamily="34" charset="0"/>
              </a:rPr>
              <a:t>    </a:t>
            </a:r>
            <a:r>
              <a:rPr lang="en-PH" sz="2000" dirty="0" err="1">
                <a:latin typeface="Arial Black" panose="020B0A04020102020204" pitchFamily="34" charset="0"/>
              </a:rPr>
              <a:t>System.out.println</a:t>
            </a:r>
            <a:r>
              <a:rPr lang="en-PH" sz="2000" dirty="0">
                <a:latin typeface="Arial Black" panose="020B0A04020102020204" pitchFamily="34" charset="0"/>
              </a:rPr>
              <a:t>("Name: " + </a:t>
            </a:r>
            <a:r>
              <a:rPr lang="en-PH" sz="2000" dirty="0" err="1">
                <a:latin typeface="Arial Black" panose="020B0A04020102020204" pitchFamily="34" charset="0"/>
              </a:rPr>
              <a:t>myObj.fname</a:t>
            </a:r>
            <a:r>
              <a:rPr lang="en-PH" sz="2000" dirty="0">
                <a:latin typeface="Arial Black" panose="020B0A04020102020204" pitchFamily="34" charset="0"/>
              </a:rPr>
              <a:t> + " " + </a:t>
            </a:r>
            <a:r>
              <a:rPr lang="en-PH" sz="2000" dirty="0" err="1">
                <a:latin typeface="Arial Black" panose="020B0A04020102020204" pitchFamily="34" charset="0"/>
              </a:rPr>
              <a:t>myObj.lname</a:t>
            </a:r>
            <a:r>
              <a:rPr lang="en-PH" sz="2000" dirty="0">
                <a:latin typeface="Arial Black" panose="020B0A04020102020204" pitchFamily="34" charset="0"/>
              </a:rPr>
              <a:t>);</a:t>
            </a:r>
          </a:p>
          <a:p>
            <a:r>
              <a:rPr lang="en-PH" sz="2000" dirty="0">
                <a:latin typeface="Arial Black" panose="020B0A04020102020204" pitchFamily="34" charset="0"/>
              </a:rPr>
              <a:t>    </a:t>
            </a:r>
            <a:r>
              <a:rPr lang="en-PH" sz="2000" dirty="0" err="1">
                <a:latin typeface="Arial Black" panose="020B0A04020102020204" pitchFamily="34" charset="0"/>
              </a:rPr>
              <a:t>System.out.println</a:t>
            </a:r>
            <a:r>
              <a:rPr lang="en-PH" sz="2000" dirty="0">
                <a:latin typeface="Arial Black" panose="020B0A04020102020204" pitchFamily="34" charset="0"/>
              </a:rPr>
              <a:t>("Email: " + </a:t>
            </a:r>
            <a:r>
              <a:rPr lang="en-PH" sz="2000" dirty="0" err="1">
                <a:latin typeface="Arial Black" panose="020B0A04020102020204" pitchFamily="34" charset="0"/>
              </a:rPr>
              <a:t>myObj.email</a:t>
            </a:r>
            <a:r>
              <a:rPr lang="en-PH" sz="2000" dirty="0">
                <a:latin typeface="Arial Black" panose="020B0A04020102020204" pitchFamily="34" charset="0"/>
              </a:rPr>
              <a:t>);</a:t>
            </a:r>
          </a:p>
          <a:p>
            <a:r>
              <a:rPr lang="en-PH" sz="2000" dirty="0">
                <a:latin typeface="Arial Black" panose="020B0A04020102020204" pitchFamily="34" charset="0"/>
              </a:rPr>
              <a:t>    </a:t>
            </a:r>
            <a:r>
              <a:rPr lang="en-PH" sz="2000" dirty="0" err="1">
                <a:latin typeface="Arial Black" panose="020B0A04020102020204" pitchFamily="34" charset="0"/>
              </a:rPr>
              <a:t>System.out.println</a:t>
            </a:r>
            <a:r>
              <a:rPr lang="en-PH" sz="2000" dirty="0">
                <a:latin typeface="Arial Black" panose="020B0A04020102020204" pitchFamily="34" charset="0"/>
              </a:rPr>
              <a:t>("Age: " + </a:t>
            </a:r>
            <a:r>
              <a:rPr lang="en-PH" sz="2000" dirty="0" err="1">
                <a:latin typeface="Arial Black" panose="020B0A04020102020204" pitchFamily="34" charset="0"/>
              </a:rPr>
              <a:t>myObj.age</a:t>
            </a:r>
            <a:r>
              <a:rPr lang="en-PH" sz="2000" dirty="0">
                <a:latin typeface="Arial Black" panose="020B0A04020102020204" pitchFamily="34" charset="0"/>
              </a:rPr>
              <a:t>);</a:t>
            </a:r>
          </a:p>
          <a:p>
            <a:r>
              <a:rPr lang="en-PH" sz="2000" dirty="0">
                <a:latin typeface="Arial Black" panose="020B0A04020102020204" pitchFamily="34" charset="0"/>
              </a:rPr>
              <a:t>  }</a:t>
            </a:r>
          </a:p>
          <a:p>
            <a:r>
              <a:rPr lang="en-PH" sz="2000" dirty="0">
                <a:latin typeface="Arial Black" panose="020B0A04020102020204" pitchFamily="34" charset="0"/>
              </a:rPr>
              <a:t>}</a:t>
            </a:r>
          </a:p>
        </p:txBody>
      </p:sp>
    </p:spTree>
    <p:extLst>
      <p:ext uri="{BB962C8B-B14F-4D97-AF65-F5344CB8AC3E}">
        <p14:creationId xmlns:p14="http://schemas.microsoft.com/office/powerpoint/2010/main" val="3884292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6AEFA9-E88F-6D5F-7E86-37B7AB73B84A}"/>
              </a:ext>
            </a:extLst>
          </p:cNvPr>
          <p:cNvGraphicFramePr>
            <a:graphicFrameLocks noGrp="1"/>
          </p:cNvGraphicFramePr>
          <p:nvPr>
            <p:extLst>
              <p:ext uri="{D42A27DB-BD31-4B8C-83A1-F6EECF244321}">
                <p14:modId xmlns:p14="http://schemas.microsoft.com/office/powerpoint/2010/main" val="1725365510"/>
              </p:ext>
            </p:extLst>
          </p:nvPr>
        </p:nvGraphicFramePr>
        <p:xfrm>
          <a:off x="269883" y="195270"/>
          <a:ext cx="11450340" cy="487680"/>
        </p:xfrm>
        <a:graphic>
          <a:graphicData uri="http://schemas.openxmlformats.org/drawingml/2006/table">
            <a:tbl>
              <a:tblPr/>
              <a:tblGrid>
                <a:gridCol w="2012142">
                  <a:extLst>
                    <a:ext uri="{9D8B030D-6E8A-4147-A177-3AD203B41FA5}">
                      <a16:colId xmlns:a16="http://schemas.microsoft.com/office/drawing/2014/main" val="1681456157"/>
                    </a:ext>
                  </a:extLst>
                </a:gridCol>
                <a:gridCol w="9438198">
                  <a:extLst>
                    <a:ext uri="{9D8B030D-6E8A-4147-A177-3AD203B41FA5}">
                      <a16:colId xmlns:a16="http://schemas.microsoft.com/office/drawing/2014/main" val="3488068001"/>
                    </a:ext>
                  </a:extLst>
                </a:gridCol>
              </a:tblGrid>
              <a:tr h="0">
                <a:tc>
                  <a:txBody>
                    <a:bodyPr/>
                    <a:lstStyle/>
                    <a:p>
                      <a:pPr algn="l" fontAlgn="t"/>
                      <a:r>
                        <a:rPr lang="en-PH" sz="2400" dirty="0">
                          <a:effectLst/>
                          <a:latin typeface="Arial Black" panose="020B0A04020102020204" pitchFamily="34" charset="0"/>
                        </a:rPr>
                        <a:t>protected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2000" dirty="0">
                          <a:effectLst/>
                          <a:latin typeface="Arial Black" panose="020B0A04020102020204" pitchFamily="34" charset="0"/>
                        </a:rPr>
                        <a:t>The code is accessible in the same package and </a:t>
                      </a:r>
                      <a:r>
                        <a:rPr lang="en-GB" sz="2000" b="1" dirty="0">
                          <a:effectLst/>
                          <a:latin typeface="Arial Black" panose="020B0A04020102020204" pitchFamily="34" charset="0"/>
                        </a:rPr>
                        <a:t>subclasses</a:t>
                      </a:r>
                      <a:r>
                        <a:rPr lang="en-GB" sz="2000" dirty="0">
                          <a:effectLst/>
                          <a:latin typeface="Arial Black" panose="020B0A04020102020204" pitchFamily="34" charset="0"/>
                        </a:rPr>
                        <a:t>.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2265854"/>
                  </a:ext>
                </a:extLst>
              </a:tr>
            </a:tbl>
          </a:graphicData>
        </a:graphic>
      </p:graphicFrame>
      <p:sp>
        <p:nvSpPr>
          <p:cNvPr id="6" name="TextBox 5">
            <a:extLst>
              <a:ext uri="{FF2B5EF4-FFF2-40B4-BE49-F238E27FC236}">
                <a16:creationId xmlns:a16="http://schemas.microsoft.com/office/drawing/2014/main" id="{BD74B517-4F7F-8E7F-F2AC-A47F8ECBF4EA}"/>
              </a:ext>
            </a:extLst>
          </p:cNvPr>
          <p:cNvSpPr txBox="1"/>
          <p:nvPr/>
        </p:nvSpPr>
        <p:spPr>
          <a:xfrm>
            <a:off x="673210" y="1131019"/>
            <a:ext cx="10845579" cy="5324535"/>
          </a:xfrm>
          <a:prstGeom prst="rect">
            <a:avLst/>
          </a:prstGeom>
          <a:noFill/>
        </p:spPr>
        <p:txBody>
          <a:bodyPr wrap="square">
            <a:spAutoFit/>
          </a:bodyPr>
          <a:lstStyle/>
          <a:p>
            <a:r>
              <a:rPr lang="en-PH" sz="2000" dirty="0">
                <a:latin typeface="Arial Black" panose="020B0A04020102020204" pitchFamily="34" charset="0"/>
              </a:rPr>
              <a:t>class Person {</a:t>
            </a:r>
          </a:p>
          <a:p>
            <a:r>
              <a:rPr lang="en-PH" sz="2000" dirty="0">
                <a:latin typeface="Arial Black" panose="020B0A04020102020204" pitchFamily="34" charset="0"/>
              </a:rPr>
              <a:t>  protected String </a:t>
            </a:r>
            <a:r>
              <a:rPr lang="en-PH" sz="2000" dirty="0" err="1">
                <a:latin typeface="Arial Black" panose="020B0A04020102020204" pitchFamily="34" charset="0"/>
              </a:rPr>
              <a:t>fname</a:t>
            </a:r>
            <a:r>
              <a:rPr lang="en-PH" sz="2000" dirty="0">
                <a:latin typeface="Arial Black" panose="020B0A04020102020204" pitchFamily="34" charset="0"/>
              </a:rPr>
              <a:t> = "John";</a:t>
            </a:r>
          </a:p>
          <a:p>
            <a:r>
              <a:rPr lang="en-PH" sz="2000" dirty="0">
                <a:latin typeface="Arial Black" panose="020B0A04020102020204" pitchFamily="34" charset="0"/>
              </a:rPr>
              <a:t>  protected String </a:t>
            </a:r>
            <a:r>
              <a:rPr lang="en-PH" sz="2000" dirty="0" err="1">
                <a:latin typeface="Arial Black" panose="020B0A04020102020204" pitchFamily="34" charset="0"/>
              </a:rPr>
              <a:t>lname</a:t>
            </a:r>
            <a:r>
              <a:rPr lang="en-PH" sz="2000" dirty="0">
                <a:latin typeface="Arial Black" panose="020B0A04020102020204" pitchFamily="34" charset="0"/>
              </a:rPr>
              <a:t> = "Doe";</a:t>
            </a:r>
          </a:p>
          <a:p>
            <a:r>
              <a:rPr lang="en-PH" sz="2000" dirty="0">
                <a:latin typeface="Arial Black" panose="020B0A04020102020204" pitchFamily="34" charset="0"/>
              </a:rPr>
              <a:t>  protected String email = "john@doe.com";</a:t>
            </a:r>
          </a:p>
          <a:p>
            <a:r>
              <a:rPr lang="en-PH" sz="2000" dirty="0">
                <a:latin typeface="Arial Black" panose="020B0A04020102020204" pitchFamily="34" charset="0"/>
              </a:rPr>
              <a:t>  protected int age = 24;</a:t>
            </a:r>
          </a:p>
          <a:p>
            <a:r>
              <a:rPr lang="en-PH" sz="2000" dirty="0">
                <a:latin typeface="Arial Black" panose="020B0A04020102020204" pitchFamily="34" charset="0"/>
              </a:rPr>
              <a:t>}</a:t>
            </a:r>
          </a:p>
          <a:p>
            <a:endParaRPr lang="en-PH" sz="2000" dirty="0">
              <a:latin typeface="Arial Black" panose="020B0A04020102020204" pitchFamily="34" charset="0"/>
            </a:endParaRPr>
          </a:p>
          <a:p>
            <a:r>
              <a:rPr lang="en-PH" sz="2000" dirty="0">
                <a:latin typeface="Arial Black" panose="020B0A04020102020204" pitchFamily="34" charset="0"/>
              </a:rPr>
              <a:t>class Student extends Person {</a:t>
            </a:r>
          </a:p>
          <a:p>
            <a:r>
              <a:rPr lang="en-PH" sz="2000" dirty="0">
                <a:latin typeface="Arial Black" panose="020B0A04020102020204" pitchFamily="34" charset="0"/>
              </a:rPr>
              <a:t>  private int </a:t>
            </a:r>
            <a:r>
              <a:rPr lang="en-PH" sz="2000" dirty="0" err="1">
                <a:latin typeface="Arial Black" panose="020B0A04020102020204" pitchFamily="34" charset="0"/>
              </a:rPr>
              <a:t>graduationYear</a:t>
            </a:r>
            <a:r>
              <a:rPr lang="en-PH" sz="2000" dirty="0">
                <a:latin typeface="Arial Black" panose="020B0A04020102020204" pitchFamily="34" charset="0"/>
              </a:rPr>
              <a:t> = 2018;</a:t>
            </a:r>
          </a:p>
          <a:p>
            <a:r>
              <a:rPr lang="en-PH" sz="2000" dirty="0">
                <a:latin typeface="Arial Black" panose="020B0A04020102020204" pitchFamily="34" charset="0"/>
              </a:rPr>
              <a:t>  public static void main(String[] </a:t>
            </a:r>
            <a:r>
              <a:rPr lang="en-PH" sz="2000" dirty="0" err="1">
                <a:latin typeface="Arial Black" panose="020B0A04020102020204" pitchFamily="34" charset="0"/>
              </a:rPr>
              <a:t>args</a:t>
            </a:r>
            <a:r>
              <a:rPr lang="en-PH" sz="2000" dirty="0">
                <a:latin typeface="Arial Black" panose="020B0A04020102020204" pitchFamily="34" charset="0"/>
              </a:rPr>
              <a:t>) {</a:t>
            </a:r>
          </a:p>
          <a:p>
            <a:r>
              <a:rPr lang="en-PH" sz="2000" dirty="0">
                <a:latin typeface="Arial Black" panose="020B0A04020102020204" pitchFamily="34" charset="0"/>
              </a:rPr>
              <a:t>    Student </a:t>
            </a:r>
            <a:r>
              <a:rPr lang="en-PH" sz="2000" dirty="0" err="1">
                <a:latin typeface="Arial Black" panose="020B0A04020102020204" pitchFamily="34" charset="0"/>
              </a:rPr>
              <a:t>myObj</a:t>
            </a:r>
            <a:r>
              <a:rPr lang="en-PH" sz="2000" dirty="0">
                <a:latin typeface="Arial Black" panose="020B0A04020102020204" pitchFamily="34" charset="0"/>
              </a:rPr>
              <a:t> = new Student();</a:t>
            </a:r>
          </a:p>
          <a:p>
            <a:r>
              <a:rPr lang="en-PH" sz="2000" dirty="0">
                <a:latin typeface="Arial Black" panose="020B0A04020102020204" pitchFamily="34" charset="0"/>
              </a:rPr>
              <a:t>    </a:t>
            </a:r>
            <a:r>
              <a:rPr lang="en-PH" sz="2000" dirty="0" err="1">
                <a:latin typeface="Arial Black" panose="020B0A04020102020204" pitchFamily="34" charset="0"/>
              </a:rPr>
              <a:t>System.out.println</a:t>
            </a:r>
            <a:r>
              <a:rPr lang="en-PH" sz="2000" dirty="0">
                <a:latin typeface="Arial Black" panose="020B0A04020102020204" pitchFamily="34" charset="0"/>
              </a:rPr>
              <a:t>("Name: " + </a:t>
            </a:r>
            <a:r>
              <a:rPr lang="en-PH" sz="2000" dirty="0" err="1">
                <a:latin typeface="Arial Black" panose="020B0A04020102020204" pitchFamily="34" charset="0"/>
              </a:rPr>
              <a:t>myObj.fname</a:t>
            </a:r>
            <a:r>
              <a:rPr lang="en-PH" sz="2000" dirty="0">
                <a:latin typeface="Arial Black" panose="020B0A04020102020204" pitchFamily="34" charset="0"/>
              </a:rPr>
              <a:t> + " " + </a:t>
            </a:r>
            <a:r>
              <a:rPr lang="en-PH" sz="2000" dirty="0" err="1">
                <a:latin typeface="Arial Black" panose="020B0A04020102020204" pitchFamily="34" charset="0"/>
              </a:rPr>
              <a:t>myObj.lname</a:t>
            </a:r>
            <a:r>
              <a:rPr lang="en-PH" sz="2000" dirty="0">
                <a:latin typeface="Arial Black" panose="020B0A04020102020204" pitchFamily="34" charset="0"/>
              </a:rPr>
              <a:t>);</a:t>
            </a:r>
          </a:p>
          <a:p>
            <a:r>
              <a:rPr lang="en-PH" sz="2000" dirty="0">
                <a:latin typeface="Arial Black" panose="020B0A04020102020204" pitchFamily="34" charset="0"/>
              </a:rPr>
              <a:t>    </a:t>
            </a:r>
            <a:r>
              <a:rPr lang="en-PH" sz="2000" dirty="0" err="1">
                <a:latin typeface="Arial Black" panose="020B0A04020102020204" pitchFamily="34" charset="0"/>
              </a:rPr>
              <a:t>System.out.println</a:t>
            </a:r>
            <a:r>
              <a:rPr lang="en-PH" sz="2000" dirty="0">
                <a:latin typeface="Arial Black" panose="020B0A04020102020204" pitchFamily="34" charset="0"/>
              </a:rPr>
              <a:t>("Email: " + </a:t>
            </a:r>
            <a:r>
              <a:rPr lang="en-PH" sz="2000" dirty="0" err="1">
                <a:latin typeface="Arial Black" panose="020B0A04020102020204" pitchFamily="34" charset="0"/>
              </a:rPr>
              <a:t>myObj.email</a:t>
            </a:r>
            <a:r>
              <a:rPr lang="en-PH" sz="2000" dirty="0">
                <a:latin typeface="Arial Black" panose="020B0A04020102020204" pitchFamily="34" charset="0"/>
              </a:rPr>
              <a:t>);</a:t>
            </a:r>
          </a:p>
          <a:p>
            <a:r>
              <a:rPr lang="en-PH" sz="2000" dirty="0">
                <a:latin typeface="Arial Black" panose="020B0A04020102020204" pitchFamily="34" charset="0"/>
              </a:rPr>
              <a:t>    </a:t>
            </a:r>
            <a:r>
              <a:rPr lang="en-PH" sz="2000" dirty="0" err="1">
                <a:latin typeface="Arial Black" panose="020B0A04020102020204" pitchFamily="34" charset="0"/>
              </a:rPr>
              <a:t>System.out.println</a:t>
            </a:r>
            <a:r>
              <a:rPr lang="en-PH" sz="2000" dirty="0">
                <a:latin typeface="Arial Black" panose="020B0A04020102020204" pitchFamily="34" charset="0"/>
              </a:rPr>
              <a:t>("Age: " + </a:t>
            </a:r>
            <a:r>
              <a:rPr lang="en-PH" sz="2000" dirty="0" err="1">
                <a:latin typeface="Arial Black" panose="020B0A04020102020204" pitchFamily="34" charset="0"/>
              </a:rPr>
              <a:t>myObj.age</a:t>
            </a:r>
            <a:r>
              <a:rPr lang="en-PH" sz="2000" dirty="0">
                <a:latin typeface="Arial Black" panose="020B0A04020102020204" pitchFamily="34" charset="0"/>
              </a:rPr>
              <a:t>);</a:t>
            </a:r>
          </a:p>
          <a:p>
            <a:r>
              <a:rPr lang="en-PH" sz="2000" dirty="0">
                <a:latin typeface="Arial Black" panose="020B0A04020102020204" pitchFamily="34" charset="0"/>
              </a:rPr>
              <a:t>    </a:t>
            </a:r>
            <a:r>
              <a:rPr lang="en-PH" sz="2000" dirty="0" err="1">
                <a:latin typeface="Arial Black" panose="020B0A04020102020204" pitchFamily="34" charset="0"/>
              </a:rPr>
              <a:t>System.out.println</a:t>
            </a:r>
            <a:r>
              <a:rPr lang="en-PH" sz="2000" dirty="0">
                <a:latin typeface="Arial Black" panose="020B0A04020102020204" pitchFamily="34" charset="0"/>
              </a:rPr>
              <a:t>("Graduation Year: " + </a:t>
            </a:r>
            <a:r>
              <a:rPr lang="en-PH" sz="2000" dirty="0" err="1">
                <a:latin typeface="Arial Black" panose="020B0A04020102020204" pitchFamily="34" charset="0"/>
              </a:rPr>
              <a:t>myObj.graduationYear</a:t>
            </a:r>
            <a:r>
              <a:rPr lang="en-PH" sz="2000" dirty="0">
                <a:latin typeface="Arial Black" panose="020B0A04020102020204" pitchFamily="34" charset="0"/>
              </a:rPr>
              <a:t>);</a:t>
            </a:r>
          </a:p>
          <a:p>
            <a:r>
              <a:rPr lang="en-PH" sz="2000" dirty="0">
                <a:latin typeface="Arial Black" panose="020B0A04020102020204" pitchFamily="34" charset="0"/>
              </a:rPr>
              <a:t>  }</a:t>
            </a:r>
          </a:p>
          <a:p>
            <a:r>
              <a:rPr lang="en-PH" sz="2000" dirty="0">
                <a:latin typeface="Arial Black" panose="020B0A04020102020204" pitchFamily="34" charset="0"/>
              </a:rPr>
              <a:t>}</a:t>
            </a:r>
          </a:p>
        </p:txBody>
      </p:sp>
    </p:spTree>
    <p:extLst>
      <p:ext uri="{BB962C8B-B14F-4D97-AF65-F5344CB8AC3E}">
        <p14:creationId xmlns:p14="http://schemas.microsoft.com/office/powerpoint/2010/main" val="3750335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F25BDDEE-1430-B64C-ECC2-2350869CD187}"/>
              </a:ext>
            </a:extLst>
          </p:cNvPr>
          <p:cNvGraphicFramePr>
            <a:graphicFrameLocks noGrp="1"/>
          </p:cNvGraphicFramePr>
          <p:nvPr>
            <p:extLst>
              <p:ext uri="{D42A27DB-BD31-4B8C-83A1-F6EECF244321}">
                <p14:modId xmlns:p14="http://schemas.microsoft.com/office/powerpoint/2010/main" val="131985967"/>
              </p:ext>
            </p:extLst>
          </p:nvPr>
        </p:nvGraphicFramePr>
        <p:xfrm>
          <a:off x="204669" y="1684906"/>
          <a:ext cx="11578258" cy="487680"/>
        </p:xfrm>
        <a:graphic>
          <a:graphicData uri="http://schemas.openxmlformats.org/drawingml/2006/table">
            <a:tbl>
              <a:tblPr/>
              <a:tblGrid>
                <a:gridCol w="3212299">
                  <a:extLst>
                    <a:ext uri="{9D8B030D-6E8A-4147-A177-3AD203B41FA5}">
                      <a16:colId xmlns:a16="http://schemas.microsoft.com/office/drawing/2014/main" val="616870649"/>
                    </a:ext>
                  </a:extLst>
                </a:gridCol>
                <a:gridCol w="8365959">
                  <a:extLst>
                    <a:ext uri="{9D8B030D-6E8A-4147-A177-3AD203B41FA5}">
                      <a16:colId xmlns:a16="http://schemas.microsoft.com/office/drawing/2014/main" val="1809397397"/>
                    </a:ext>
                  </a:extLst>
                </a:gridCol>
              </a:tblGrid>
              <a:tr h="0">
                <a:tc>
                  <a:txBody>
                    <a:bodyPr/>
                    <a:lstStyle/>
                    <a:p>
                      <a:pPr algn="l" fontAlgn="t"/>
                      <a:r>
                        <a:rPr lang="en-PH" sz="2400" dirty="0">
                          <a:solidFill>
                            <a:srgbClr val="FF0000"/>
                          </a:solidFill>
                          <a:effectLst/>
                          <a:latin typeface="Arial Black" panose="020B0A04020102020204" pitchFamily="34" charset="0"/>
                        </a:rPr>
                        <a:t>final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800" dirty="0">
                          <a:effectLst/>
                          <a:latin typeface="Arial Black" panose="020B0A04020102020204" pitchFamily="34" charset="0"/>
                        </a:rPr>
                        <a:t>The class cannot be inherited by other classes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597319697"/>
                  </a:ext>
                </a:extLst>
              </a:tr>
            </a:tbl>
          </a:graphicData>
        </a:graphic>
      </p:graphicFrame>
      <p:graphicFrame>
        <p:nvGraphicFramePr>
          <p:cNvPr id="10" name="Table 9">
            <a:extLst>
              <a:ext uri="{FF2B5EF4-FFF2-40B4-BE49-F238E27FC236}">
                <a16:creationId xmlns:a16="http://schemas.microsoft.com/office/drawing/2014/main" id="{FFA720A7-605C-1081-9757-369A7A5B9C0F}"/>
              </a:ext>
            </a:extLst>
          </p:cNvPr>
          <p:cNvGraphicFramePr>
            <a:graphicFrameLocks noGrp="1"/>
          </p:cNvGraphicFramePr>
          <p:nvPr>
            <p:extLst>
              <p:ext uri="{D42A27DB-BD31-4B8C-83A1-F6EECF244321}">
                <p14:modId xmlns:p14="http://schemas.microsoft.com/office/powerpoint/2010/main" val="992211149"/>
              </p:ext>
            </p:extLst>
          </p:nvPr>
        </p:nvGraphicFramePr>
        <p:xfrm>
          <a:off x="204669" y="2277867"/>
          <a:ext cx="11826910" cy="670560"/>
        </p:xfrm>
        <a:graphic>
          <a:graphicData uri="http://schemas.openxmlformats.org/drawingml/2006/table">
            <a:tbl>
              <a:tblPr/>
              <a:tblGrid>
                <a:gridCol w="3193125">
                  <a:extLst>
                    <a:ext uri="{9D8B030D-6E8A-4147-A177-3AD203B41FA5}">
                      <a16:colId xmlns:a16="http://schemas.microsoft.com/office/drawing/2014/main" val="669163117"/>
                    </a:ext>
                  </a:extLst>
                </a:gridCol>
                <a:gridCol w="8633785">
                  <a:extLst>
                    <a:ext uri="{9D8B030D-6E8A-4147-A177-3AD203B41FA5}">
                      <a16:colId xmlns:a16="http://schemas.microsoft.com/office/drawing/2014/main" val="3414580974"/>
                    </a:ext>
                  </a:extLst>
                </a:gridCol>
              </a:tblGrid>
              <a:tr h="0">
                <a:tc>
                  <a:txBody>
                    <a:bodyPr/>
                    <a:lstStyle/>
                    <a:p>
                      <a:pPr algn="l" fontAlgn="t"/>
                      <a:r>
                        <a:rPr lang="en-PH" sz="2400" dirty="0">
                          <a:solidFill>
                            <a:srgbClr val="FF0000"/>
                          </a:solidFill>
                          <a:effectLst/>
                          <a:latin typeface="Arial Black" panose="020B0A04020102020204" pitchFamily="34" charset="0"/>
                        </a:rPr>
                        <a:t>abstract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800" dirty="0">
                          <a:effectLst/>
                          <a:latin typeface="Arial Black" panose="020B0A04020102020204" pitchFamily="34" charset="0"/>
                        </a:rPr>
                        <a:t>The class cannot be used to create objects (To access an abstract class, it must be inherited from another class.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59010858"/>
                  </a:ext>
                </a:extLst>
              </a:tr>
            </a:tbl>
          </a:graphicData>
        </a:graphic>
      </p:graphicFrame>
      <p:sp>
        <p:nvSpPr>
          <p:cNvPr id="13" name="TextBox 12">
            <a:extLst>
              <a:ext uri="{FF2B5EF4-FFF2-40B4-BE49-F238E27FC236}">
                <a16:creationId xmlns:a16="http://schemas.microsoft.com/office/drawing/2014/main" id="{96681FD3-7724-35E3-D7D0-426DE2E8BFDC}"/>
              </a:ext>
            </a:extLst>
          </p:cNvPr>
          <p:cNvSpPr txBox="1"/>
          <p:nvPr/>
        </p:nvSpPr>
        <p:spPr>
          <a:xfrm>
            <a:off x="112293" y="92876"/>
            <a:ext cx="6817895" cy="98488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Non-Access Modifiers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For </a:t>
            </a:r>
            <a:r>
              <a:rPr kumimoji="0" lang="en-US" altLang="en-US" sz="2000" b="1" i="0" u="none" strike="noStrike" cap="none" normalizeH="0" baseline="0" dirty="0">
                <a:ln>
                  <a:noFill/>
                </a:ln>
                <a:solidFill>
                  <a:srgbClr val="000000"/>
                </a:solidFill>
                <a:effectLst/>
                <a:latin typeface="Verdana" panose="020B0604030504040204" pitchFamily="34" charset="0"/>
              </a:rPr>
              <a:t>classes</a:t>
            </a:r>
            <a:r>
              <a:rPr kumimoji="0" lang="en-US" altLang="en-US" sz="2000" b="0" i="0" u="none" strike="noStrike" cap="none" normalizeH="0" baseline="0" dirty="0">
                <a:ln>
                  <a:noFill/>
                </a:ln>
                <a:solidFill>
                  <a:srgbClr val="000000"/>
                </a:solidFill>
                <a:effectLst/>
                <a:latin typeface="Verdana" panose="020B0604030504040204" pitchFamily="34" charset="0"/>
              </a:rPr>
              <a:t>, you can use either </a:t>
            </a:r>
            <a:r>
              <a:rPr kumimoji="0" lang="en-US" altLang="en-US" sz="2000" b="0" i="0" u="none" strike="noStrike" cap="none" normalizeH="0" baseline="0" dirty="0">
                <a:ln>
                  <a:noFill/>
                </a:ln>
                <a:solidFill>
                  <a:srgbClr val="DC143C"/>
                </a:solidFill>
                <a:effectLst/>
                <a:latin typeface="Consolas" panose="020B0609020204030204" pitchFamily="49" charset="0"/>
              </a:rPr>
              <a:t>final</a:t>
            </a:r>
            <a:r>
              <a:rPr kumimoji="0" lang="en-US" altLang="en-US" sz="2000" b="0" i="0" u="none" strike="noStrike" cap="none" normalizeH="0" baseline="0" dirty="0">
                <a:ln>
                  <a:noFill/>
                </a:ln>
                <a:solidFill>
                  <a:srgbClr val="000000"/>
                </a:solidFill>
                <a:effectLst/>
                <a:latin typeface="Verdana" panose="020B0604030504040204" pitchFamily="34" charset="0"/>
              </a:rPr>
              <a:t> or </a:t>
            </a:r>
            <a:r>
              <a:rPr kumimoji="0" lang="en-US" altLang="en-US" sz="2000" b="0" i="0" u="none" strike="noStrike" cap="none" normalizeH="0" baseline="0" dirty="0">
                <a:ln>
                  <a:noFill/>
                </a:ln>
                <a:solidFill>
                  <a:srgbClr val="DC143C"/>
                </a:solidFill>
                <a:effectLst/>
                <a:latin typeface="Consolas" panose="020B0609020204030204" pitchFamily="49" charset="0"/>
              </a:rPr>
              <a:t>abstract</a:t>
            </a:r>
            <a:r>
              <a:rPr kumimoji="0" lang="en-US" altLang="en-US" sz="2000" b="0" i="0" u="none" strike="noStrike" cap="none" normalizeH="0" baseline="0" dirty="0">
                <a:ln>
                  <a:noFill/>
                </a:ln>
                <a:solidFill>
                  <a:srgbClr val="000000"/>
                </a:solidFill>
                <a:effectLst/>
                <a:latin typeface="Verdana" panose="020B060403050404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609F4BB1-847A-FFFB-F8EE-E915CC9576F4}"/>
              </a:ext>
            </a:extLst>
          </p:cNvPr>
          <p:cNvGraphicFramePr>
            <a:graphicFrameLocks noGrp="1"/>
          </p:cNvGraphicFramePr>
          <p:nvPr>
            <p:extLst>
              <p:ext uri="{D42A27DB-BD31-4B8C-83A1-F6EECF244321}">
                <p14:modId xmlns:p14="http://schemas.microsoft.com/office/powerpoint/2010/main" val="3296154904"/>
              </p:ext>
            </p:extLst>
          </p:nvPr>
        </p:nvGraphicFramePr>
        <p:xfrm>
          <a:off x="204669" y="1183385"/>
          <a:ext cx="7956619" cy="396240"/>
        </p:xfrm>
        <a:graphic>
          <a:graphicData uri="http://schemas.openxmlformats.org/drawingml/2006/table">
            <a:tbl>
              <a:tblPr/>
              <a:tblGrid>
                <a:gridCol w="3244384">
                  <a:extLst>
                    <a:ext uri="{9D8B030D-6E8A-4147-A177-3AD203B41FA5}">
                      <a16:colId xmlns:a16="http://schemas.microsoft.com/office/drawing/2014/main" val="597624726"/>
                    </a:ext>
                  </a:extLst>
                </a:gridCol>
                <a:gridCol w="4712235">
                  <a:extLst>
                    <a:ext uri="{9D8B030D-6E8A-4147-A177-3AD203B41FA5}">
                      <a16:colId xmlns:a16="http://schemas.microsoft.com/office/drawing/2014/main" val="2338309676"/>
                    </a:ext>
                  </a:extLst>
                </a:gridCol>
              </a:tblGrid>
              <a:tr h="204140">
                <a:tc>
                  <a:txBody>
                    <a:bodyPr/>
                    <a:lstStyle/>
                    <a:p>
                      <a:pPr algn="l" fontAlgn="t"/>
                      <a:r>
                        <a:rPr lang="en-PH" sz="1800" dirty="0">
                          <a:effectLst/>
                          <a:latin typeface="Arial Black" panose="020B0A04020102020204" pitchFamily="34" charset="0"/>
                        </a:rPr>
                        <a:t>Modifier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PH" sz="1800" dirty="0">
                          <a:effectLst/>
                          <a:latin typeface="Arial Black" panose="020B0A04020102020204" pitchFamily="34" charset="0"/>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98727376"/>
                  </a:ext>
                </a:extLst>
              </a:tr>
            </a:tbl>
          </a:graphicData>
        </a:graphic>
      </p:graphicFrame>
      <p:sp>
        <p:nvSpPr>
          <p:cNvPr id="16" name="TextBox 15">
            <a:extLst>
              <a:ext uri="{FF2B5EF4-FFF2-40B4-BE49-F238E27FC236}">
                <a16:creationId xmlns:a16="http://schemas.microsoft.com/office/drawing/2014/main" id="{5E05001D-AE46-CAD7-628B-3D6E0BD02A38}"/>
              </a:ext>
            </a:extLst>
          </p:cNvPr>
          <p:cNvSpPr txBox="1"/>
          <p:nvPr/>
        </p:nvSpPr>
        <p:spPr>
          <a:xfrm>
            <a:off x="284749" y="3016201"/>
            <a:ext cx="6019799" cy="3785652"/>
          </a:xfrm>
          <a:prstGeom prst="rect">
            <a:avLst/>
          </a:prstGeom>
          <a:noFill/>
          <a:ln>
            <a:solidFill>
              <a:schemeClr val="tx1"/>
            </a:solidFill>
          </a:ln>
        </p:spPr>
        <p:txBody>
          <a:bodyPr wrap="square">
            <a:spAutoFit/>
          </a:bodyPr>
          <a:lstStyle/>
          <a:p>
            <a:r>
              <a:rPr lang="en-PH" sz="1600" b="1" dirty="0"/>
              <a:t>final class Vehicle {</a:t>
            </a:r>
          </a:p>
          <a:p>
            <a:r>
              <a:rPr lang="en-PH" sz="1600" dirty="0"/>
              <a:t>  protected String brand = "Ford";</a:t>
            </a:r>
          </a:p>
          <a:p>
            <a:r>
              <a:rPr lang="en-PH" sz="1600" dirty="0"/>
              <a:t>  public void honk() {</a:t>
            </a:r>
          </a:p>
          <a:p>
            <a:r>
              <a:rPr lang="en-PH" sz="1600" dirty="0"/>
              <a:t>    </a:t>
            </a:r>
            <a:r>
              <a:rPr lang="en-PH" sz="1600" dirty="0" err="1"/>
              <a:t>System.out.println</a:t>
            </a:r>
            <a:r>
              <a:rPr lang="en-PH" sz="1600" dirty="0"/>
              <a:t>("</a:t>
            </a:r>
            <a:r>
              <a:rPr lang="en-PH" sz="1600" dirty="0" err="1"/>
              <a:t>Tuut</a:t>
            </a:r>
            <a:r>
              <a:rPr lang="en-PH" sz="1600" dirty="0"/>
              <a:t>, </a:t>
            </a:r>
            <a:r>
              <a:rPr lang="en-PH" sz="1600" dirty="0" err="1"/>
              <a:t>tuut</a:t>
            </a:r>
            <a:r>
              <a:rPr lang="en-PH" sz="1600" dirty="0"/>
              <a:t>!");</a:t>
            </a:r>
          </a:p>
          <a:p>
            <a:r>
              <a:rPr lang="en-PH" sz="1600" dirty="0"/>
              <a:t>  }</a:t>
            </a:r>
          </a:p>
          <a:p>
            <a:r>
              <a:rPr lang="en-PH" sz="1600" dirty="0"/>
              <a:t>}</a:t>
            </a:r>
          </a:p>
          <a:p>
            <a:endParaRPr lang="en-PH" sz="1000" dirty="0"/>
          </a:p>
          <a:p>
            <a:r>
              <a:rPr lang="en-PH" sz="1600" dirty="0"/>
              <a:t>class Main extends Vehicle {</a:t>
            </a:r>
          </a:p>
          <a:p>
            <a:r>
              <a:rPr lang="en-PH" sz="1600" dirty="0"/>
              <a:t>  private String </a:t>
            </a:r>
            <a:r>
              <a:rPr lang="en-PH" sz="1600" dirty="0" err="1"/>
              <a:t>modelName</a:t>
            </a:r>
            <a:r>
              <a:rPr lang="en-PH" sz="1600" dirty="0"/>
              <a:t> = "Mustang";</a:t>
            </a:r>
          </a:p>
          <a:p>
            <a:r>
              <a:rPr lang="en-PH" sz="1600" dirty="0"/>
              <a:t>  public static void main(String[] </a:t>
            </a:r>
            <a:r>
              <a:rPr lang="en-PH" sz="1600" dirty="0" err="1"/>
              <a:t>args</a:t>
            </a:r>
            <a:r>
              <a:rPr lang="en-PH" sz="1600" dirty="0"/>
              <a:t>) {</a:t>
            </a:r>
          </a:p>
          <a:p>
            <a:r>
              <a:rPr lang="en-PH" sz="1600" dirty="0"/>
              <a:t>    Main </a:t>
            </a:r>
            <a:r>
              <a:rPr lang="en-PH" sz="1600" dirty="0" err="1"/>
              <a:t>myFastCar</a:t>
            </a:r>
            <a:r>
              <a:rPr lang="en-PH" sz="1600" dirty="0"/>
              <a:t> = new Main();</a:t>
            </a:r>
          </a:p>
          <a:p>
            <a:r>
              <a:rPr lang="en-PH" sz="1600" dirty="0"/>
              <a:t>    </a:t>
            </a:r>
            <a:r>
              <a:rPr lang="en-PH" sz="1600" dirty="0" err="1"/>
              <a:t>myFastCar.honk</a:t>
            </a:r>
            <a:r>
              <a:rPr lang="en-PH" sz="1600" dirty="0"/>
              <a:t>();</a:t>
            </a:r>
          </a:p>
          <a:p>
            <a:r>
              <a:rPr lang="en-PH" sz="1600" dirty="0"/>
              <a:t>    </a:t>
            </a:r>
            <a:r>
              <a:rPr lang="en-PH" sz="1600" dirty="0" err="1"/>
              <a:t>System.out.println</a:t>
            </a:r>
            <a:r>
              <a:rPr lang="en-PH" sz="1600" dirty="0"/>
              <a:t>(</a:t>
            </a:r>
            <a:r>
              <a:rPr lang="en-PH" sz="1600" dirty="0" err="1"/>
              <a:t>myFastCar.brand</a:t>
            </a:r>
            <a:r>
              <a:rPr lang="en-PH" sz="1600" dirty="0"/>
              <a:t> + " " + </a:t>
            </a:r>
            <a:r>
              <a:rPr lang="en-PH" sz="1600" dirty="0" err="1"/>
              <a:t>myFastCar.modelName</a:t>
            </a:r>
            <a:r>
              <a:rPr lang="en-PH" sz="1600" dirty="0"/>
              <a:t>);</a:t>
            </a:r>
          </a:p>
          <a:p>
            <a:r>
              <a:rPr lang="en-PH" sz="1600" dirty="0"/>
              <a:t>  }</a:t>
            </a:r>
          </a:p>
          <a:p>
            <a:r>
              <a:rPr lang="en-PH" sz="1600" dirty="0"/>
              <a:t>}</a:t>
            </a:r>
          </a:p>
        </p:txBody>
      </p:sp>
      <p:sp>
        <p:nvSpPr>
          <p:cNvPr id="18" name="TextBox 17">
            <a:extLst>
              <a:ext uri="{FF2B5EF4-FFF2-40B4-BE49-F238E27FC236}">
                <a16:creationId xmlns:a16="http://schemas.microsoft.com/office/drawing/2014/main" id="{E3BBE4D7-2F87-A4F5-CFC0-3DA924EFFDC2}"/>
              </a:ext>
            </a:extLst>
          </p:cNvPr>
          <p:cNvSpPr txBox="1"/>
          <p:nvPr/>
        </p:nvSpPr>
        <p:spPr>
          <a:xfrm>
            <a:off x="7054516" y="3112738"/>
            <a:ext cx="4503820" cy="3539430"/>
          </a:xfrm>
          <a:prstGeom prst="rect">
            <a:avLst/>
          </a:prstGeom>
          <a:noFill/>
          <a:ln>
            <a:solidFill>
              <a:schemeClr val="tx1"/>
            </a:solidFill>
          </a:ln>
        </p:spPr>
        <p:txBody>
          <a:bodyPr wrap="square">
            <a:spAutoFit/>
          </a:bodyPr>
          <a:lstStyle/>
          <a:p>
            <a:r>
              <a:rPr lang="en-PH" sz="1400" dirty="0">
                <a:latin typeface="Arial" panose="020B0604020202020204" pitchFamily="34" charset="0"/>
                <a:cs typeface="Arial" panose="020B0604020202020204" pitchFamily="34" charset="0"/>
              </a:rPr>
              <a:t>// abstract class</a:t>
            </a:r>
          </a:p>
          <a:p>
            <a:r>
              <a:rPr lang="en-PH" sz="1400" b="1" dirty="0">
                <a:latin typeface="Arial" panose="020B0604020202020204" pitchFamily="34" charset="0"/>
                <a:cs typeface="Arial" panose="020B0604020202020204" pitchFamily="34" charset="0"/>
              </a:rPr>
              <a:t>abstract class Main {</a:t>
            </a:r>
          </a:p>
          <a:p>
            <a:r>
              <a:rPr lang="en-PH" sz="1400" dirty="0">
                <a:latin typeface="Arial" panose="020B0604020202020204" pitchFamily="34" charset="0"/>
                <a:cs typeface="Arial" panose="020B0604020202020204" pitchFamily="34" charset="0"/>
              </a:rPr>
              <a:t>  public String </a:t>
            </a:r>
            <a:r>
              <a:rPr lang="en-PH" sz="1400" dirty="0" err="1">
                <a:latin typeface="Arial" panose="020B0604020202020204" pitchFamily="34" charset="0"/>
                <a:cs typeface="Arial" panose="020B0604020202020204" pitchFamily="34" charset="0"/>
              </a:rPr>
              <a:t>fname</a:t>
            </a:r>
            <a:r>
              <a:rPr lang="en-PH" sz="1400" dirty="0">
                <a:latin typeface="Arial" panose="020B0604020202020204" pitchFamily="34" charset="0"/>
                <a:cs typeface="Arial" panose="020B0604020202020204" pitchFamily="34" charset="0"/>
              </a:rPr>
              <a:t> = "John";</a:t>
            </a:r>
          </a:p>
          <a:p>
            <a:r>
              <a:rPr lang="en-PH" sz="1400" dirty="0">
                <a:latin typeface="Arial" panose="020B0604020202020204" pitchFamily="34" charset="0"/>
                <a:cs typeface="Arial" panose="020B0604020202020204" pitchFamily="34" charset="0"/>
              </a:rPr>
              <a:t>  public String </a:t>
            </a:r>
            <a:r>
              <a:rPr lang="en-PH" sz="1400" dirty="0" err="1">
                <a:latin typeface="Arial" panose="020B0604020202020204" pitchFamily="34" charset="0"/>
                <a:cs typeface="Arial" panose="020B0604020202020204" pitchFamily="34" charset="0"/>
              </a:rPr>
              <a:t>lname</a:t>
            </a:r>
            <a:r>
              <a:rPr lang="en-PH" sz="1400" dirty="0">
                <a:latin typeface="Arial" panose="020B0604020202020204" pitchFamily="34" charset="0"/>
                <a:cs typeface="Arial" panose="020B0604020202020204" pitchFamily="34" charset="0"/>
              </a:rPr>
              <a:t> = "Doe";</a:t>
            </a:r>
          </a:p>
          <a:p>
            <a:r>
              <a:rPr lang="en-PH" sz="1400" dirty="0">
                <a:latin typeface="Arial" panose="020B0604020202020204" pitchFamily="34" charset="0"/>
                <a:cs typeface="Arial" panose="020B0604020202020204" pitchFamily="34" charset="0"/>
              </a:rPr>
              <a:t>  public String email = "john@doe.com";</a:t>
            </a:r>
          </a:p>
          <a:p>
            <a:r>
              <a:rPr lang="en-PH" sz="1400" dirty="0">
                <a:latin typeface="Arial" panose="020B0604020202020204" pitchFamily="34" charset="0"/>
                <a:cs typeface="Arial" panose="020B0604020202020204" pitchFamily="34" charset="0"/>
              </a:rPr>
              <a:t>  public int age = 24;</a:t>
            </a:r>
          </a:p>
          <a:p>
            <a:r>
              <a:rPr lang="en-PH" sz="1400" dirty="0">
                <a:latin typeface="Arial" panose="020B0604020202020204" pitchFamily="34" charset="0"/>
                <a:cs typeface="Arial" panose="020B0604020202020204" pitchFamily="34" charset="0"/>
              </a:rPr>
              <a:t>  public abstract void study(); // abstract method </a:t>
            </a:r>
          </a:p>
          <a:p>
            <a:r>
              <a:rPr lang="en-PH" sz="1400" dirty="0">
                <a:latin typeface="Arial" panose="020B0604020202020204" pitchFamily="34" charset="0"/>
                <a:cs typeface="Arial" panose="020B0604020202020204" pitchFamily="34" charset="0"/>
              </a:rPr>
              <a:t>}</a:t>
            </a:r>
          </a:p>
          <a:p>
            <a:endParaRPr lang="en-PH" sz="1400" dirty="0">
              <a:latin typeface="Arial" panose="020B0604020202020204" pitchFamily="34" charset="0"/>
              <a:cs typeface="Arial" panose="020B0604020202020204" pitchFamily="34" charset="0"/>
            </a:endParaRPr>
          </a:p>
          <a:p>
            <a:r>
              <a:rPr lang="en-PH" sz="1400" dirty="0">
                <a:latin typeface="Arial" panose="020B0604020202020204" pitchFamily="34" charset="0"/>
                <a:cs typeface="Arial" panose="020B0604020202020204" pitchFamily="34" charset="0"/>
              </a:rPr>
              <a:t>// Subclass (inherit from Person)</a:t>
            </a:r>
          </a:p>
          <a:p>
            <a:r>
              <a:rPr lang="en-PH" sz="1400" dirty="0">
                <a:latin typeface="Arial" panose="020B0604020202020204" pitchFamily="34" charset="0"/>
                <a:cs typeface="Arial" panose="020B0604020202020204" pitchFamily="34" charset="0"/>
              </a:rPr>
              <a:t>class Student extends Main {</a:t>
            </a:r>
          </a:p>
          <a:p>
            <a:r>
              <a:rPr lang="en-PH" sz="1400" dirty="0">
                <a:latin typeface="Arial" panose="020B0604020202020204" pitchFamily="34" charset="0"/>
                <a:cs typeface="Arial" panose="020B0604020202020204" pitchFamily="34" charset="0"/>
              </a:rPr>
              <a:t>  public int </a:t>
            </a:r>
            <a:r>
              <a:rPr lang="en-PH" sz="1400" dirty="0" err="1">
                <a:latin typeface="Arial" panose="020B0604020202020204" pitchFamily="34" charset="0"/>
                <a:cs typeface="Arial" panose="020B0604020202020204" pitchFamily="34" charset="0"/>
              </a:rPr>
              <a:t>graduationYear</a:t>
            </a:r>
            <a:r>
              <a:rPr lang="en-PH" sz="1400" dirty="0">
                <a:latin typeface="Arial" panose="020B0604020202020204" pitchFamily="34" charset="0"/>
                <a:cs typeface="Arial" panose="020B0604020202020204" pitchFamily="34" charset="0"/>
              </a:rPr>
              <a:t> = 2018;</a:t>
            </a:r>
          </a:p>
          <a:p>
            <a:r>
              <a:rPr lang="en-PH" sz="1400" dirty="0">
                <a:latin typeface="Arial" panose="020B0604020202020204" pitchFamily="34" charset="0"/>
                <a:cs typeface="Arial" panose="020B0604020202020204" pitchFamily="34" charset="0"/>
              </a:rPr>
              <a:t>  public void study() {</a:t>
            </a:r>
          </a:p>
          <a:p>
            <a:r>
              <a:rPr lang="en-PH" sz="1400" dirty="0">
                <a:latin typeface="Arial" panose="020B0604020202020204" pitchFamily="34" charset="0"/>
                <a:cs typeface="Arial" panose="020B0604020202020204" pitchFamily="34" charset="0"/>
              </a:rPr>
              <a:t>    </a:t>
            </a:r>
            <a:r>
              <a:rPr lang="en-PH" sz="1400" dirty="0" err="1">
                <a:latin typeface="Arial" panose="020B0604020202020204" pitchFamily="34" charset="0"/>
                <a:cs typeface="Arial" panose="020B0604020202020204" pitchFamily="34" charset="0"/>
              </a:rPr>
              <a:t>System.out.println</a:t>
            </a:r>
            <a:r>
              <a:rPr lang="en-PH" sz="1400" dirty="0">
                <a:latin typeface="Arial" panose="020B0604020202020204" pitchFamily="34" charset="0"/>
                <a:cs typeface="Arial" panose="020B0604020202020204" pitchFamily="34" charset="0"/>
              </a:rPr>
              <a:t>("Studying all day long");</a:t>
            </a:r>
          </a:p>
          <a:p>
            <a:r>
              <a:rPr lang="en-PH" sz="1400" dirty="0">
                <a:latin typeface="Arial" panose="020B0604020202020204" pitchFamily="34" charset="0"/>
                <a:cs typeface="Arial" panose="020B0604020202020204" pitchFamily="34" charset="0"/>
              </a:rPr>
              <a:t>  }</a:t>
            </a:r>
          </a:p>
          <a:p>
            <a:r>
              <a:rPr lang="en-PH"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49238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3CFF979-5F85-0100-6689-3D10AAE033FC}"/>
              </a:ext>
            </a:extLst>
          </p:cNvPr>
          <p:cNvGraphicFramePr>
            <a:graphicFrameLocks noGrp="1"/>
          </p:cNvGraphicFramePr>
          <p:nvPr>
            <p:extLst>
              <p:ext uri="{D42A27DB-BD31-4B8C-83A1-F6EECF244321}">
                <p14:modId xmlns:p14="http://schemas.microsoft.com/office/powerpoint/2010/main" val="3743007743"/>
              </p:ext>
            </p:extLst>
          </p:nvPr>
        </p:nvGraphicFramePr>
        <p:xfrm>
          <a:off x="247484" y="917514"/>
          <a:ext cx="11529391" cy="3719323"/>
        </p:xfrm>
        <a:graphic>
          <a:graphicData uri="http://schemas.openxmlformats.org/drawingml/2006/table">
            <a:tbl>
              <a:tblPr/>
              <a:tblGrid>
                <a:gridCol w="2305883">
                  <a:extLst>
                    <a:ext uri="{9D8B030D-6E8A-4147-A177-3AD203B41FA5}">
                      <a16:colId xmlns:a16="http://schemas.microsoft.com/office/drawing/2014/main" val="2126974273"/>
                    </a:ext>
                  </a:extLst>
                </a:gridCol>
                <a:gridCol w="9223508">
                  <a:extLst>
                    <a:ext uri="{9D8B030D-6E8A-4147-A177-3AD203B41FA5}">
                      <a16:colId xmlns:a16="http://schemas.microsoft.com/office/drawing/2014/main" val="174838812"/>
                    </a:ext>
                  </a:extLst>
                </a:gridCol>
              </a:tblGrid>
              <a:tr h="367321">
                <a:tc>
                  <a:txBody>
                    <a:bodyPr/>
                    <a:lstStyle/>
                    <a:p>
                      <a:pPr algn="l" fontAlgn="t"/>
                      <a:r>
                        <a:rPr lang="en-PH" sz="1700" b="1">
                          <a:effectLst/>
                        </a:rPr>
                        <a:t>Modifier</a:t>
                      </a:r>
                    </a:p>
                  </a:txBody>
                  <a:tcPr marL="113022"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1700" b="1" dirty="0">
                          <a:effectLst/>
                        </a:rPr>
                        <a:t>Description</a:t>
                      </a:r>
                    </a:p>
                  </a:txBody>
                  <a:tcPr marL="56511"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95563503"/>
                  </a:ext>
                </a:extLst>
              </a:tr>
              <a:tr h="367321">
                <a:tc>
                  <a:txBody>
                    <a:bodyPr/>
                    <a:lstStyle/>
                    <a:p>
                      <a:pPr algn="l" fontAlgn="t"/>
                      <a:r>
                        <a:rPr lang="en-PH" sz="1700" b="1" dirty="0">
                          <a:solidFill>
                            <a:srgbClr val="FF0000"/>
                          </a:solidFill>
                          <a:effectLst/>
                        </a:rPr>
                        <a:t>final</a:t>
                      </a:r>
                    </a:p>
                  </a:txBody>
                  <a:tcPr marL="113022"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700" dirty="0">
                          <a:effectLst/>
                        </a:rPr>
                        <a:t>Attributes and methods cannot be overridden/modified</a:t>
                      </a:r>
                    </a:p>
                  </a:txBody>
                  <a:tcPr marL="56511"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99382071"/>
                  </a:ext>
                </a:extLst>
              </a:tr>
              <a:tr h="621620">
                <a:tc>
                  <a:txBody>
                    <a:bodyPr/>
                    <a:lstStyle/>
                    <a:p>
                      <a:pPr algn="l" fontAlgn="t"/>
                      <a:r>
                        <a:rPr lang="en-PH" sz="1700" b="1" dirty="0">
                          <a:solidFill>
                            <a:srgbClr val="FF0000"/>
                          </a:solidFill>
                          <a:effectLst/>
                        </a:rPr>
                        <a:t>static</a:t>
                      </a:r>
                    </a:p>
                  </a:txBody>
                  <a:tcPr marL="113022"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700" dirty="0">
                          <a:effectLst/>
                        </a:rPr>
                        <a:t>Attributes and methods belongs to the class, rather than an object</a:t>
                      </a:r>
                    </a:p>
                  </a:txBody>
                  <a:tcPr marL="56511"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08858852"/>
                  </a:ext>
                </a:extLst>
              </a:tr>
              <a:tr h="738157">
                <a:tc>
                  <a:txBody>
                    <a:bodyPr/>
                    <a:lstStyle/>
                    <a:p>
                      <a:pPr algn="l" fontAlgn="t"/>
                      <a:r>
                        <a:rPr lang="en-PH" sz="1700" b="1" dirty="0">
                          <a:solidFill>
                            <a:srgbClr val="FF0000"/>
                          </a:solidFill>
                          <a:effectLst/>
                        </a:rPr>
                        <a:t>abstract</a:t>
                      </a:r>
                    </a:p>
                  </a:txBody>
                  <a:tcPr marL="113022"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700" dirty="0">
                          <a:effectLst/>
                        </a:rPr>
                        <a:t>Can only be used in an abstract class, and can only be used on methods. The method does not have a body, for example </a:t>
                      </a:r>
                      <a:r>
                        <a:rPr lang="en-GB" sz="1700" b="1" dirty="0">
                          <a:effectLst/>
                        </a:rPr>
                        <a:t>abstract void run();</a:t>
                      </a:r>
                      <a:r>
                        <a:rPr lang="en-GB" sz="1700" dirty="0">
                          <a:effectLst/>
                        </a:rPr>
                        <a:t>. The body is provided by the subclass (inherited from)</a:t>
                      </a:r>
                    </a:p>
                  </a:txBody>
                  <a:tcPr marL="56511"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5796526"/>
                  </a:ext>
                </a:extLst>
              </a:tr>
              <a:tr h="621620">
                <a:tc>
                  <a:txBody>
                    <a:bodyPr/>
                    <a:lstStyle/>
                    <a:p>
                      <a:pPr algn="l" fontAlgn="t"/>
                      <a:r>
                        <a:rPr lang="en-PH" sz="1700" b="1" dirty="0">
                          <a:solidFill>
                            <a:srgbClr val="FF0000"/>
                          </a:solidFill>
                          <a:effectLst/>
                        </a:rPr>
                        <a:t>transient</a:t>
                      </a:r>
                    </a:p>
                  </a:txBody>
                  <a:tcPr marL="113022"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700">
                          <a:effectLst/>
                        </a:rPr>
                        <a:t>Attributes and methods are skipped when serializing the object containing them</a:t>
                      </a:r>
                    </a:p>
                  </a:txBody>
                  <a:tcPr marL="56511"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88613336"/>
                  </a:ext>
                </a:extLst>
              </a:tr>
              <a:tr h="367321">
                <a:tc>
                  <a:txBody>
                    <a:bodyPr/>
                    <a:lstStyle/>
                    <a:p>
                      <a:pPr algn="l" fontAlgn="t"/>
                      <a:r>
                        <a:rPr lang="en-PH" sz="1700" b="1" dirty="0">
                          <a:solidFill>
                            <a:srgbClr val="FF0000"/>
                          </a:solidFill>
                          <a:effectLst/>
                        </a:rPr>
                        <a:t>synchronized</a:t>
                      </a:r>
                    </a:p>
                  </a:txBody>
                  <a:tcPr marL="113022"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700" dirty="0">
                          <a:effectLst/>
                        </a:rPr>
                        <a:t>Methods can only be accessed by one thread at a time</a:t>
                      </a:r>
                    </a:p>
                  </a:txBody>
                  <a:tcPr marL="56511"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4910690"/>
                  </a:ext>
                </a:extLst>
              </a:tr>
              <a:tr h="621620">
                <a:tc>
                  <a:txBody>
                    <a:bodyPr/>
                    <a:lstStyle/>
                    <a:p>
                      <a:pPr algn="l" fontAlgn="t"/>
                      <a:r>
                        <a:rPr lang="en-PH" sz="1700" b="1" dirty="0">
                          <a:solidFill>
                            <a:srgbClr val="FF0000"/>
                          </a:solidFill>
                          <a:effectLst/>
                        </a:rPr>
                        <a:t>volatile</a:t>
                      </a:r>
                    </a:p>
                  </a:txBody>
                  <a:tcPr marL="113022"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700" dirty="0">
                          <a:effectLst/>
                        </a:rPr>
                        <a:t>The value of an attribute is not cached thread-locally, and is always read from the "main memory"</a:t>
                      </a:r>
                    </a:p>
                  </a:txBody>
                  <a:tcPr marL="56511" marR="56511" marT="56511" marB="5651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3030477"/>
                  </a:ext>
                </a:extLst>
              </a:tr>
            </a:tbl>
          </a:graphicData>
        </a:graphic>
      </p:graphicFrame>
      <p:sp>
        <p:nvSpPr>
          <p:cNvPr id="12" name="TextBox 11">
            <a:extLst>
              <a:ext uri="{FF2B5EF4-FFF2-40B4-BE49-F238E27FC236}">
                <a16:creationId xmlns:a16="http://schemas.microsoft.com/office/drawing/2014/main" id="{5BEA5131-B6C0-EAA3-5055-C56645D9EE60}"/>
              </a:ext>
            </a:extLst>
          </p:cNvPr>
          <p:cNvSpPr txBox="1"/>
          <p:nvPr/>
        </p:nvSpPr>
        <p:spPr>
          <a:xfrm>
            <a:off x="247484" y="185718"/>
            <a:ext cx="1184545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For </a:t>
            </a:r>
            <a:r>
              <a:rPr kumimoji="0" lang="en-US" altLang="en-US" sz="1800" b="1" i="0" u="none" strike="noStrike" cap="none" normalizeH="0" baseline="0" dirty="0">
                <a:ln>
                  <a:noFill/>
                </a:ln>
                <a:solidFill>
                  <a:srgbClr val="000000"/>
                </a:solidFill>
                <a:effectLst/>
                <a:latin typeface="Verdana" panose="020B0604030504040204" pitchFamily="34" charset="0"/>
              </a:rPr>
              <a:t>attributes and methods</a:t>
            </a:r>
            <a:r>
              <a:rPr kumimoji="0" lang="en-US" altLang="en-US" sz="1800" b="0" i="0" u="none" strike="noStrike" cap="none" normalizeH="0" baseline="0" dirty="0">
                <a:ln>
                  <a:noFill/>
                </a:ln>
                <a:solidFill>
                  <a:srgbClr val="000000"/>
                </a:solidFill>
                <a:effectLst/>
                <a:latin typeface="Verdana" panose="020B0604030504040204" pitchFamily="34" charset="0"/>
              </a:rPr>
              <a:t>, you can use the one of the following:</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10748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59CD94-0AD8-8E9D-1055-F0659F0F5571}"/>
              </a:ext>
            </a:extLst>
          </p:cNvPr>
          <p:cNvSpPr txBox="1"/>
          <p:nvPr/>
        </p:nvSpPr>
        <p:spPr>
          <a:xfrm>
            <a:off x="153063" y="2362832"/>
            <a:ext cx="4665428" cy="3693319"/>
          </a:xfrm>
          <a:prstGeom prst="rect">
            <a:avLst/>
          </a:prstGeom>
          <a:noFill/>
        </p:spPr>
        <p:txBody>
          <a:bodyPr wrap="square">
            <a:spAutoFit/>
          </a:bodyPr>
          <a:lstStyle/>
          <a:p>
            <a:r>
              <a:rPr lang="en-PH" dirty="0"/>
              <a:t>public class Main {</a:t>
            </a:r>
          </a:p>
          <a:p>
            <a:r>
              <a:rPr lang="en-PH" dirty="0"/>
              <a:t>  final int x = 10;</a:t>
            </a:r>
          </a:p>
          <a:p>
            <a:r>
              <a:rPr lang="en-PH" dirty="0"/>
              <a:t>  final double PI = 3.14;</a:t>
            </a:r>
          </a:p>
          <a:p>
            <a:endParaRPr lang="en-PH" dirty="0"/>
          </a:p>
          <a:p>
            <a:r>
              <a:rPr lang="en-PH" dirty="0"/>
              <a:t>  public static void main(String[] </a:t>
            </a:r>
            <a:r>
              <a:rPr lang="en-PH" dirty="0" err="1"/>
              <a:t>args</a:t>
            </a:r>
            <a:r>
              <a:rPr lang="en-PH" dirty="0"/>
              <a:t>) {</a:t>
            </a:r>
          </a:p>
          <a:p>
            <a:r>
              <a:rPr lang="en-PH" dirty="0"/>
              <a:t>    Main </a:t>
            </a:r>
            <a:r>
              <a:rPr lang="en-PH" dirty="0" err="1"/>
              <a:t>myObj</a:t>
            </a:r>
            <a:r>
              <a:rPr lang="en-PH" dirty="0"/>
              <a:t> = new Main();</a:t>
            </a:r>
          </a:p>
          <a:p>
            <a:r>
              <a:rPr lang="en-PH" dirty="0"/>
              <a:t>    </a:t>
            </a:r>
            <a:r>
              <a:rPr lang="en-PH" dirty="0" err="1"/>
              <a:t>myObj.x</a:t>
            </a:r>
            <a:r>
              <a:rPr lang="en-PH" dirty="0"/>
              <a:t> = 50; // will generate an error: cannot assign a value to a final variable</a:t>
            </a:r>
          </a:p>
          <a:p>
            <a:r>
              <a:rPr lang="en-PH" dirty="0"/>
              <a:t>    </a:t>
            </a:r>
            <a:r>
              <a:rPr lang="en-PH" dirty="0" err="1"/>
              <a:t>myObj.PI</a:t>
            </a:r>
            <a:r>
              <a:rPr lang="en-PH" dirty="0"/>
              <a:t> = 25; // will generate an error: cannot assign a value to a final variable</a:t>
            </a:r>
          </a:p>
          <a:p>
            <a:r>
              <a:rPr lang="en-PH" dirty="0"/>
              <a:t>    </a:t>
            </a:r>
            <a:r>
              <a:rPr lang="en-PH" dirty="0" err="1"/>
              <a:t>System.out.println</a:t>
            </a:r>
            <a:r>
              <a:rPr lang="en-PH" dirty="0"/>
              <a:t>(</a:t>
            </a:r>
            <a:r>
              <a:rPr lang="en-PH" dirty="0" err="1"/>
              <a:t>myObj.x</a:t>
            </a:r>
            <a:r>
              <a:rPr lang="en-PH" dirty="0"/>
              <a:t>);</a:t>
            </a:r>
          </a:p>
          <a:p>
            <a:r>
              <a:rPr lang="en-PH" dirty="0"/>
              <a:t>  }</a:t>
            </a:r>
          </a:p>
          <a:p>
            <a:r>
              <a:rPr lang="en-PH" dirty="0"/>
              <a:t>}</a:t>
            </a:r>
          </a:p>
        </p:txBody>
      </p:sp>
      <p:sp>
        <p:nvSpPr>
          <p:cNvPr id="6" name="TextBox 5">
            <a:extLst>
              <a:ext uri="{FF2B5EF4-FFF2-40B4-BE49-F238E27FC236}">
                <a16:creationId xmlns:a16="http://schemas.microsoft.com/office/drawing/2014/main" id="{5AF7F8E3-2A1F-BD22-8094-36957F03AE66}"/>
              </a:ext>
            </a:extLst>
          </p:cNvPr>
          <p:cNvSpPr txBox="1"/>
          <p:nvPr/>
        </p:nvSpPr>
        <p:spPr>
          <a:xfrm>
            <a:off x="5104737" y="2136721"/>
            <a:ext cx="6806979" cy="3477875"/>
          </a:xfrm>
          <a:prstGeom prst="rect">
            <a:avLst/>
          </a:prstGeom>
          <a:noFill/>
          <a:ln>
            <a:solidFill>
              <a:schemeClr val="tx1"/>
            </a:solidFill>
          </a:ln>
        </p:spPr>
        <p:txBody>
          <a:bodyPr wrap="square">
            <a:spAutoFit/>
          </a:bodyPr>
          <a:lstStyle/>
          <a:p>
            <a:r>
              <a:rPr lang="en-PH" sz="2000" dirty="0">
                <a:latin typeface="Arial Black" panose="020B0A04020102020204" pitchFamily="34" charset="0"/>
              </a:rPr>
              <a:t>public class Main {</a:t>
            </a:r>
          </a:p>
          <a:p>
            <a:r>
              <a:rPr lang="en-PH" sz="2000" dirty="0">
                <a:latin typeface="Arial Black" panose="020B0A04020102020204" pitchFamily="34" charset="0"/>
              </a:rPr>
              <a:t>  final int x = 10;</a:t>
            </a:r>
          </a:p>
          <a:p>
            <a:r>
              <a:rPr lang="en-PH" sz="2000" dirty="0">
                <a:latin typeface="Arial Black" panose="020B0A04020102020204" pitchFamily="34" charset="0"/>
              </a:rPr>
              <a:t>  final double PI = 3.14;</a:t>
            </a:r>
          </a:p>
          <a:p>
            <a:endParaRPr lang="en-PH" sz="2000" dirty="0">
              <a:latin typeface="Arial Black" panose="020B0A04020102020204" pitchFamily="34" charset="0"/>
            </a:endParaRPr>
          </a:p>
          <a:p>
            <a:r>
              <a:rPr lang="en-PH" sz="2000" dirty="0">
                <a:latin typeface="Arial Black" panose="020B0A04020102020204" pitchFamily="34" charset="0"/>
              </a:rPr>
              <a:t>  public static void main(String[] </a:t>
            </a:r>
            <a:r>
              <a:rPr lang="en-PH" sz="2000" dirty="0" err="1">
                <a:latin typeface="Arial Black" panose="020B0A04020102020204" pitchFamily="34" charset="0"/>
              </a:rPr>
              <a:t>args</a:t>
            </a:r>
            <a:r>
              <a:rPr lang="en-PH" sz="2000" dirty="0">
                <a:latin typeface="Arial Black" panose="020B0A04020102020204" pitchFamily="34" charset="0"/>
              </a:rPr>
              <a:t>) {</a:t>
            </a:r>
          </a:p>
          <a:p>
            <a:r>
              <a:rPr lang="en-PH" sz="2000" dirty="0">
                <a:latin typeface="Arial Black" panose="020B0A04020102020204" pitchFamily="34" charset="0"/>
              </a:rPr>
              <a:t>    Main </a:t>
            </a:r>
            <a:r>
              <a:rPr lang="en-PH" sz="2000" dirty="0" err="1">
                <a:latin typeface="Arial Black" panose="020B0A04020102020204" pitchFamily="34" charset="0"/>
              </a:rPr>
              <a:t>myObj</a:t>
            </a:r>
            <a:r>
              <a:rPr lang="en-PH" sz="2000" dirty="0">
                <a:latin typeface="Arial Black" panose="020B0A04020102020204" pitchFamily="34" charset="0"/>
              </a:rPr>
              <a:t> = new Main();</a:t>
            </a:r>
          </a:p>
          <a:p>
            <a:r>
              <a:rPr lang="en-PH" sz="2000" dirty="0">
                <a:latin typeface="Arial Black" panose="020B0A04020102020204" pitchFamily="34" charset="0"/>
              </a:rPr>
              <a:t>    </a:t>
            </a:r>
            <a:r>
              <a:rPr lang="en-PH" sz="2000" dirty="0" err="1">
                <a:latin typeface="Arial Black" panose="020B0A04020102020204" pitchFamily="34" charset="0"/>
              </a:rPr>
              <a:t>myObj.x</a:t>
            </a:r>
            <a:r>
              <a:rPr lang="en-PH" sz="2000" dirty="0">
                <a:latin typeface="Arial Black" panose="020B0A04020102020204" pitchFamily="34" charset="0"/>
              </a:rPr>
              <a:t> = 50; // will generate an error</a:t>
            </a:r>
          </a:p>
          <a:p>
            <a:r>
              <a:rPr lang="en-PH" sz="2000" dirty="0">
                <a:latin typeface="Arial Black" panose="020B0A04020102020204" pitchFamily="34" charset="0"/>
              </a:rPr>
              <a:t>    </a:t>
            </a:r>
            <a:r>
              <a:rPr lang="en-PH" sz="2000" dirty="0" err="1">
                <a:latin typeface="Arial Black" panose="020B0A04020102020204" pitchFamily="34" charset="0"/>
              </a:rPr>
              <a:t>myObj.PI</a:t>
            </a:r>
            <a:r>
              <a:rPr lang="en-PH" sz="2000" dirty="0">
                <a:latin typeface="Arial Black" panose="020B0A04020102020204" pitchFamily="34" charset="0"/>
              </a:rPr>
              <a:t> = 25; // will generate an error</a:t>
            </a:r>
          </a:p>
          <a:p>
            <a:r>
              <a:rPr lang="en-PH" sz="2000" dirty="0">
                <a:latin typeface="Arial Black" panose="020B0A04020102020204" pitchFamily="34" charset="0"/>
              </a:rPr>
              <a:t>    </a:t>
            </a:r>
            <a:r>
              <a:rPr lang="en-PH" sz="2000" dirty="0" err="1">
                <a:latin typeface="Arial Black" panose="020B0A04020102020204" pitchFamily="34" charset="0"/>
              </a:rPr>
              <a:t>System.out.println</a:t>
            </a:r>
            <a:r>
              <a:rPr lang="en-PH" sz="2000" dirty="0">
                <a:latin typeface="Arial Black" panose="020B0A04020102020204" pitchFamily="34" charset="0"/>
              </a:rPr>
              <a:t>(</a:t>
            </a:r>
            <a:r>
              <a:rPr lang="en-PH" sz="2000" dirty="0" err="1">
                <a:latin typeface="Arial Black" panose="020B0A04020102020204" pitchFamily="34" charset="0"/>
              </a:rPr>
              <a:t>myObj.x</a:t>
            </a:r>
            <a:r>
              <a:rPr lang="en-PH" sz="2000" dirty="0">
                <a:latin typeface="Arial Black" panose="020B0A04020102020204" pitchFamily="34" charset="0"/>
              </a:rPr>
              <a:t>); </a:t>
            </a:r>
          </a:p>
          <a:p>
            <a:r>
              <a:rPr lang="en-PH" sz="2000" dirty="0">
                <a:latin typeface="Arial Black" panose="020B0A04020102020204" pitchFamily="34" charset="0"/>
              </a:rPr>
              <a:t>  }</a:t>
            </a:r>
          </a:p>
          <a:p>
            <a:r>
              <a:rPr lang="en-PH" sz="2000" dirty="0">
                <a:latin typeface="Arial Black" panose="020B0A04020102020204" pitchFamily="34" charset="0"/>
              </a:rPr>
              <a:t>}</a:t>
            </a:r>
          </a:p>
        </p:txBody>
      </p:sp>
      <p:sp>
        <p:nvSpPr>
          <p:cNvPr id="3" name="TextBox 2">
            <a:extLst>
              <a:ext uri="{FF2B5EF4-FFF2-40B4-BE49-F238E27FC236}">
                <a16:creationId xmlns:a16="http://schemas.microsoft.com/office/drawing/2014/main" id="{B9484B11-02EE-4FEC-5C84-81DEEF680C08}"/>
              </a:ext>
            </a:extLst>
          </p:cNvPr>
          <p:cNvSpPr txBox="1"/>
          <p:nvPr/>
        </p:nvSpPr>
        <p:spPr>
          <a:xfrm>
            <a:off x="153063" y="143930"/>
            <a:ext cx="5317434" cy="1908215"/>
          </a:xfrm>
          <a:prstGeom prst="rect">
            <a:avLst/>
          </a:prstGeom>
          <a:noFill/>
        </p:spPr>
        <p:txBody>
          <a:bodyPr wrap="square">
            <a:spAutoFit/>
          </a:bodyPr>
          <a:lstStyle/>
          <a:p>
            <a:r>
              <a:rPr lang="en-PH" sz="2000" b="1" dirty="0">
                <a:latin typeface="Arial Black" panose="020B0A04020102020204" pitchFamily="34" charset="0"/>
              </a:rPr>
              <a:t>Final</a:t>
            </a:r>
          </a:p>
          <a:p>
            <a:endParaRPr lang="en-PH" dirty="0"/>
          </a:p>
          <a:p>
            <a:r>
              <a:rPr lang="en-PH" sz="2000" b="1" dirty="0"/>
              <a:t>If you don't want the ability to override existing attribute values, declare attributes as final:</a:t>
            </a:r>
          </a:p>
          <a:p>
            <a:endParaRPr lang="en-PH" sz="2000" b="1" dirty="0"/>
          </a:p>
          <a:p>
            <a:r>
              <a:rPr lang="en-PH" sz="2000" b="1" dirty="0"/>
              <a:t>Example</a:t>
            </a:r>
          </a:p>
        </p:txBody>
      </p:sp>
    </p:spTree>
    <p:extLst>
      <p:ext uri="{BB962C8B-B14F-4D97-AF65-F5344CB8AC3E}">
        <p14:creationId xmlns:p14="http://schemas.microsoft.com/office/powerpoint/2010/main" val="1545032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72663-2F30-DA56-E76A-DF695D5DF2F5}"/>
              </a:ext>
            </a:extLst>
          </p:cNvPr>
          <p:cNvSpPr txBox="1"/>
          <p:nvPr/>
        </p:nvSpPr>
        <p:spPr>
          <a:xfrm>
            <a:off x="168303" y="108457"/>
            <a:ext cx="11855394" cy="6494085"/>
          </a:xfrm>
          <a:prstGeom prst="rect">
            <a:avLst/>
          </a:prstGeom>
          <a:noFill/>
        </p:spPr>
        <p:txBody>
          <a:bodyPr wrap="square">
            <a:spAutoFit/>
          </a:bodyPr>
          <a:lstStyle/>
          <a:p>
            <a:r>
              <a:rPr lang="en-GB" sz="1600" dirty="0">
                <a:latin typeface="Arial Black" panose="020B0A04020102020204" pitchFamily="34" charset="0"/>
              </a:rPr>
              <a:t>Static</a:t>
            </a:r>
          </a:p>
          <a:p>
            <a:r>
              <a:rPr lang="en-GB" sz="1600" dirty="0"/>
              <a:t>A static method means that it can be accessed without creating an object of the class, unlike public:</a:t>
            </a:r>
          </a:p>
          <a:p>
            <a:endParaRPr lang="en-GB" sz="1600" dirty="0"/>
          </a:p>
          <a:p>
            <a:r>
              <a:rPr lang="en-GB" sz="1600" b="1" dirty="0"/>
              <a:t>Example</a:t>
            </a:r>
          </a:p>
          <a:p>
            <a:r>
              <a:rPr lang="en-GB" sz="1600" dirty="0"/>
              <a:t>An example to demonstrate the differences between static and public methods:</a:t>
            </a:r>
          </a:p>
          <a:p>
            <a:endParaRPr lang="en-GB" sz="1600" dirty="0"/>
          </a:p>
          <a:p>
            <a:r>
              <a:rPr lang="en-GB" sz="1600" dirty="0"/>
              <a:t>public class Main {</a:t>
            </a:r>
          </a:p>
          <a:p>
            <a:r>
              <a:rPr lang="en-GB" sz="1600" dirty="0"/>
              <a:t>  </a:t>
            </a:r>
            <a:r>
              <a:rPr lang="en-GB" sz="1600" b="1" dirty="0"/>
              <a:t>// Static method</a:t>
            </a:r>
          </a:p>
          <a:p>
            <a:r>
              <a:rPr lang="en-GB" sz="1600" dirty="0"/>
              <a:t>  static void </a:t>
            </a:r>
            <a:r>
              <a:rPr lang="en-GB" sz="1600" dirty="0" err="1"/>
              <a:t>myStaticMethod</a:t>
            </a:r>
            <a:r>
              <a:rPr lang="en-GB" sz="1600" dirty="0"/>
              <a:t>() {</a:t>
            </a:r>
          </a:p>
          <a:p>
            <a:r>
              <a:rPr lang="en-GB" sz="1600" dirty="0"/>
              <a:t>    </a:t>
            </a:r>
            <a:r>
              <a:rPr lang="en-GB" sz="1600" dirty="0" err="1"/>
              <a:t>System.out.println</a:t>
            </a:r>
            <a:r>
              <a:rPr lang="en-GB" sz="1600" dirty="0"/>
              <a:t>("Static methods can be called without creating objects");</a:t>
            </a:r>
          </a:p>
          <a:p>
            <a:r>
              <a:rPr lang="en-GB" sz="1600" dirty="0"/>
              <a:t>  }</a:t>
            </a:r>
          </a:p>
          <a:p>
            <a:endParaRPr lang="en-GB" sz="1600" dirty="0"/>
          </a:p>
          <a:p>
            <a:r>
              <a:rPr lang="en-GB" sz="1600" b="1" dirty="0"/>
              <a:t>  // Public method</a:t>
            </a:r>
          </a:p>
          <a:p>
            <a:r>
              <a:rPr lang="en-GB" sz="1600" dirty="0"/>
              <a:t>  public void </a:t>
            </a:r>
            <a:r>
              <a:rPr lang="en-GB" sz="1600" dirty="0" err="1"/>
              <a:t>myPublicMethod</a:t>
            </a:r>
            <a:r>
              <a:rPr lang="en-GB" sz="1600" dirty="0"/>
              <a:t>() {</a:t>
            </a:r>
          </a:p>
          <a:p>
            <a:r>
              <a:rPr lang="en-GB" sz="1600" dirty="0"/>
              <a:t>    </a:t>
            </a:r>
            <a:r>
              <a:rPr lang="en-GB" sz="1600" dirty="0" err="1"/>
              <a:t>System.out.println</a:t>
            </a:r>
            <a:r>
              <a:rPr lang="en-GB" sz="1600" dirty="0"/>
              <a:t>("Public methods must be called by creating objects");</a:t>
            </a:r>
          </a:p>
          <a:p>
            <a:r>
              <a:rPr lang="en-GB" sz="1600" dirty="0"/>
              <a:t>  }</a:t>
            </a:r>
          </a:p>
          <a:p>
            <a:endParaRPr lang="en-GB" sz="1600" dirty="0"/>
          </a:p>
          <a:p>
            <a:r>
              <a:rPr lang="en-GB" sz="1600" dirty="0"/>
              <a:t>  // Main method</a:t>
            </a:r>
          </a:p>
          <a:p>
            <a:r>
              <a:rPr lang="en-GB" sz="1600" dirty="0"/>
              <a:t>  public static void main(String[ ] </a:t>
            </a:r>
            <a:r>
              <a:rPr lang="en-GB" sz="1600" dirty="0" err="1"/>
              <a:t>args</a:t>
            </a:r>
            <a:r>
              <a:rPr lang="en-GB" sz="1600" dirty="0"/>
              <a:t>) {</a:t>
            </a:r>
          </a:p>
          <a:p>
            <a:r>
              <a:rPr lang="en-GB" sz="1600" dirty="0"/>
              <a:t>    </a:t>
            </a:r>
            <a:r>
              <a:rPr lang="en-GB" sz="1600" dirty="0" err="1"/>
              <a:t>myStaticMethod</a:t>
            </a:r>
            <a:r>
              <a:rPr lang="en-GB" sz="1600" dirty="0"/>
              <a:t>(); // Call the static method</a:t>
            </a:r>
          </a:p>
          <a:p>
            <a:r>
              <a:rPr lang="en-GB" sz="1600" dirty="0"/>
              <a:t>    // </a:t>
            </a:r>
            <a:r>
              <a:rPr lang="en-GB" sz="1600" dirty="0" err="1"/>
              <a:t>myPublicMethod</a:t>
            </a:r>
            <a:r>
              <a:rPr lang="en-GB" sz="1600" dirty="0"/>
              <a:t>(); This would output an error</a:t>
            </a:r>
          </a:p>
          <a:p>
            <a:endParaRPr lang="en-GB" sz="1600" dirty="0"/>
          </a:p>
          <a:p>
            <a:r>
              <a:rPr lang="en-GB" sz="1600" dirty="0"/>
              <a:t>    Main </a:t>
            </a:r>
            <a:r>
              <a:rPr lang="en-GB" sz="1600" dirty="0" err="1"/>
              <a:t>myObj</a:t>
            </a:r>
            <a:r>
              <a:rPr lang="en-GB" sz="1600" dirty="0"/>
              <a:t> = new Main(); // Create an object of Main</a:t>
            </a:r>
          </a:p>
          <a:p>
            <a:r>
              <a:rPr lang="en-GB" sz="1600" dirty="0"/>
              <a:t>    </a:t>
            </a:r>
            <a:r>
              <a:rPr lang="en-GB" sz="1600" dirty="0" err="1"/>
              <a:t>myObj.myPublicMethod</a:t>
            </a:r>
            <a:r>
              <a:rPr lang="en-GB" sz="1600" dirty="0"/>
              <a:t>(); // Call the public method</a:t>
            </a:r>
          </a:p>
          <a:p>
            <a:r>
              <a:rPr lang="en-GB" sz="1600" dirty="0"/>
              <a:t>  }</a:t>
            </a:r>
          </a:p>
          <a:p>
            <a:r>
              <a:rPr lang="en-GB" sz="1600" dirty="0"/>
              <a:t>}</a:t>
            </a:r>
            <a:endParaRPr lang="en-PH" sz="1600" dirty="0"/>
          </a:p>
        </p:txBody>
      </p:sp>
    </p:spTree>
    <p:extLst>
      <p:ext uri="{BB962C8B-B14F-4D97-AF65-F5344CB8AC3E}">
        <p14:creationId xmlns:p14="http://schemas.microsoft.com/office/powerpoint/2010/main" val="321286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CCCB44-B166-DCC6-E798-188D5A16BF0F}"/>
              </a:ext>
            </a:extLst>
          </p:cNvPr>
          <p:cNvSpPr txBox="1"/>
          <p:nvPr/>
        </p:nvSpPr>
        <p:spPr>
          <a:xfrm>
            <a:off x="155121" y="92385"/>
            <a:ext cx="4963634" cy="3539430"/>
          </a:xfrm>
          <a:prstGeom prst="rect">
            <a:avLst/>
          </a:prstGeom>
          <a:noFill/>
        </p:spPr>
        <p:txBody>
          <a:bodyPr wrap="square">
            <a:spAutoFit/>
          </a:bodyPr>
          <a:lstStyle/>
          <a:p>
            <a:r>
              <a:rPr lang="en-US" dirty="0">
                <a:latin typeface="Arial Black" panose="020B0A04020102020204" pitchFamily="34" charset="0"/>
              </a:rPr>
              <a:t>Java Method Overloading</a:t>
            </a:r>
          </a:p>
          <a:p>
            <a:r>
              <a:rPr lang="en-US" dirty="0">
                <a:latin typeface="Arial Black" panose="020B0A04020102020204" pitchFamily="34" charset="0"/>
              </a:rPr>
              <a:t>Method Overloading</a:t>
            </a:r>
          </a:p>
          <a:p>
            <a:r>
              <a:rPr lang="en-US" dirty="0">
                <a:latin typeface="Arial Black" panose="020B0A04020102020204" pitchFamily="34" charset="0"/>
              </a:rPr>
              <a:t>With method overloading, multiple methods can have the same name with different parameters:</a:t>
            </a:r>
          </a:p>
          <a:p>
            <a:endParaRPr lang="en-US" dirty="0">
              <a:latin typeface="Arial Black" panose="020B0A04020102020204" pitchFamily="34" charset="0"/>
            </a:endParaRPr>
          </a:p>
          <a:p>
            <a:r>
              <a:rPr lang="en-US" dirty="0">
                <a:latin typeface="Arial Black" panose="020B0A04020102020204" pitchFamily="34" charset="0"/>
              </a:rPr>
              <a:t>Example</a:t>
            </a:r>
          </a:p>
          <a:p>
            <a:r>
              <a:rPr lang="en-US" dirty="0">
                <a:latin typeface="Arial Black" panose="020B0A04020102020204" pitchFamily="34" charset="0"/>
              </a:rPr>
              <a:t>int </a:t>
            </a:r>
            <a:r>
              <a:rPr lang="en-US" dirty="0" err="1">
                <a:latin typeface="Arial Black" panose="020B0A04020102020204" pitchFamily="34" charset="0"/>
              </a:rPr>
              <a:t>myMethod</a:t>
            </a:r>
            <a:r>
              <a:rPr lang="en-US" dirty="0">
                <a:latin typeface="Arial Black" panose="020B0A04020102020204" pitchFamily="34" charset="0"/>
              </a:rPr>
              <a:t>(int x)</a:t>
            </a:r>
          </a:p>
          <a:p>
            <a:r>
              <a:rPr lang="en-US" dirty="0">
                <a:latin typeface="Arial Black" panose="020B0A04020102020204" pitchFamily="34" charset="0"/>
              </a:rPr>
              <a:t>float </a:t>
            </a:r>
            <a:r>
              <a:rPr lang="en-US" dirty="0" err="1">
                <a:latin typeface="Arial Black" panose="020B0A04020102020204" pitchFamily="34" charset="0"/>
              </a:rPr>
              <a:t>myMethod</a:t>
            </a:r>
            <a:r>
              <a:rPr lang="en-US" dirty="0">
                <a:latin typeface="Arial Black" panose="020B0A04020102020204" pitchFamily="34" charset="0"/>
              </a:rPr>
              <a:t>(float x)</a:t>
            </a:r>
          </a:p>
          <a:p>
            <a:r>
              <a:rPr lang="en-US" dirty="0">
                <a:latin typeface="Arial Black" panose="020B0A04020102020204" pitchFamily="34" charset="0"/>
              </a:rPr>
              <a:t>double </a:t>
            </a:r>
            <a:r>
              <a:rPr lang="en-US" dirty="0" err="1">
                <a:latin typeface="Arial Black" panose="020B0A04020102020204" pitchFamily="34" charset="0"/>
              </a:rPr>
              <a:t>myMethod</a:t>
            </a:r>
            <a:r>
              <a:rPr lang="en-US" dirty="0">
                <a:latin typeface="Arial Black" panose="020B0A04020102020204" pitchFamily="34" charset="0"/>
              </a:rPr>
              <a:t>(double x, double y)</a:t>
            </a:r>
          </a:p>
          <a:p>
            <a:r>
              <a:rPr lang="en-US" dirty="0">
                <a:latin typeface="Arial Black" panose="020B0A04020102020204" pitchFamily="34" charset="0"/>
              </a:rPr>
              <a:t>Two methods that add numbers of different type:</a:t>
            </a:r>
          </a:p>
          <a:p>
            <a:endParaRPr lang="en-US" sz="800" dirty="0">
              <a:latin typeface="Arial Black" panose="020B0A04020102020204" pitchFamily="34" charset="0"/>
            </a:endParaRPr>
          </a:p>
        </p:txBody>
      </p:sp>
      <p:sp>
        <p:nvSpPr>
          <p:cNvPr id="5" name="TextBox 4">
            <a:extLst>
              <a:ext uri="{FF2B5EF4-FFF2-40B4-BE49-F238E27FC236}">
                <a16:creationId xmlns:a16="http://schemas.microsoft.com/office/drawing/2014/main" id="{431C7F9A-DBD4-4074-8400-EF074BB6C329}"/>
              </a:ext>
            </a:extLst>
          </p:cNvPr>
          <p:cNvSpPr txBox="1"/>
          <p:nvPr/>
        </p:nvSpPr>
        <p:spPr>
          <a:xfrm>
            <a:off x="5406693" y="457193"/>
            <a:ext cx="6630186" cy="5324535"/>
          </a:xfrm>
          <a:prstGeom prst="rect">
            <a:avLst/>
          </a:prstGeom>
          <a:noFill/>
        </p:spPr>
        <p:txBody>
          <a:bodyPr wrap="square">
            <a:spAutoFit/>
          </a:bodyPr>
          <a:lstStyle/>
          <a:p>
            <a:r>
              <a:rPr lang="en-US" sz="2000" dirty="0">
                <a:latin typeface="Arial Black" panose="020B0A04020102020204" pitchFamily="34" charset="0"/>
              </a:rPr>
              <a:t>Example</a:t>
            </a:r>
          </a:p>
          <a:p>
            <a:r>
              <a:rPr lang="en-US" sz="2000" dirty="0">
                <a:latin typeface="Arial Black" panose="020B0A04020102020204" pitchFamily="34" charset="0"/>
              </a:rPr>
              <a:t>static int </a:t>
            </a:r>
            <a:r>
              <a:rPr lang="en-US" sz="2000" dirty="0" err="1">
                <a:latin typeface="Arial Black" panose="020B0A04020102020204" pitchFamily="34" charset="0"/>
              </a:rPr>
              <a:t>plusMethodInt</a:t>
            </a:r>
            <a:r>
              <a:rPr lang="en-US" sz="2000" dirty="0">
                <a:latin typeface="Arial Black" panose="020B0A04020102020204" pitchFamily="34" charset="0"/>
              </a:rPr>
              <a:t>(int x, int y) {</a:t>
            </a:r>
          </a:p>
          <a:p>
            <a:r>
              <a:rPr lang="en-US" sz="2000" dirty="0">
                <a:latin typeface="Arial Black" panose="020B0A04020102020204" pitchFamily="34" charset="0"/>
              </a:rPr>
              <a:t>  return x + y;</a:t>
            </a:r>
          </a:p>
          <a:p>
            <a:r>
              <a:rPr lang="en-US" sz="2000" dirty="0">
                <a:latin typeface="Arial Black" panose="020B0A04020102020204" pitchFamily="34" charset="0"/>
              </a:rPr>
              <a:t>}</a:t>
            </a:r>
          </a:p>
          <a:p>
            <a:endParaRPr lang="en-US" sz="2000" dirty="0">
              <a:latin typeface="Arial Black" panose="020B0A04020102020204" pitchFamily="34" charset="0"/>
            </a:endParaRPr>
          </a:p>
          <a:p>
            <a:r>
              <a:rPr lang="en-US" sz="2000" dirty="0">
                <a:latin typeface="Arial Black" panose="020B0A04020102020204" pitchFamily="34" charset="0"/>
              </a:rPr>
              <a:t>static double </a:t>
            </a:r>
            <a:r>
              <a:rPr lang="en-US" sz="2000" dirty="0" err="1">
                <a:latin typeface="Arial Black" panose="020B0A04020102020204" pitchFamily="34" charset="0"/>
              </a:rPr>
              <a:t>plusMethodDouble</a:t>
            </a:r>
            <a:r>
              <a:rPr lang="en-US" sz="2000" dirty="0">
                <a:latin typeface="Arial Black" panose="020B0A04020102020204" pitchFamily="34" charset="0"/>
              </a:rPr>
              <a:t>(double x, double y) {</a:t>
            </a:r>
          </a:p>
          <a:p>
            <a:r>
              <a:rPr lang="en-US" sz="2000" dirty="0">
                <a:latin typeface="Arial Black" panose="020B0A04020102020204" pitchFamily="34" charset="0"/>
              </a:rPr>
              <a:t>  return x + y;</a:t>
            </a:r>
          </a:p>
          <a:p>
            <a:r>
              <a:rPr lang="en-US" sz="2000" dirty="0">
                <a:latin typeface="Arial Black" panose="020B0A04020102020204" pitchFamily="34" charset="0"/>
              </a:rPr>
              <a:t>}</a:t>
            </a:r>
          </a:p>
          <a:p>
            <a:endParaRPr lang="en-US" sz="2000" dirty="0">
              <a:latin typeface="Arial Black" panose="020B0A04020102020204" pitchFamily="34" charset="0"/>
            </a:endParaRPr>
          </a:p>
          <a:p>
            <a:r>
              <a:rPr lang="en-US" sz="2000" dirty="0">
                <a:latin typeface="Arial Black" panose="020B0A04020102020204" pitchFamily="34" charset="0"/>
              </a:rPr>
              <a:t>public static void main(String[] </a:t>
            </a:r>
            <a:r>
              <a:rPr lang="en-US" sz="2000" dirty="0" err="1">
                <a:latin typeface="Arial Black" panose="020B0A04020102020204" pitchFamily="34" charset="0"/>
              </a:rPr>
              <a:t>args</a:t>
            </a:r>
            <a:r>
              <a:rPr lang="en-US" sz="2000" dirty="0">
                <a:latin typeface="Arial Black" panose="020B0A04020102020204" pitchFamily="34" charset="0"/>
              </a:rPr>
              <a:t>) {</a:t>
            </a:r>
          </a:p>
          <a:p>
            <a:r>
              <a:rPr lang="en-US" sz="2000" dirty="0">
                <a:latin typeface="Arial Black" panose="020B0A04020102020204" pitchFamily="34" charset="0"/>
              </a:rPr>
              <a:t>  int myNum1 = </a:t>
            </a:r>
            <a:r>
              <a:rPr lang="en-US" sz="2000" dirty="0" err="1">
                <a:latin typeface="Arial Black" panose="020B0A04020102020204" pitchFamily="34" charset="0"/>
              </a:rPr>
              <a:t>plusMethodInt</a:t>
            </a:r>
            <a:r>
              <a:rPr lang="en-US" sz="2000" dirty="0">
                <a:latin typeface="Arial Black" panose="020B0A04020102020204" pitchFamily="34" charset="0"/>
              </a:rPr>
              <a:t>(8, 5);</a:t>
            </a:r>
          </a:p>
          <a:p>
            <a:r>
              <a:rPr lang="en-US" sz="2000" dirty="0">
                <a:latin typeface="Arial Black" panose="020B0A04020102020204" pitchFamily="34" charset="0"/>
              </a:rPr>
              <a:t>  double myNum2 = </a:t>
            </a:r>
            <a:r>
              <a:rPr lang="en-US" sz="2000" dirty="0" err="1">
                <a:latin typeface="Arial Black" panose="020B0A04020102020204" pitchFamily="34" charset="0"/>
              </a:rPr>
              <a:t>plusMethodDouble</a:t>
            </a:r>
            <a:r>
              <a:rPr lang="en-US" sz="2000" dirty="0">
                <a:latin typeface="Arial Black" panose="020B0A04020102020204" pitchFamily="34" charset="0"/>
              </a:rPr>
              <a:t>(4.3, 6.26);</a:t>
            </a:r>
          </a:p>
          <a:p>
            <a:r>
              <a:rPr lang="en-US" sz="2000" dirty="0">
                <a:latin typeface="Arial Black" panose="020B0A04020102020204" pitchFamily="34" charset="0"/>
              </a:rPr>
              <a:t>  </a:t>
            </a:r>
            <a:r>
              <a:rPr lang="en-US" sz="2000" dirty="0" err="1">
                <a:latin typeface="Arial Black" panose="020B0A04020102020204" pitchFamily="34" charset="0"/>
              </a:rPr>
              <a:t>System.out.println</a:t>
            </a:r>
            <a:r>
              <a:rPr lang="en-US" sz="2000" dirty="0">
                <a:latin typeface="Arial Black" panose="020B0A04020102020204" pitchFamily="34" charset="0"/>
              </a:rPr>
              <a:t>("int: " + myNum1);</a:t>
            </a:r>
          </a:p>
          <a:p>
            <a:r>
              <a:rPr lang="en-US" sz="2000" dirty="0">
                <a:latin typeface="Arial Black" panose="020B0A04020102020204" pitchFamily="34" charset="0"/>
              </a:rPr>
              <a:t>  </a:t>
            </a:r>
            <a:r>
              <a:rPr lang="en-US" sz="2000" dirty="0" err="1">
                <a:latin typeface="Arial Black" panose="020B0A04020102020204" pitchFamily="34" charset="0"/>
              </a:rPr>
              <a:t>System.out.println</a:t>
            </a:r>
            <a:r>
              <a:rPr lang="en-US" sz="2000" dirty="0">
                <a:latin typeface="Arial Black" panose="020B0A04020102020204" pitchFamily="34" charset="0"/>
              </a:rPr>
              <a:t>("double: " + myNum2);</a:t>
            </a:r>
          </a:p>
          <a:p>
            <a:r>
              <a:rPr lang="en-US" sz="2000" dirty="0">
                <a:latin typeface="Arial Black" panose="020B0A04020102020204" pitchFamily="34" charset="0"/>
              </a:rPr>
              <a:t>}</a:t>
            </a:r>
          </a:p>
        </p:txBody>
      </p:sp>
    </p:spTree>
    <p:extLst>
      <p:ext uri="{BB962C8B-B14F-4D97-AF65-F5344CB8AC3E}">
        <p14:creationId xmlns:p14="http://schemas.microsoft.com/office/powerpoint/2010/main" val="996487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ABDBC6-2954-41C8-0700-BF8F43CD4608}"/>
              </a:ext>
            </a:extLst>
          </p:cNvPr>
          <p:cNvSpPr txBox="1"/>
          <p:nvPr/>
        </p:nvSpPr>
        <p:spPr>
          <a:xfrm>
            <a:off x="87465" y="69264"/>
            <a:ext cx="4969565" cy="6555641"/>
          </a:xfrm>
          <a:prstGeom prst="rect">
            <a:avLst/>
          </a:prstGeom>
          <a:noFill/>
        </p:spPr>
        <p:txBody>
          <a:bodyPr wrap="square">
            <a:spAutoFit/>
          </a:bodyPr>
          <a:lstStyle/>
          <a:p>
            <a:r>
              <a:rPr lang="en-GB" sz="1400" b="1" dirty="0">
                <a:latin typeface="Arial Black" panose="020B0A04020102020204" pitchFamily="34" charset="0"/>
              </a:rPr>
              <a:t>Abstract</a:t>
            </a:r>
          </a:p>
          <a:p>
            <a:r>
              <a:rPr lang="en-GB" sz="1200" dirty="0"/>
              <a:t>An abstract method belongs to an abstract class, and it does not have a body. The body is provided by the subclass:</a:t>
            </a:r>
          </a:p>
          <a:p>
            <a:endParaRPr lang="en-GB" sz="1200" dirty="0"/>
          </a:p>
          <a:p>
            <a:r>
              <a:rPr lang="en-GB" sz="1200" dirty="0"/>
              <a:t>Example</a:t>
            </a:r>
          </a:p>
          <a:p>
            <a:r>
              <a:rPr lang="en-GB" sz="1200" dirty="0"/>
              <a:t>// Code from filename: Main.java</a:t>
            </a:r>
          </a:p>
          <a:p>
            <a:r>
              <a:rPr lang="en-GB" sz="1200" dirty="0"/>
              <a:t>// abstract class</a:t>
            </a:r>
          </a:p>
          <a:p>
            <a:r>
              <a:rPr lang="en-GB" sz="1200" dirty="0"/>
              <a:t>abstract class Main {</a:t>
            </a:r>
          </a:p>
          <a:p>
            <a:r>
              <a:rPr lang="en-GB" sz="1200" dirty="0"/>
              <a:t>  public String </a:t>
            </a:r>
            <a:r>
              <a:rPr lang="en-GB" sz="1200" dirty="0" err="1"/>
              <a:t>fname</a:t>
            </a:r>
            <a:r>
              <a:rPr lang="en-GB" sz="1200" dirty="0"/>
              <a:t> = "John";</a:t>
            </a:r>
          </a:p>
          <a:p>
            <a:r>
              <a:rPr lang="en-GB" sz="1200" dirty="0"/>
              <a:t>  public int age = 24;</a:t>
            </a:r>
          </a:p>
          <a:p>
            <a:r>
              <a:rPr lang="en-GB" sz="1200" dirty="0"/>
              <a:t>  public abstract void study(); // abstract method</a:t>
            </a:r>
          </a:p>
          <a:p>
            <a:r>
              <a:rPr lang="en-GB" sz="1200" dirty="0"/>
              <a:t>}</a:t>
            </a:r>
          </a:p>
          <a:p>
            <a:endParaRPr lang="en-GB" sz="1200" dirty="0"/>
          </a:p>
          <a:p>
            <a:r>
              <a:rPr lang="en-GB" sz="1200" dirty="0"/>
              <a:t>// Subclass (inherit from Main)</a:t>
            </a:r>
          </a:p>
          <a:p>
            <a:r>
              <a:rPr lang="en-GB" sz="1200" dirty="0"/>
              <a:t>class Student extends Main {</a:t>
            </a:r>
          </a:p>
          <a:p>
            <a:r>
              <a:rPr lang="en-GB" sz="1200" dirty="0"/>
              <a:t>  public int </a:t>
            </a:r>
            <a:r>
              <a:rPr lang="en-GB" sz="1200" dirty="0" err="1"/>
              <a:t>graduationYear</a:t>
            </a:r>
            <a:r>
              <a:rPr lang="en-GB" sz="1200" dirty="0"/>
              <a:t> = 2018;</a:t>
            </a:r>
          </a:p>
          <a:p>
            <a:r>
              <a:rPr lang="en-GB" sz="1200" dirty="0"/>
              <a:t>  public void study() { // the body of the abstract method is provided here</a:t>
            </a:r>
          </a:p>
          <a:p>
            <a:r>
              <a:rPr lang="en-GB" sz="1200" dirty="0"/>
              <a:t>    </a:t>
            </a:r>
            <a:r>
              <a:rPr lang="en-GB" sz="1200" dirty="0" err="1"/>
              <a:t>System.out.println</a:t>
            </a:r>
            <a:r>
              <a:rPr lang="en-GB" sz="1200" dirty="0"/>
              <a:t>("Studying all day long");</a:t>
            </a:r>
          </a:p>
          <a:p>
            <a:r>
              <a:rPr lang="en-GB" sz="1200" dirty="0"/>
              <a:t>  }</a:t>
            </a:r>
          </a:p>
          <a:p>
            <a:r>
              <a:rPr lang="en-GB" sz="1200" dirty="0"/>
              <a:t>}</a:t>
            </a:r>
          </a:p>
          <a:p>
            <a:r>
              <a:rPr lang="en-GB" sz="1200" dirty="0"/>
              <a:t>// End code from filename: Main.java</a:t>
            </a:r>
          </a:p>
          <a:p>
            <a:endParaRPr lang="en-GB" sz="1200" dirty="0"/>
          </a:p>
          <a:p>
            <a:r>
              <a:rPr lang="en-GB" sz="1200" dirty="0"/>
              <a:t>// Code from filename: Second.java</a:t>
            </a:r>
          </a:p>
          <a:p>
            <a:r>
              <a:rPr lang="en-GB" sz="1200" dirty="0"/>
              <a:t>class Second {</a:t>
            </a:r>
          </a:p>
          <a:p>
            <a:r>
              <a:rPr lang="en-GB" sz="1200" dirty="0"/>
              <a:t>  public static void main(String[] </a:t>
            </a:r>
            <a:r>
              <a:rPr lang="en-GB" sz="1200" dirty="0" err="1"/>
              <a:t>args</a:t>
            </a:r>
            <a:r>
              <a:rPr lang="en-GB" sz="1200" dirty="0"/>
              <a:t>) {</a:t>
            </a:r>
          </a:p>
          <a:p>
            <a:r>
              <a:rPr lang="en-GB" sz="1200" dirty="0"/>
              <a:t>    // create an object of the Student class (which inherits attributes and methods from Main)</a:t>
            </a:r>
          </a:p>
          <a:p>
            <a:r>
              <a:rPr lang="en-GB" sz="1200" dirty="0"/>
              <a:t>    Student </a:t>
            </a:r>
            <a:r>
              <a:rPr lang="en-GB" sz="1200" dirty="0" err="1"/>
              <a:t>myObj</a:t>
            </a:r>
            <a:r>
              <a:rPr lang="en-GB" sz="1200" dirty="0"/>
              <a:t> = new Student();</a:t>
            </a:r>
          </a:p>
          <a:p>
            <a:endParaRPr lang="en-GB" sz="1200" dirty="0"/>
          </a:p>
          <a:p>
            <a:r>
              <a:rPr lang="en-GB" sz="1200" dirty="0"/>
              <a:t>    </a:t>
            </a:r>
            <a:r>
              <a:rPr lang="en-GB" sz="1200" dirty="0" err="1"/>
              <a:t>System.out.println</a:t>
            </a:r>
            <a:r>
              <a:rPr lang="en-GB" sz="1200" dirty="0"/>
              <a:t>("Name: " + </a:t>
            </a:r>
            <a:r>
              <a:rPr lang="en-GB" sz="1200" dirty="0" err="1"/>
              <a:t>myObj.fname</a:t>
            </a:r>
            <a:r>
              <a:rPr lang="en-GB" sz="1200" dirty="0"/>
              <a:t>);</a:t>
            </a:r>
          </a:p>
          <a:p>
            <a:r>
              <a:rPr lang="en-GB" sz="1200" dirty="0"/>
              <a:t>    </a:t>
            </a:r>
            <a:r>
              <a:rPr lang="en-GB" sz="1200" dirty="0" err="1"/>
              <a:t>System.out.println</a:t>
            </a:r>
            <a:r>
              <a:rPr lang="en-GB" sz="1200" dirty="0"/>
              <a:t>("Age: " + </a:t>
            </a:r>
            <a:r>
              <a:rPr lang="en-GB" sz="1200" dirty="0" err="1"/>
              <a:t>myObj.age</a:t>
            </a:r>
            <a:r>
              <a:rPr lang="en-GB" sz="1200" dirty="0"/>
              <a:t>);</a:t>
            </a:r>
          </a:p>
          <a:p>
            <a:r>
              <a:rPr lang="en-GB" sz="1200" dirty="0"/>
              <a:t>    </a:t>
            </a:r>
            <a:r>
              <a:rPr lang="en-GB" sz="1200" dirty="0" err="1"/>
              <a:t>System.out.println</a:t>
            </a:r>
            <a:r>
              <a:rPr lang="en-GB" sz="1200" dirty="0"/>
              <a:t>("Graduation Year: " + </a:t>
            </a:r>
            <a:r>
              <a:rPr lang="en-GB" sz="1200" dirty="0" err="1"/>
              <a:t>myObj.graduationYear</a:t>
            </a:r>
            <a:r>
              <a:rPr lang="en-GB" sz="1200" dirty="0"/>
              <a:t>);</a:t>
            </a:r>
          </a:p>
          <a:p>
            <a:r>
              <a:rPr lang="en-GB" sz="1200" dirty="0"/>
              <a:t>    </a:t>
            </a:r>
            <a:r>
              <a:rPr lang="en-GB" sz="1200" dirty="0" err="1"/>
              <a:t>myObj.study</a:t>
            </a:r>
            <a:r>
              <a:rPr lang="en-GB" sz="1200" dirty="0"/>
              <a:t>(); // call abstract method</a:t>
            </a:r>
          </a:p>
          <a:p>
            <a:r>
              <a:rPr lang="en-GB" sz="1200" dirty="0"/>
              <a:t>  }</a:t>
            </a:r>
          </a:p>
          <a:p>
            <a:r>
              <a:rPr lang="en-GB" sz="1200" dirty="0"/>
              <a:t>}</a:t>
            </a:r>
            <a:endParaRPr lang="en-PH" sz="1200" dirty="0"/>
          </a:p>
        </p:txBody>
      </p:sp>
      <p:sp>
        <p:nvSpPr>
          <p:cNvPr id="6" name="TextBox 5">
            <a:extLst>
              <a:ext uri="{FF2B5EF4-FFF2-40B4-BE49-F238E27FC236}">
                <a16:creationId xmlns:a16="http://schemas.microsoft.com/office/drawing/2014/main" id="{32625C42-7403-DB56-A04A-52833826D7F3}"/>
              </a:ext>
            </a:extLst>
          </p:cNvPr>
          <p:cNvSpPr txBox="1"/>
          <p:nvPr/>
        </p:nvSpPr>
        <p:spPr>
          <a:xfrm>
            <a:off x="5559950" y="484370"/>
            <a:ext cx="6094674" cy="3046988"/>
          </a:xfrm>
          <a:prstGeom prst="rect">
            <a:avLst/>
          </a:prstGeom>
          <a:noFill/>
          <a:ln>
            <a:solidFill>
              <a:schemeClr val="accent1"/>
            </a:solidFill>
          </a:ln>
        </p:spPr>
        <p:txBody>
          <a:bodyPr wrap="square">
            <a:spAutoFit/>
          </a:bodyPr>
          <a:lstStyle/>
          <a:p>
            <a:r>
              <a:rPr lang="en-GB" sz="1200" dirty="0"/>
              <a:t>// abstract class</a:t>
            </a:r>
          </a:p>
          <a:p>
            <a:r>
              <a:rPr lang="en-GB" sz="1200" dirty="0"/>
              <a:t>abstract class Main {</a:t>
            </a:r>
          </a:p>
          <a:p>
            <a:r>
              <a:rPr lang="en-GB" sz="1200" dirty="0"/>
              <a:t>  public String </a:t>
            </a:r>
            <a:r>
              <a:rPr lang="en-GB" sz="1200" dirty="0" err="1"/>
              <a:t>fname</a:t>
            </a:r>
            <a:r>
              <a:rPr lang="en-GB" sz="1200" dirty="0"/>
              <a:t> = "John";</a:t>
            </a:r>
          </a:p>
          <a:p>
            <a:r>
              <a:rPr lang="en-GB" sz="1200" dirty="0"/>
              <a:t>  public String </a:t>
            </a:r>
            <a:r>
              <a:rPr lang="en-GB" sz="1200" dirty="0" err="1"/>
              <a:t>lname</a:t>
            </a:r>
            <a:r>
              <a:rPr lang="en-GB" sz="1200" dirty="0"/>
              <a:t> = "Doe";</a:t>
            </a:r>
          </a:p>
          <a:p>
            <a:r>
              <a:rPr lang="en-GB" sz="1200" dirty="0"/>
              <a:t>  public String email = "john@doe.com";</a:t>
            </a:r>
          </a:p>
          <a:p>
            <a:r>
              <a:rPr lang="en-GB" sz="1200" dirty="0"/>
              <a:t>  public int age = 24;</a:t>
            </a:r>
          </a:p>
          <a:p>
            <a:r>
              <a:rPr lang="en-GB" sz="1200" dirty="0"/>
              <a:t>  public abstract void study(); // abstract method </a:t>
            </a:r>
          </a:p>
          <a:p>
            <a:r>
              <a:rPr lang="en-GB" sz="1200" dirty="0"/>
              <a:t>}</a:t>
            </a:r>
          </a:p>
          <a:p>
            <a:endParaRPr lang="en-GB" sz="1200" dirty="0"/>
          </a:p>
          <a:p>
            <a:r>
              <a:rPr lang="en-GB" sz="1200" dirty="0"/>
              <a:t>// Subclass (inherit from Main)</a:t>
            </a:r>
          </a:p>
          <a:p>
            <a:r>
              <a:rPr lang="en-GB" sz="1200" dirty="0"/>
              <a:t>class Student extends Main {</a:t>
            </a:r>
          </a:p>
          <a:p>
            <a:r>
              <a:rPr lang="en-GB" sz="1200" dirty="0"/>
              <a:t>  public int </a:t>
            </a:r>
            <a:r>
              <a:rPr lang="en-GB" sz="1200" dirty="0" err="1"/>
              <a:t>graduationYear</a:t>
            </a:r>
            <a:r>
              <a:rPr lang="en-GB" sz="1200" dirty="0"/>
              <a:t> = 2018;</a:t>
            </a:r>
          </a:p>
          <a:p>
            <a:r>
              <a:rPr lang="en-GB" sz="1200" dirty="0"/>
              <a:t>  public void study() {</a:t>
            </a:r>
          </a:p>
          <a:p>
            <a:r>
              <a:rPr lang="en-GB" sz="1200" dirty="0"/>
              <a:t>    </a:t>
            </a:r>
            <a:r>
              <a:rPr lang="en-GB" sz="1200" dirty="0" err="1"/>
              <a:t>System.out.println</a:t>
            </a:r>
            <a:r>
              <a:rPr lang="en-GB" sz="1200" dirty="0"/>
              <a:t>("Studying all day long");</a:t>
            </a:r>
          </a:p>
          <a:p>
            <a:r>
              <a:rPr lang="en-GB" sz="1200" dirty="0"/>
              <a:t>  }</a:t>
            </a:r>
          </a:p>
          <a:p>
            <a:r>
              <a:rPr lang="en-GB" sz="1200" dirty="0"/>
              <a:t>}</a:t>
            </a:r>
          </a:p>
        </p:txBody>
      </p:sp>
      <p:pic>
        <p:nvPicPr>
          <p:cNvPr id="3" name="Picture 2">
            <a:extLst>
              <a:ext uri="{FF2B5EF4-FFF2-40B4-BE49-F238E27FC236}">
                <a16:creationId xmlns:a16="http://schemas.microsoft.com/office/drawing/2014/main" id="{3E62F7AD-0717-9653-DAC5-F646C8CA086B}"/>
              </a:ext>
            </a:extLst>
          </p:cNvPr>
          <p:cNvPicPr>
            <a:picLocks noChangeAspect="1"/>
          </p:cNvPicPr>
          <p:nvPr/>
        </p:nvPicPr>
        <p:blipFill rotWithShape="1">
          <a:blip r:embed="rId2"/>
          <a:srcRect l="46534" t="1483" b="-1"/>
          <a:stretch/>
        </p:blipFill>
        <p:spPr>
          <a:xfrm>
            <a:off x="5597256" y="3649445"/>
            <a:ext cx="1185669" cy="375384"/>
          </a:xfrm>
          <a:prstGeom prst="rect">
            <a:avLst/>
          </a:prstGeom>
        </p:spPr>
      </p:pic>
      <p:pic>
        <p:nvPicPr>
          <p:cNvPr id="7" name="Picture 6">
            <a:extLst>
              <a:ext uri="{FF2B5EF4-FFF2-40B4-BE49-F238E27FC236}">
                <a16:creationId xmlns:a16="http://schemas.microsoft.com/office/drawing/2014/main" id="{7142DCD2-06FC-C4E2-04C5-B5137CB00F97}"/>
              </a:ext>
            </a:extLst>
          </p:cNvPr>
          <p:cNvPicPr>
            <a:picLocks noChangeAspect="1"/>
          </p:cNvPicPr>
          <p:nvPr/>
        </p:nvPicPr>
        <p:blipFill rotWithShape="1">
          <a:blip r:embed="rId2"/>
          <a:srcRect r="51633" b="4666"/>
          <a:stretch/>
        </p:blipFill>
        <p:spPr>
          <a:xfrm>
            <a:off x="5653378" y="121116"/>
            <a:ext cx="1073426" cy="363254"/>
          </a:xfrm>
          <a:prstGeom prst="rect">
            <a:avLst/>
          </a:prstGeom>
        </p:spPr>
      </p:pic>
      <p:sp>
        <p:nvSpPr>
          <p:cNvPr id="9" name="TextBox 8">
            <a:extLst>
              <a:ext uri="{FF2B5EF4-FFF2-40B4-BE49-F238E27FC236}">
                <a16:creationId xmlns:a16="http://schemas.microsoft.com/office/drawing/2014/main" id="{BC7B0FD6-B16F-5294-ED15-519257802525}"/>
              </a:ext>
            </a:extLst>
          </p:cNvPr>
          <p:cNvSpPr txBox="1"/>
          <p:nvPr/>
        </p:nvSpPr>
        <p:spPr>
          <a:xfrm>
            <a:off x="5480438" y="3956167"/>
            <a:ext cx="6094674" cy="2893100"/>
          </a:xfrm>
          <a:prstGeom prst="rect">
            <a:avLst/>
          </a:prstGeom>
          <a:noFill/>
        </p:spPr>
        <p:txBody>
          <a:bodyPr wrap="square">
            <a:spAutoFit/>
          </a:bodyPr>
          <a:lstStyle/>
          <a:p>
            <a:r>
              <a:rPr lang="en-PH" sz="1400" dirty="0"/>
              <a:t>class Second {</a:t>
            </a:r>
          </a:p>
          <a:p>
            <a:r>
              <a:rPr lang="en-PH" sz="1400" dirty="0"/>
              <a:t>  public static void main(String[] </a:t>
            </a:r>
            <a:r>
              <a:rPr lang="en-PH" sz="1400" dirty="0" err="1"/>
              <a:t>args</a:t>
            </a:r>
            <a:r>
              <a:rPr lang="en-PH" sz="1400" dirty="0"/>
              <a:t>) {</a:t>
            </a:r>
          </a:p>
          <a:p>
            <a:r>
              <a:rPr lang="en-PH" sz="1400" dirty="0"/>
              <a:t>    // create an object of the Student class (which inherits attributes and methods from Main)</a:t>
            </a:r>
          </a:p>
          <a:p>
            <a:r>
              <a:rPr lang="en-PH" sz="1400" dirty="0"/>
              <a:t>    Student </a:t>
            </a:r>
            <a:r>
              <a:rPr lang="en-PH" sz="1400" dirty="0" err="1"/>
              <a:t>myObj</a:t>
            </a:r>
            <a:r>
              <a:rPr lang="en-PH" sz="1400" dirty="0"/>
              <a:t> = new Student(); </a:t>
            </a:r>
          </a:p>
          <a:p>
            <a:r>
              <a:rPr lang="en-PH" sz="1400" dirty="0"/>
              <a:t>    </a:t>
            </a:r>
          </a:p>
          <a:p>
            <a:r>
              <a:rPr lang="en-PH" sz="1400" dirty="0"/>
              <a:t>    </a:t>
            </a:r>
            <a:r>
              <a:rPr lang="en-PH" sz="1400" dirty="0" err="1"/>
              <a:t>System.out.println</a:t>
            </a:r>
            <a:r>
              <a:rPr lang="en-PH" sz="1400" dirty="0"/>
              <a:t>("Name: " + </a:t>
            </a:r>
            <a:r>
              <a:rPr lang="en-PH" sz="1400" dirty="0" err="1"/>
              <a:t>myObj.fname</a:t>
            </a:r>
            <a:r>
              <a:rPr lang="en-PH" sz="1400" dirty="0"/>
              <a:t> + " " + </a:t>
            </a:r>
            <a:r>
              <a:rPr lang="en-PH" sz="1400" dirty="0" err="1"/>
              <a:t>myObj.lname</a:t>
            </a:r>
            <a:r>
              <a:rPr lang="en-PH" sz="1400" dirty="0"/>
              <a:t>);</a:t>
            </a:r>
          </a:p>
          <a:p>
            <a:r>
              <a:rPr lang="en-PH" sz="1400" dirty="0"/>
              <a:t>    </a:t>
            </a:r>
            <a:r>
              <a:rPr lang="en-PH" sz="1400" dirty="0" err="1"/>
              <a:t>System.out.println</a:t>
            </a:r>
            <a:r>
              <a:rPr lang="en-PH" sz="1400" dirty="0"/>
              <a:t>("Email: " + </a:t>
            </a:r>
            <a:r>
              <a:rPr lang="en-PH" sz="1400" dirty="0" err="1"/>
              <a:t>myObj.email</a:t>
            </a:r>
            <a:r>
              <a:rPr lang="en-PH" sz="1400" dirty="0"/>
              <a:t>);</a:t>
            </a:r>
          </a:p>
          <a:p>
            <a:r>
              <a:rPr lang="en-PH" sz="1400" dirty="0"/>
              <a:t>    </a:t>
            </a:r>
            <a:r>
              <a:rPr lang="en-PH" sz="1400" dirty="0" err="1"/>
              <a:t>System.out.println</a:t>
            </a:r>
            <a:r>
              <a:rPr lang="en-PH" sz="1400" dirty="0"/>
              <a:t>("Age: " + </a:t>
            </a:r>
            <a:r>
              <a:rPr lang="en-PH" sz="1400" dirty="0" err="1"/>
              <a:t>myObj.age</a:t>
            </a:r>
            <a:r>
              <a:rPr lang="en-PH" sz="1400" dirty="0"/>
              <a:t>);</a:t>
            </a:r>
          </a:p>
          <a:p>
            <a:r>
              <a:rPr lang="en-PH" sz="1400" dirty="0"/>
              <a:t>    </a:t>
            </a:r>
            <a:r>
              <a:rPr lang="en-PH" sz="1400" dirty="0" err="1"/>
              <a:t>System.out.println</a:t>
            </a:r>
            <a:r>
              <a:rPr lang="en-PH" sz="1400" dirty="0"/>
              <a:t>("Graduation Year: " + </a:t>
            </a:r>
            <a:r>
              <a:rPr lang="en-PH" sz="1400" dirty="0" err="1"/>
              <a:t>myObj.graduationYear</a:t>
            </a:r>
            <a:r>
              <a:rPr lang="en-PH" sz="1400" dirty="0"/>
              <a:t>);</a:t>
            </a:r>
          </a:p>
          <a:p>
            <a:r>
              <a:rPr lang="en-PH" sz="1400" dirty="0"/>
              <a:t>    </a:t>
            </a:r>
            <a:r>
              <a:rPr lang="en-PH" sz="1400" dirty="0" err="1"/>
              <a:t>myObj.study</a:t>
            </a:r>
            <a:r>
              <a:rPr lang="en-PH" sz="1400" dirty="0"/>
              <a:t>(); // call abstract method</a:t>
            </a:r>
          </a:p>
          <a:p>
            <a:r>
              <a:rPr lang="en-PH" sz="1400" dirty="0"/>
              <a:t>  }</a:t>
            </a:r>
          </a:p>
          <a:p>
            <a:r>
              <a:rPr lang="en-PH" sz="1400" dirty="0"/>
              <a:t>}</a:t>
            </a:r>
          </a:p>
        </p:txBody>
      </p:sp>
    </p:spTree>
    <p:extLst>
      <p:ext uri="{BB962C8B-B14F-4D97-AF65-F5344CB8AC3E}">
        <p14:creationId xmlns:p14="http://schemas.microsoft.com/office/powerpoint/2010/main" val="2075444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4A211C-97C2-4099-9DBB-89047F487102}"/>
              </a:ext>
            </a:extLst>
          </p:cNvPr>
          <p:cNvSpPr txBox="1"/>
          <p:nvPr/>
        </p:nvSpPr>
        <p:spPr>
          <a:xfrm>
            <a:off x="121256" y="125998"/>
            <a:ext cx="11344523" cy="400110"/>
          </a:xfrm>
          <a:prstGeom prst="rect">
            <a:avLst/>
          </a:prstGeom>
          <a:noFill/>
        </p:spPr>
        <p:txBody>
          <a:bodyPr wrap="square">
            <a:spAutoFit/>
          </a:bodyPr>
          <a:lstStyle/>
          <a:p>
            <a:r>
              <a:rPr lang="en-GB" sz="2000" b="1" dirty="0">
                <a:latin typeface="Arial Black" panose="020B0A04020102020204" pitchFamily="34" charset="0"/>
              </a:rPr>
              <a:t>Java Encapsulation</a:t>
            </a:r>
          </a:p>
        </p:txBody>
      </p:sp>
      <p:sp>
        <p:nvSpPr>
          <p:cNvPr id="4" name="TextBox 3">
            <a:extLst>
              <a:ext uri="{FF2B5EF4-FFF2-40B4-BE49-F238E27FC236}">
                <a16:creationId xmlns:a16="http://schemas.microsoft.com/office/drawing/2014/main" id="{2C554F59-3F7C-D2CE-2FB7-D3964DAE52A9}"/>
              </a:ext>
            </a:extLst>
          </p:cNvPr>
          <p:cNvSpPr txBox="1"/>
          <p:nvPr/>
        </p:nvSpPr>
        <p:spPr>
          <a:xfrm>
            <a:off x="200769" y="2037932"/>
            <a:ext cx="11789797" cy="184665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0000"/>
                </a:solidFill>
                <a:effectLst/>
                <a:latin typeface="Segoe UI" panose="020B0502040204020203" pitchFamily="34" charset="0"/>
                <a:cs typeface="Segoe UI" panose="020B0502040204020203" pitchFamily="34" charset="0"/>
              </a:rPr>
              <a:t>Get and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C143C"/>
                </a:solidFill>
                <a:effectLst/>
                <a:latin typeface="Consolas" panose="020B0609020204030204" pitchFamily="49" charset="0"/>
              </a:rPr>
              <a:t>private</a:t>
            </a:r>
            <a:r>
              <a:rPr kumimoji="0" lang="en-US" altLang="en-US" sz="1800" b="0" i="0" u="none" strike="noStrike" cap="none" normalizeH="0" baseline="0" dirty="0">
                <a:ln>
                  <a:noFill/>
                </a:ln>
                <a:solidFill>
                  <a:srgbClr val="000000"/>
                </a:solidFill>
                <a:effectLst/>
                <a:latin typeface="Verdana" panose="020B0604030504040204" pitchFamily="34" charset="0"/>
              </a:rPr>
              <a:t> variables can only be accessed within the same class (an outside class has no access to it). However, it is possible to access them if we provide public </a:t>
            </a:r>
            <a:r>
              <a:rPr kumimoji="0" lang="en-US" altLang="en-US" sz="1800" b="1" i="0" u="none" strike="noStrike" cap="none" normalizeH="0" baseline="0" dirty="0">
                <a:ln>
                  <a:noFill/>
                </a:ln>
                <a:solidFill>
                  <a:srgbClr val="000000"/>
                </a:solidFill>
                <a:effectLst/>
                <a:latin typeface="Verdana" panose="020B0604030504040204" pitchFamily="34" charset="0"/>
              </a:rPr>
              <a:t>get</a:t>
            </a:r>
            <a:r>
              <a:rPr kumimoji="0" lang="en-US" altLang="en-US" sz="1800" b="0" i="0" u="none" strike="noStrike" cap="none" normalizeH="0" baseline="0" dirty="0">
                <a:ln>
                  <a:noFill/>
                </a:ln>
                <a:solidFill>
                  <a:srgbClr val="000000"/>
                </a:solidFill>
                <a:effectLst/>
                <a:latin typeface="Verdana" panose="020B0604030504040204" pitchFamily="34" charset="0"/>
              </a:rPr>
              <a:t> and </a:t>
            </a:r>
            <a:r>
              <a:rPr kumimoji="0" lang="en-US" altLang="en-US" sz="1800" b="1" i="0" u="none" strike="noStrike" cap="none" normalizeH="0" baseline="0" dirty="0">
                <a:ln>
                  <a:noFill/>
                </a:ln>
                <a:solidFill>
                  <a:srgbClr val="000000"/>
                </a:solidFill>
                <a:effectLst/>
                <a:latin typeface="Verdana" panose="020B0604030504040204" pitchFamily="34" charset="0"/>
              </a:rPr>
              <a:t>set</a:t>
            </a:r>
            <a:r>
              <a:rPr kumimoji="0" lang="en-US" altLang="en-US" sz="1800" b="0" i="0" u="none" strike="noStrike" cap="none" normalizeH="0" baseline="0" dirty="0">
                <a:ln>
                  <a:noFill/>
                </a:ln>
                <a:solidFill>
                  <a:srgbClr val="000000"/>
                </a:solidFill>
                <a:effectLst/>
                <a:latin typeface="Verdana" panose="020B0604030504040204" pitchFamily="34" charset="0"/>
              </a:rPr>
              <a:t> methods.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get</a:t>
            </a:r>
            <a:r>
              <a:rPr kumimoji="0" lang="en-US" altLang="en-US" sz="1800" b="0" i="0" u="none" strike="noStrike" cap="none" normalizeH="0" baseline="0" dirty="0">
                <a:ln>
                  <a:noFill/>
                </a:ln>
                <a:solidFill>
                  <a:srgbClr val="000000"/>
                </a:solidFill>
                <a:effectLst/>
                <a:latin typeface="Verdana" panose="020B0604030504040204" pitchFamily="34" charset="0"/>
              </a:rPr>
              <a:t> method returns the variable value, and the </a:t>
            </a:r>
            <a:r>
              <a:rPr kumimoji="0" lang="en-US" altLang="en-US" sz="1800" b="0" i="0" u="none" strike="noStrike" cap="none" normalizeH="0" baseline="0" dirty="0">
                <a:ln>
                  <a:noFill/>
                </a:ln>
                <a:solidFill>
                  <a:srgbClr val="DC143C"/>
                </a:solidFill>
                <a:effectLst/>
                <a:latin typeface="Consolas" panose="020B0609020204030204" pitchFamily="49" charset="0"/>
              </a:rPr>
              <a:t>set</a:t>
            </a:r>
            <a:r>
              <a:rPr kumimoji="0" lang="en-US" altLang="en-US" sz="1800" b="0" i="0" u="none" strike="noStrike" cap="none" normalizeH="0" baseline="0" dirty="0">
                <a:ln>
                  <a:noFill/>
                </a:ln>
                <a:solidFill>
                  <a:srgbClr val="000000"/>
                </a:solidFill>
                <a:effectLst/>
                <a:latin typeface="Verdana" panose="020B0604030504040204" pitchFamily="34" charset="0"/>
              </a:rPr>
              <a:t> method sets the value.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Syntax for both is that they start with either </a:t>
            </a:r>
            <a:r>
              <a:rPr kumimoji="0" lang="en-US" altLang="en-US" sz="1800" b="0" i="0" u="none" strike="noStrike" cap="none" normalizeH="0" baseline="0" dirty="0">
                <a:ln>
                  <a:noFill/>
                </a:ln>
                <a:solidFill>
                  <a:srgbClr val="DC143C"/>
                </a:solidFill>
                <a:effectLst/>
                <a:latin typeface="Consolas" panose="020B0609020204030204" pitchFamily="49" charset="0"/>
              </a:rPr>
              <a:t>get</a:t>
            </a:r>
            <a:r>
              <a:rPr kumimoji="0" lang="en-US" altLang="en-US" sz="1800" b="0" i="0" u="none" strike="noStrike" cap="none" normalizeH="0" baseline="0" dirty="0">
                <a:ln>
                  <a:noFill/>
                </a:ln>
                <a:solidFill>
                  <a:srgbClr val="000000"/>
                </a:solidFill>
                <a:effectLst/>
                <a:latin typeface="Verdana" panose="020B0604030504040204" pitchFamily="34" charset="0"/>
              </a:rPr>
              <a:t> or </a:t>
            </a:r>
            <a:r>
              <a:rPr kumimoji="0" lang="en-US" altLang="en-US" sz="1800" b="0" i="0" u="none" strike="noStrike" cap="none" normalizeH="0" baseline="0" dirty="0">
                <a:ln>
                  <a:noFill/>
                </a:ln>
                <a:solidFill>
                  <a:srgbClr val="DC143C"/>
                </a:solidFill>
                <a:effectLst/>
                <a:latin typeface="Consolas" panose="020B0609020204030204" pitchFamily="49" charset="0"/>
              </a:rPr>
              <a:t>set</a:t>
            </a:r>
            <a:r>
              <a:rPr kumimoji="0" lang="en-US" altLang="en-US" sz="1800" b="0" i="0" u="none" strike="noStrike" cap="none" normalizeH="0" baseline="0" dirty="0">
                <a:ln>
                  <a:noFill/>
                </a:ln>
                <a:solidFill>
                  <a:srgbClr val="000000"/>
                </a:solidFill>
                <a:effectLst/>
                <a:latin typeface="Verdana" panose="020B0604030504040204" pitchFamily="34" charset="0"/>
              </a:rPr>
              <a:t>, followed by the name of the variable, with the first letter in upper case: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98D2FC8-0170-746F-054B-108E20A09284}"/>
              </a:ext>
            </a:extLst>
          </p:cNvPr>
          <p:cNvSpPr txBox="1"/>
          <p:nvPr/>
        </p:nvSpPr>
        <p:spPr>
          <a:xfrm>
            <a:off x="121256" y="526108"/>
            <a:ext cx="11949488" cy="13696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meaning of </a:t>
            </a:r>
            <a:r>
              <a:rPr kumimoji="0" lang="en-US" altLang="en-US" sz="1800" b="1" i="0" u="none" strike="noStrike" cap="none" normalizeH="0" baseline="0" dirty="0">
                <a:ln>
                  <a:noFill/>
                </a:ln>
                <a:solidFill>
                  <a:srgbClr val="000000"/>
                </a:solidFill>
                <a:effectLst/>
                <a:latin typeface="Verdana" panose="020B0604030504040204" pitchFamily="34" charset="0"/>
              </a:rPr>
              <a:t>Encapsulation</a:t>
            </a:r>
            <a:r>
              <a:rPr kumimoji="0" lang="en-US" altLang="en-US" sz="1800" b="0" i="0" u="none" strike="noStrike" cap="none" normalizeH="0" baseline="0" dirty="0">
                <a:ln>
                  <a:noFill/>
                </a:ln>
                <a:solidFill>
                  <a:srgbClr val="000000"/>
                </a:solidFill>
                <a:effectLst/>
                <a:latin typeface="Verdana" panose="020B0604030504040204" pitchFamily="34" charset="0"/>
              </a:rPr>
              <a:t>, is to make sure that "sensitive" data is hidden from users. To achieve this, you must: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Verdana" panose="020B0604030504040204" pitchFamily="34" charset="0"/>
              </a:rPr>
              <a:t>declare class variables/attributes as </a:t>
            </a:r>
            <a:r>
              <a:rPr kumimoji="0" lang="en-US" altLang="en-US" sz="1800" b="0" i="0" u="none" strike="noStrike" cap="none" normalizeH="0" baseline="0" dirty="0">
                <a:ln>
                  <a:noFill/>
                </a:ln>
                <a:solidFill>
                  <a:srgbClr val="DC143C"/>
                </a:solidFill>
                <a:effectLst/>
                <a:latin typeface="Consolas" panose="020B0609020204030204" pitchFamily="49" charset="0"/>
              </a:rPr>
              <a:t>private</a:t>
            </a: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Verdana" panose="020B0604030504040204" pitchFamily="34" charset="0"/>
              </a:rPr>
              <a:t>provide public </a:t>
            </a:r>
            <a:r>
              <a:rPr kumimoji="0" lang="en-US" altLang="en-US" sz="1800" b="1" i="0" u="none" strike="noStrike" cap="none" normalizeH="0" baseline="0" dirty="0">
                <a:ln>
                  <a:noFill/>
                </a:ln>
                <a:solidFill>
                  <a:srgbClr val="000000"/>
                </a:solidFill>
                <a:effectLst/>
                <a:latin typeface="Verdana" panose="020B0604030504040204" pitchFamily="34" charset="0"/>
              </a:rPr>
              <a:t>get</a:t>
            </a:r>
            <a:r>
              <a:rPr kumimoji="0" lang="en-US" altLang="en-US" sz="1800" b="0" i="0" u="none" strike="noStrike" cap="none" normalizeH="0" baseline="0" dirty="0">
                <a:ln>
                  <a:noFill/>
                </a:ln>
                <a:solidFill>
                  <a:srgbClr val="000000"/>
                </a:solidFill>
                <a:effectLst/>
                <a:latin typeface="Verdana" panose="020B0604030504040204" pitchFamily="34" charset="0"/>
              </a:rPr>
              <a:t> and </a:t>
            </a:r>
            <a:r>
              <a:rPr kumimoji="0" lang="en-US" altLang="en-US" sz="1800" b="1" i="0" u="none" strike="noStrike" cap="none" normalizeH="0" baseline="0" dirty="0">
                <a:ln>
                  <a:noFill/>
                </a:ln>
                <a:solidFill>
                  <a:srgbClr val="000000"/>
                </a:solidFill>
                <a:effectLst/>
                <a:latin typeface="Verdana" panose="020B0604030504040204" pitchFamily="34" charset="0"/>
              </a:rPr>
              <a:t>set</a:t>
            </a:r>
            <a:r>
              <a:rPr kumimoji="0" lang="en-US" altLang="en-US" sz="1800" b="0" i="0" u="none" strike="noStrike" cap="none" normalizeH="0" baseline="0" dirty="0">
                <a:ln>
                  <a:noFill/>
                </a:ln>
                <a:solidFill>
                  <a:srgbClr val="000000"/>
                </a:solidFill>
                <a:effectLst/>
                <a:latin typeface="Verdana" panose="020B0604030504040204" pitchFamily="34" charset="0"/>
              </a:rPr>
              <a:t> methods to access and update the value of a </a:t>
            </a:r>
            <a:r>
              <a:rPr kumimoji="0" lang="en-US" altLang="en-US" sz="1800" b="0" i="0" u="none" strike="noStrike" cap="none" normalizeH="0" baseline="0" dirty="0">
                <a:ln>
                  <a:noFill/>
                </a:ln>
                <a:solidFill>
                  <a:srgbClr val="DC143C"/>
                </a:solidFill>
                <a:effectLst/>
                <a:latin typeface="Consolas" panose="020B0609020204030204" pitchFamily="49" charset="0"/>
              </a:rPr>
              <a:t>private</a:t>
            </a:r>
            <a:r>
              <a:rPr kumimoji="0" lang="en-US" altLang="en-US" sz="1800" b="0" i="0" u="none" strike="noStrike" cap="none" normalizeH="0" baseline="0" dirty="0">
                <a:ln>
                  <a:noFill/>
                </a:ln>
                <a:solidFill>
                  <a:srgbClr val="000000"/>
                </a:solidFill>
                <a:effectLst/>
                <a:latin typeface="Verdana" panose="020B0604030504040204" pitchFamily="34" charset="0"/>
              </a:rPr>
              <a:t> variable</a:t>
            </a:r>
          </a:p>
        </p:txBody>
      </p:sp>
      <p:sp>
        <p:nvSpPr>
          <p:cNvPr id="10" name="Rectangle 3">
            <a:extLst>
              <a:ext uri="{FF2B5EF4-FFF2-40B4-BE49-F238E27FC236}">
                <a16:creationId xmlns:a16="http://schemas.microsoft.com/office/drawing/2014/main" id="{169622DC-A202-8E94-2472-953002637A9F}"/>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278BD9C-05DF-3275-5528-146074BA3A33}"/>
              </a:ext>
            </a:extLst>
          </p:cNvPr>
          <p:cNvSpPr txBox="1"/>
          <p:nvPr/>
        </p:nvSpPr>
        <p:spPr>
          <a:xfrm>
            <a:off x="121256" y="4784581"/>
            <a:ext cx="11949488"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7AA"/>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class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Person</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private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String</a:t>
            </a:r>
            <a:r>
              <a:rPr kumimoji="0" lang="en-US" altLang="en-US" sz="1800" b="0" i="0" u="none" strike="noStrike" cap="none" normalizeH="0" baseline="0" dirty="0">
                <a:ln>
                  <a:noFill/>
                </a:ln>
                <a:solidFill>
                  <a:srgbClr val="000000"/>
                </a:solidFill>
                <a:effectLst/>
                <a:latin typeface="Consolas" panose="020B0609020204030204" pitchFamily="49" charset="0"/>
              </a:rPr>
              <a:t> name</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708090"/>
                </a:solidFill>
                <a:effectLst/>
                <a:latin typeface="Consolas" panose="020B0609020204030204" pitchFamily="49" charset="0"/>
              </a:rPr>
              <a:t>// private = restricted access</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708090"/>
                </a:solidFill>
                <a:effectLst/>
                <a:latin typeface="Consolas" panose="020B0609020204030204" pitchFamily="49" charset="0"/>
              </a:rPr>
              <a:t>// Getter</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String</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DD4A68"/>
                </a:solidFill>
                <a:effectLst/>
                <a:latin typeface="Consolas" panose="020B0609020204030204" pitchFamily="49" charset="0"/>
              </a:rPr>
              <a:t>getName</a:t>
            </a:r>
            <a:r>
              <a:rPr kumimoji="0" lang="en-US" altLang="en-US" sz="18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return</a:t>
            </a:r>
            <a:r>
              <a:rPr kumimoji="0" lang="en-US" altLang="en-US" sz="1800" b="0" i="0" u="none" strike="noStrike" cap="none" normalizeH="0" baseline="0" dirty="0">
                <a:ln>
                  <a:noFill/>
                </a:ln>
                <a:solidFill>
                  <a:srgbClr val="000000"/>
                </a:solidFill>
                <a:effectLst/>
                <a:latin typeface="Consolas" panose="020B0609020204030204" pitchFamily="49" charset="0"/>
              </a:rPr>
              <a:t> name</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708090"/>
                </a:solidFill>
                <a:effectLst/>
                <a:latin typeface="Consolas" panose="020B0609020204030204" pitchFamily="49" charset="0"/>
              </a:rPr>
              <a:t>// Setter</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void</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DD4A68"/>
                </a:solidFill>
                <a:effectLst/>
                <a:latin typeface="Consolas" panose="020B0609020204030204" pitchFamily="49" charset="0"/>
              </a:rPr>
              <a:t>setName</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DD4A68"/>
                </a:solidFill>
                <a:effectLst/>
                <a:latin typeface="Consolas" panose="020B0609020204030204" pitchFamily="49" charset="0"/>
              </a:rPr>
              <a:t>String</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newName</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this</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name </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newName</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E3CB839A-FDB0-3F2C-B89F-28936440A604}"/>
              </a:ext>
            </a:extLst>
          </p:cNvPr>
          <p:cNvSpPr txBox="1"/>
          <p:nvPr/>
        </p:nvSpPr>
        <p:spPr>
          <a:xfrm>
            <a:off x="200769" y="4273031"/>
            <a:ext cx="610262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p:txBody>
      </p:sp>
    </p:spTree>
    <p:extLst>
      <p:ext uri="{BB962C8B-B14F-4D97-AF65-F5344CB8AC3E}">
        <p14:creationId xmlns:p14="http://schemas.microsoft.com/office/powerpoint/2010/main" val="3279369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4ACE9A-5BD2-B854-8F39-CD1335A87B34}"/>
              </a:ext>
            </a:extLst>
          </p:cNvPr>
          <p:cNvSpPr txBox="1"/>
          <p:nvPr/>
        </p:nvSpPr>
        <p:spPr>
          <a:xfrm>
            <a:off x="351845" y="939796"/>
            <a:ext cx="6041335" cy="4247317"/>
          </a:xfrm>
          <a:prstGeom prst="rect">
            <a:avLst/>
          </a:prstGeom>
          <a:noFill/>
          <a:ln>
            <a:solidFill>
              <a:schemeClr val="tx1"/>
            </a:solidFill>
          </a:ln>
        </p:spPr>
        <p:txBody>
          <a:bodyPr wrap="square">
            <a:spAutoFit/>
          </a:bodyPr>
          <a:lstStyle/>
          <a:p>
            <a:endParaRPr lang="en-PH" dirty="0">
              <a:latin typeface="Arial Black" panose="020B0A04020102020204" pitchFamily="34" charset="0"/>
            </a:endParaRPr>
          </a:p>
          <a:p>
            <a:r>
              <a:rPr lang="en-PH" dirty="0">
                <a:latin typeface="Arial Black" panose="020B0A04020102020204" pitchFamily="34" charset="0"/>
              </a:rPr>
              <a:t>public class Person {</a:t>
            </a:r>
          </a:p>
          <a:p>
            <a:r>
              <a:rPr lang="en-PH" dirty="0">
                <a:latin typeface="Arial Black" panose="020B0A04020102020204" pitchFamily="34" charset="0"/>
              </a:rPr>
              <a:t>  private String name; // private = restricted access</a:t>
            </a:r>
          </a:p>
          <a:p>
            <a:endParaRPr lang="en-PH" dirty="0">
              <a:latin typeface="Arial Black" panose="020B0A04020102020204" pitchFamily="34" charset="0"/>
            </a:endParaRPr>
          </a:p>
          <a:p>
            <a:r>
              <a:rPr lang="en-PH" dirty="0">
                <a:latin typeface="Arial Black" panose="020B0A04020102020204" pitchFamily="34" charset="0"/>
              </a:rPr>
              <a:t>  // Getter</a:t>
            </a:r>
          </a:p>
          <a:p>
            <a:r>
              <a:rPr lang="en-PH" dirty="0">
                <a:latin typeface="Arial Black" panose="020B0A04020102020204" pitchFamily="34" charset="0"/>
              </a:rPr>
              <a:t>  public String </a:t>
            </a:r>
            <a:r>
              <a:rPr lang="en-PH" dirty="0" err="1">
                <a:latin typeface="Arial Black" panose="020B0A04020102020204" pitchFamily="34" charset="0"/>
              </a:rPr>
              <a:t>getName</a:t>
            </a:r>
            <a:r>
              <a:rPr lang="en-PH" dirty="0">
                <a:latin typeface="Arial Black" panose="020B0A04020102020204" pitchFamily="34" charset="0"/>
              </a:rPr>
              <a:t>() {</a:t>
            </a:r>
          </a:p>
          <a:p>
            <a:r>
              <a:rPr lang="en-PH" dirty="0">
                <a:latin typeface="Arial Black" panose="020B0A04020102020204" pitchFamily="34" charset="0"/>
              </a:rPr>
              <a:t>    return name;</a:t>
            </a:r>
          </a:p>
          <a:p>
            <a:r>
              <a:rPr lang="en-PH" dirty="0">
                <a:latin typeface="Arial Black" panose="020B0A04020102020204" pitchFamily="34" charset="0"/>
              </a:rPr>
              <a:t>  }</a:t>
            </a:r>
          </a:p>
          <a:p>
            <a:endParaRPr lang="en-PH" dirty="0">
              <a:latin typeface="Arial Black" panose="020B0A04020102020204" pitchFamily="34" charset="0"/>
            </a:endParaRPr>
          </a:p>
          <a:p>
            <a:r>
              <a:rPr lang="en-PH" dirty="0">
                <a:latin typeface="Arial Black" panose="020B0A04020102020204" pitchFamily="34" charset="0"/>
              </a:rPr>
              <a:t>  // Setter</a:t>
            </a:r>
          </a:p>
          <a:p>
            <a:r>
              <a:rPr lang="en-PH" dirty="0">
                <a:latin typeface="Arial Black" panose="020B0A04020102020204" pitchFamily="34" charset="0"/>
              </a:rPr>
              <a:t>  public void </a:t>
            </a:r>
            <a:r>
              <a:rPr lang="en-PH" dirty="0" err="1">
                <a:latin typeface="Arial Black" panose="020B0A04020102020204" pitchFamily="34" charset="0"/>
              </a:rPr>
              <a:t>setName</a:t>
            </a:r>
            <a:r>
              <a:rPr lang="en-PH" dirty="0">
                <a:latin typeface="Arial Black" panose="020B0A04020102020204" pitchFamily="34" charset="0"/>
              </a:rPr>
              <a:t>(String </a:t>
            </a:r>
            <a:r>
              <a:rPr lang="en-PH" dirty="0" err="1">
                <a:latin typeface="Arial Black" panose="020B0A04020102020204" pitchFamily="34" charset="0"/>
              </a:rPr>
              <a:t>newName</a:t>
            </a:r>
            <a:r>
              <a:rPr lang="en-PH" dirty="0">
                <a:latin typeface="Arial Black" panose="020B0A04020102020204" pitchFamily="34" charset="0"/>
              </a:rPr>
              <a:t>) {</a:t>
            </a:r>
          </a:p>
          <a:p>
            <a:r>
              <a:rPr lang="en-PH" dirty="0">
                <a:latin typeface="Arial Black" panose="020B0A04020102020204" pitchFamily="34" charset="0"/>
              </a:rPr>
              <a:t>    this.name = </a:t>
            </a:r>
            <a:r>
              <a:rPr lang="en-PH" dirty="0" err="1">
                <a:latin typeface="Arial Black" panose="020B0A04020102020204" pitchFamily="34" charset="0"/>
              </a:rPr>
              <a:t>newName</a:t>
            </a:r>
            <a:r>
              <a:rPr lang="en-PH" dirty="0">
                <a:latin typeface="Arial Black" panose="020B0A04020102020204" pitchFamily="34" charset="0"/>
              </a:rPr>
              <a:t>;</a:t>
            </a:r>
          </a:p>
          <a:p>
            <a:r>
              <a:rPr lang="en-PH" dirty="0">
                <a:latin typeface="Arial Black" panose="020B0A04020102020204" pitchFamily="34" charset="0"/>
              </a:rPr>
              <a:t>  }</a:t>
            </a:r>
          </a:p>
          <a:p>
            <a:r>
              <a:rPr lang="en-PH" dirty="0">
                <a:latin typeface="Arial Black" panose="020B0A04020102020204" pitchFamily="34" charset="0"/>
              </a:rPr>
              <a:t>}</a:t>
            </a:r>
          </a:p>
        </p:txBody>
      </p:sp>
      <p:sp>
        <p:nvSpPr>
          <p:cNvPr id="6" name="TextBox 5">
            <a:extLst>
              <a:ext uri="{FF2B5EF4-FFF2-40B4-BE49-F238E27FC236}">
                <a16:creationId xmlns:a16="http://schemas.microsoft.com/office/drawing/2014/main" id="{00BE5D7E-6DFC-425C-DCB1-C7CEFFC66570}"/>
              </a:ext>
            </a:extLst>
          </p:cNvPr>
          <p:cNvSpPr txBox="1"/>
          <p:nvPr/>
        </p:nvSpPr>
        <p:spPr>
          <a:xfrm>
            <a:off x="6679095" y="271887"/>
            <a:ext cx="4238376" cy="3416320"/>
          </a:xfrm>
          <a:prstGeom prst="rect">
            <a:avLst/>
          </a:prstGeom>
          <a:noFill/>
        </p:spPr>
        <p:txBody>
          <a:bodyPr wrap="square">
            <a:spAutoFit/>
          </a:bodyPr>
          <a:lstStyle/>
          <a:p>
            <a:r>
              <a:rPr lang="en-GB" dirty="0"/>
              <a:t>Example explained</a:t>
            </a:r>
          </a:p>
          <a:p>
            <a:r>
              <a:rPr lang="en-GB" dirty="0"/>
              <a:t>The get method returns the value of the variable name.</a:t>
            </a:r>
          </a:p>
          <a:p>
            <a:endParaRPr lang="en-GB" dirty="0"/>
          </a:p>
          <a:p>
            <a:r>
              <a:rPr lang="en-GB" dirty="0"/>
              <a:t>The set method takes a parameter (</a:t>
            </a:r>
            <a:r>
              <a:rPr lang="en-GB" dirty="0" err="1"/>
              <a:t>newName</a:t>
            </a:r>
            <a:r>
              <a:rPr lang="en-GB" dirty="0"/>
              <a:t>) and assigns it to the name variable. The this keyword is used to refer to the current object.</a:t>
            </a:r>
          </a:p>
          <a:p>
            <a:endParaRPr lang="en-GB" dirty="0"/>
          </a:p>
          <a:p>
            <a:r>
              <a:rPr lang="en-GB" dirty="0"/>
              <a:t>However, as the name variable is declared as private, we cannot access it from outside this class:</a:t>
            </a:r>
            <a:endParaRPr lang="en-PH" dirty="0"/>
          </a:p>
        </p:txBody>
      </p:sp>
      <p:sp>
        <p:nvSpPr>
          <p:cNvPr id="8" name="TextBox 7">
            <a:extLst>
              <a:ext uri="{FF2B5EF4-FFF2-40B4-BE49-F238E27FC236}">
                <a16:creationId xmlns:a16="http://schemas.microsoft.com/office/drawing/2014/main" id="{3004FA4E-AC74-6088-8FD0-1F1131F3B715}"/>
              </a:ext>
            </a:extLst>
          </p:cNvPr>
          <p:cNvSpPr txBox="1"/>
          <p:nvPr/>
        </p:nvSpPr>
        <p:spPr>
          <a:xfrm>
            <a:off x="6848725" y="4177837"/>
            <a:ext cx="4299668" cy="2308324"/>
          </a:xfrm>
          <a:prstGeom prst="rect">
            <a:avLst/>
          </a:prstGeom>
          <a:noFill/>
          <a:ln>
            <a:solidFill>
              <a:schemeClr val="accent1"/>
            </a:solidFill>
          </a:ln>
        </p:spPr>
        <p:txBody>
          <a:bodyPr wrap="square">
            <a:spAutoFit/>
          </a:bodyPr>
          <a:lstStyle/>
          <a:p>
            <a:r>
              <a:rPr lang="en-PH" b="1" dirty="0"/>
              <a:t>public class Main {</a:t>
            </a:r>
          </a:p>
          <a:p>
            <a:r>
              <a:rPr lang="en-PH" b="1" dirty="0"/>
              <a:t>  public static void main(String[] </a:t>
            </a:r>
            <a:r>
              <a:rPr lang="en-PH" b="1" dirty="0" err="1"/>
              <a:t>args</a:t>
            </a:r>
            <a:r>
              <a:rPr lang="en-PH" b="1" dirty="0"/>
              <a:t>) {</a:t>
            </a:r>
          </a:p>
          <a:p>
            <a:r>
              <a:rPr lang="en-PH" b="1" dirty="0"/>
              <a:t>    Person </a:t>
            </a:r>
            <a:r>
              <a:rPr lang="en-PH" b="1" dirty="0" err="1"/>
              <a:t>myObj</a:t>
            </a:r>
            <a:r>
              <a:rPr lang="en-PH" b="1" dirty="0"/>
              <a:t> = new Person();</a:t>
            </a:r>
          </a:p>
          <a:p>
            <a:r>
              <a:rPr lang="en-PH" b="1" dirty="0"/>
              <a:t>    myObj.name = "John";</a:t>
            </a:r>
          </a:p>
          <a:p>
            <a:r>
              <a:rPr lang="en-PH" b="1" dirty="0"/>
              <a:t>    </a:t>
            </a:r>
            <a:r>
              <a:rPr lang="en-PH" b="1" dirty="0" err="1"/>
              <a:t>System.out.println</a:t>
            </a:r>
            <a:r>
              <a:rPr lang="en-PH" b="1" dirty="0"/>
              <a:t>(myObj.name);</a:t>
            </a:r>
          </a:p>
          <a:p>
            <a:r>
              <a:rPr lang="en-PH" b="1" dirty="0"/>
              <a:t>  }</a:t>
            </a:r>
          </a:p>
          <a:p>
            <a:r>
              <a:rPr lang="en-PH" b="1" dirty="0"/>
              <a:t>}</a:t>
            </a:r>
          </a:p>
          <a:p>
            <a:endParaRPr lang="en-PH" b="1" dirty="0"/>
          </a:p>
        </p:txBody>
      </p:sp>
      <p:sp>
        <p:nvSpPr>
          <p:cNvPr id="12" name="TextBox 11">
            <a:extLst>
              <a:ext uri="{FF2B5EF4-FFF2-40B4-BE49-F238E27FC236}">
                <a16:creationId xmlns:a16="http://schemas.microsoft.com/office/drawing/2014/main" id="{1290DF47-A9E6-197F-6F1D-5D6B2416F7E8}"/>
              </a:ext>
            </a:extLst>
          </p:cNvPr>
          <p:cNvSpPr txBox="1"/>
          <p:nvPr/>
        </p:nvSpPr>
        <p:spPr>
          <a:xfrm>
            <a:off x="325175" y="5733538"/>
            <a:ext cx="6094674" cy="369332"/>
          </a:xfrm>
          <a:prstGeom prst="rect">
            <a:avLst/>
          </a:prstGeom>
          <a:noFill/>
        </p:spPr>
        <p:txBody>
          <a:bodyPr wrap="square">
            <a:spAutoFit/>
          </a:bodyPr>
          <a:lstStyle/>
          <a:p>
            <a:r>
              <a:rPr lang="en-GB" dirty="0"/>
              <a:t>However, as we try to access a private variable, we get an error:</a:t>
            </a:r>
            <a:endParaRPr lang="en-PH" dirty="0"/>
          </a:p>
        </p:txBody>
      </p:sp>
      <p:sp>
        <p:nvSpPr>
          <p:cNvPr id="3" name="TextBox 2">
            <a:extLst>
              <a:ext uri="{FF2B5EF4-FFF2-40B4-BE49-F238E27FC236}">
                <a16:creationId xmlns:a16="http://schemas.microsoft.com/office/drawing/2014/main" id="{6CE1C542-B4E6-4937-5AD6-C3A429BDD43E}"/>
              </a:ext>
            </a:extLst>
          </p:cNvPr>
          <p:cNvSpPr txBox="1"/>
          <p:nvPr/>
        </p:nvSpPr>
        <p:spPr>
          <a:xfrm>
            <a:off x="298507" y="187173"/>
            <a:ext cx="6094674" cy="369332"/>
          </a:xfrm>
          <a:prstGeom prst="rect">
            <a:avLst/>
          </a:prstGeom>
          <a:noFill/>
        </p:spPr>
        <p:txBody>
          <a:bodyPr wrap="square">
            <a:spAutoFit/>
          </a:bodyPr>
          <a:lstStyle/>
          <a:p>
            <a:r>
              <a:rPr lang="en-PH" b="1" dirty="0"/>
              <a:t>Example</a:t>
            </a:r>
          </a:p>
        </p:txBody>
      </p:sp>
    </p:spTree>
    <p:extLst>
      <p:ext uri="{BB962C8B-B14F-4D97-AF65-F5344CB8AC3E}">
        <p14:creationId xmlns:p14="http://schemas.microsoft.com/office/powerpoint/2010/main" val="1399769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0A21CF-B853-7925-E4C4-F9CD9FCCE8AF}"/>
              </a:ext>
            </a:extLst>
          </p:cNvPr>
          <p:cNvSpPr txBox="1"/>
          <p:nvPr/>
        </p:nvSpPr>
        <p:spPr>
          <a:xfrm>
            <a:off x="455213" y="467905"/>
            <a:ext cx="4299667" cy="2308324"/>
          </a:xfrm>
          <a:prstGeom prst="rect">
            <a:avLst/>
          </a:prstGeom>
          <a:noFill/>
        </p:spPr>
        <p:txBody>
          <a:bodyPr wrap="square">
            <a:spAutoFit/>
          </a:bodyPr>
          <a:lstStyle/>
          <a:p>
            <a:r>
              <a:rPr lang="en-PH" b="1" dirty="0"/>
              <a:t>Example</a:t>
            </a:r>
          </a:p>
          <a:p>
            <a:r>
              <a:rPr lang="en-PH" dirty="0"/>
              <a:t>public class Main {</a:t>
            </a:r>
          </a:p>
          <a:p>
            <a:r>
              <a:rPr lang="en-PH" dirty="0"/>
              <a:t>  public static void main(String[] </a:t>
            </a:r>
            <a:r>
              <a:rPr lang="en-PH" dirty="0" err="1"/>
              <a:t>args</a:t>
            </a:r>
            <a:r>
              <a:rPr lang="en-PH" dirty="0"/>
              <a:t>) {</a:t>
            </a:r>
          </a:p>
          <a:p>
            <a:r>
              <a:rPr lang="en-PH" dirty="0"/>
              <a:t>    Person </a:t>
            </a:r>
            <a:r>
              <a:rPr lang="en-PH" dirty="0" err="1"/>
              <a:t>myObj</a:t>
            </a:r>
            <a:r>
              <a:rPr lang="en-PH" dirty="0"/>
              <a:t> = new Person();</a:t>
            </a:r>
          </a:p>
          <a:p>
            <a:r>
              <a:rPr lang="en-PH" dirty="0"/>
              <a:t>    myObj.name = "John";  // error</a:t>
            </a:r>
          </a:p>
          <a:p>
            <a:r>
              <a:rPr lang="en-PH" dirty="0"/>
              <a:t>    </a:t>
            </a:r>
            <a:r>
              <a:rPr lang="en-PH" dirty="0" err="1"/>
              <a:t>System.out.println</a:t>
            </a:r>
            <a:r>
              <a:rPr lang="en-PH" dirty="0"/>
              <a:t>(myObj.name); // error </a:t>
            </a:r>
          </a:p>
          <a:p>
            <a:r>
              <a:rPr lang="en-PH" dirty="0"/>
              <a:t>  }</a:t>
            </a:r>
          </a:p>
          <a:p>
            <a:r>
              <a:rPr lang="en-PH" dirty="0"/>
              <a:t>}</a:t>
            </a:r>
          </a:p>
        </p:txBody>
      </p:sp>
      <p:sp>
        <p:nvSpPr>
          <p:cNvPr id="6" name="TextBox 5">
            <a:extLst>
              <a:ext uri="{FF2B5EF4-FFF2-40B4-BE49-F238E27FC236}">
                <a16:creationId xmlns:a16="http://schemas.microsoft.com/office/drawing/2014/main" id="{8946E9D2-B41B-7E5D-3572-D1679B580576}"/>
              </a:ext>
            </a:extLst>
          </p:cNvPr>
          <p:cNvSpPr txBox="1"/>
          <p:nvPr/>
        </p:nvSpPr>
        <p:spPr>
          <a:xfrm>
            <a:off x="306125" y="3384445"/>
            <a:ext cx="3997517" cy="2031325"/>
          </a:xfrm>
          <a:prstGeom prst="rect">
            <a:avLst/>
          </a:prstGeom>
          <a:noFill/>
          <a:ln>
            <a:solidFill>
              <a:schemeClr val="accent1"/>
            </a:solidFill>
          </a:ln>
        </p:spPr>
        <p:txBody>
          <a:bodyPr wrap="square">
            <a:spAutoFit/>
          </a:bodyPr>
          <a:lstStyle/>
          <a:p>
            <a:r>
              <a:rPr lang="en-PH" dirty="0"/>
              <a:t>public class Main {</a:t>
            </a:r>
          </a:p>
          <a:p>
            <a:r>
              <a:rPr lang="en-PH" dirty="0"/>
              <a:t>  public static void main(String[] </a:t>
            </a:r>
            <a:r>
              <a:rPr lang="en-PH" dirty="0" err="1"/>
              <a:t>args</a:t>
            </a:r>
            <a:r>
              <a:rPr lang="en-PH" dirty="0"/>
              <a:t>) {</a:t>
            </a:r>
          </a:p>
          <a:p>
            <a:r>
              <a:rPr lang="en-PH" dirty="0"/>
              <a:t>    Person </a:t>
            </a:r>
            <a:r>
              <a:rPr lang="en-PH" dirty="0" err="1"/>
              <a:t>myObj</a:t>
            </a:r>
            <a:r>
              <a:rPr lang="en-PH" dirty="0"/>
              <a:t> = new Person();</a:t>
            </a:r>
          </a:p>
          <a:p>
            <a:r>
              <a:rPr lang="en-PH" dirty="0"/>
              <a:t>    myObj.name = "John";</a:t>
            </a:r>
          </a:p>
          <a:p>
            <a:r>
              <a:rPr lang="en-PH" dirty="0"/>
              <a:t>    </a:t>
            </a:r>
            <a:r>
              <a:rPr lang="en-PH" dirty="0" err="1"/>
              <a:t>System.out.println</a:t>
            </a:r>
            <a:r>
              <a:rPr lang="en-PH" dirty="0"/>
              <a:t>(myObj.name);</a:t>
            </a:r>
          </a:p>
          <a:p>
            <a:r>
              <a:rPr lang="en-PH" dirty="0"/>
              <a:t>  }</a:t>
            </a:r>
          </a:p>
          <a:p>
            <a:r>
              <a:rPr lang="en-PH" dirty="0"/>
              <a:t>}</a:t>
            </a:r>
          </a:p>
        </p:txBody>
      </p:sp>
      <p:sp>
        <p:nvSpPr>
          <p:cNvPr id="11" name="TextBox 10">
            <a:extLst>
              <a:ext uri="{FF2B5EF4-FFF2-40B4-BE49-F238E27FC236}">
                <a16:creationId xmlns:a16="http://schemas.microsoft.com/office/drawing/2014/main" id="{2688385C-108E-E21F-B5E8-47BC7768544B}"/>
              </a:ext>
            </a:extLst>
          </p:cNvPr>
          <p:cNvSpPr txBox="1"/>
          <p:nvPr/>
        </p:nvSpPr>
        <p:spPr>
          <a:xfrm>
            <a:off x="5041126" y="3384445"/>
            <a:ext cx="4609769" cy="3293209"/>
          </a:xfrm>
          <a:prstGeom prst="rect">
            <a:avLst/>
          </a:prstGeom>
          <a:noFill/>
          <a:ln>
            <a:solidFill>
              <a:schemeClr val="accent1"/>
            </a:solidFill>
          </a:ln>
        </p:spPr>
        <p:txBody>
          <a:bodyPr wrap="square">
            <a:spAutoFit/>
          </a:bodyPr>
          <a:lstStyle/>
          <a:p>
            <a:r>
              <a:rPr lang="en-PH" sz="1600" dirty="0"/>
              <a:t>public class Person {</a:t>
            </a:r>
          </a:p>
          <a:p>
            <a:r>
              <a:rPr lang="en-PH" sz="1600" dirty="0"/>
              <a:t>   private String name;</a:t>
            </a:r>
          </a:p>
          <a:p>
            <a:endParaRPr lang="en-PH" sz="1600" dirty="0"/>
          </a:p>
          <a:p>
            <a:r>
              <a:rPr lang="en-PH" sz="1600" dirty="0"/>
              <a:t>   // Getter</a:t>
            </a:r>
          </a:p>
          <a:p>
            <a:r>
              <a:rPr lang="en-PH" sz="1600" dirty="0"/>
              <a:t>   public String </a:t>
            </a:r>
            <a:r>
              <a:rPr lang="en-PH" sz="1600" dirty="0" err="1"/>
              <a:t>getName</a:t>
            </a:r>
            <a:r>
              <a:rPr lang="en-PH" sz="1600" dirty="0"/>
              <a:t>() {</a:t>
            </a:r>
          </a:p>
          <a:p>
            <a:r>
              <a:rPr lang="en-PH" sz="1600" dirty="0"/>
              <a:t>     return name;</a:t>
            </a:r>
          </a:p>
          <a:p>
            <a:r>
              <a:rPr lang="en-PH" sz="1600" dirty="0"/>
              <a:t>   }</a:t>
            </a:r>
          </a:p>
          <a:p>
            <a:endParaRPr lang="en-PH" sz="1600" dirty="0"/>
          </a:p>
          <a:p>
            <a:r>
              <a:rPr lang="en-PH" sz="1600" dirty="0"/>
              <a:t>   // Setter</a:t>
            </a:r>
          </a:p>
          <a:p>
            <a:r>
              <a:rPr lang="en-PH" sz="1600" dirty="0"/>
              <a:t>   public void </a:t>
            </a:r>
            <a:r>
              <a:rPr lang="en-PH" sz="1600" dirty="0" err="1"/>
              <a:t>setName</a:t>
            </a:r>
            <a:r>
              <a:rPr lang="en-PH" sz="1600" dirty="0"/>
              <a:t>(String </a:t>
            </a:r>
            <a:r>
              <a:rPr lang="en-PH" sz="1600" dirty="0" err="1"/>
              <a:t>newName</a:t>
            </a:r>
            <a:r>
              <a:rPr lang="en-PH" sz="1600" dirty="0"/>
              <a:t>) {</a:t>
            </a:r>
          </a:p>
          <a:p>
            <a:r>
              <a:rPr lang="en-PH" sz="1600" dirty="0"/>
              <a:t>     this.name = </a:t>
            </a:r>
            <a:r>
              <a:rPr lang="en-PH" sz="1600" dirty="0" err="1"/>
              <a:t>newName</a:t>
            </a:r>
            <a:r>
              <a:rPr lang="en-PH" sz="1600" dirty="0"/>
              <a:t>;</a:t>
            </a:r>
          </a:p>
          <a:p>
            <a:r>
              <a:rPr lang="en-PH" sz="1600" dirty="0"/>
              <a:t>   }</a:t>
            </a:r>
          </a:p>
          <a:p>
            <a:r>
              <a:rPr lang="en-PH" sz="1600" dirty="0"/>
              <a:t>}</a:t>
            </a:r>
          </a:p>
        </p:txBody>
      </p:sp>
      <p:pic>
        <p:nvPicPr>
          <p:cNvPr id="14" name="Picture 13">
            <a:extLst>
              <a:ext uri="{FF2B5EF4-FFF2-40B4-BE49-F238E27FC236}">
                <a16:creationId xmlns:a16="http://schemas.microsoft.com/office/drawing/2014/main" id="{FA774C22-D46F-B5E2-4FAB-1240428D7B06}"/>
              </a:ext>
            </a:extLst>
          </p:cNvPr>
          <p:cNvPicPr>
            <a:picLocks noChangeAspect="1"/>
          </p:cNvPicPr>
          <p:nvPr/>
        </p:nvPicPr>
        <p:blipFill rotWithShape="1">
          <a:blip r:embed="rId2"/>
          <a:srcRect l="50441" t="3665" b="1"/>
          <a:stretch/>
        </p:blipFill>
        <p:spPr>
          <a:xfrm>
            <a:off x="6440557" y="2908664"/>
            <a:ext cx="1160891" cy="433140"/>
          </a:xfrm>
          <a:prstGeom prst="rect">
            <a:avLst/>
          </a:prstGeom>
        </p:spPr>
      </p:pic>
      <p:pic>
        <p:nvPicPr>
          <p:cNvPr id="16" name="Picture 15">
            <a:extLst>
              <a:ext uri="{FF2B5EF4-FFF2-40B4-BE49-F238E27FC236}">
                <a16:creationId xmlns:a16="http://schemas.microsoft.com/office/drawing/2014/main" id="{22E8B107-AEAB-308F-8CDA-C7FB60C46928}"/>
              </a:ext>
            </a:extLst>
          </p:cNvPr>
          <p:cNvPicPr>
            <a:picLocks noChangeAspect="1"/>
          </p:cNvPicPr>
          <p:nvPr/>
        </p:nvPicPr>
        <p:blipFill>
          <a:blip r:embed="rId3"/>
          <a:stretch>
            <a:fillRect/>
          </a:stretch>
        </p:blipFill>
        <p:spPr>
          <a:xfrm>
            <a:off x="62615" y="5541150"/>
            <a:ext cx="4609769" cy="1316850"/>
          </a:xfrm>
          <a:prstGeom prst="rect">
            <a:avLst/>
          </a:prstGeom>
        </p:spPr>
      </p:pic>
      <p:sp>
        <p:nvSpPr>
          <p:cNvPr id="18" name="TextBox 17">
            <a:extLst>
              <a:ext uri="{FF2B5EF4-FFF2-40B4-BE49-F238E27FC236}">
                <a16:creationId xmlns:a16="http://schemas.microsoft.com/office/drawing/2014/main" id="{F103AA1F-104F-AC72-D6A1-D16F2DA33838}"/>
              </a:ext>
            </a:extLst>
          </p:cNvPr>
          <p:cNvSpPr txBox="1"/>
          <p:nvPr/>
        </p:nvSpPr>
        <p:spPr>
          <a:xfrm>
            <a:off x="5385022" y="105555"/>
            <a:ext cx="6094674" cy="369332"/>
          </a:xfrm>
          <a:prstGeom prst="rect">
            <a:avLst/>
          </a:prstGeom>
          <a:noFill/>
        </p:spPr>
        <p:txBody>
          <a:bodyPr wrap="square">
            <a:spAutoFit/>
          </a:bodyPr>
          <a:lstStyle/>
          <a:p>
            <a:r>
              <a:rPr lang="en-GB" dirty="0"/>
              <a:t>However, as we try to access a private variable, we get an error:</a:t>
            </a:r>
            <a:endParaRPr lang="en-PH" dirty="0"/>
          </a:p>
        </p:txBody>
      </p:sp>
      <p:pic>
        <p:nvPicPr>
          <p:cNvPr id="20" name="Picture 19">
            <a:extLst>
              <a:ext uri="{FF2B5EF4-FFF2-40B4-BE49-F238E27FC236}">
                <a16:creationId xmlns:a16="http://schemas.microsoft.com/office/drawing/2014/main" id="{B886BA3D-0BD8-490D-77CF-7D60A8953788}"/>
              </a:ext>
            </a:extLst>
          </p:cNvPr>
          <p:cNvPicPr>
            <a:picLocks noChangeAspect="1"/>
          </p:cNvPicPr>
          <p:nvPr/>
        </p:nvPicPr>
        <p:blipFill rotWithShape="1">
          <a:blip r:embed="rId4"/>
          <a:srcRect r="37243"/>
          <a:stretch/>
        </p:blipFill>
        <p:spPr>
          <a:xfrm>
            <a:off x="5286361" y="573963"/>
            <a:ext cx="6193335" cy="1859441"/>
          </a:xfrm>
          <a:prstGeom prst="rect">
            <a:avLst/>
          </a:prstGeom>
        </p:spPr>
      </p:pic>
      <p:pic>
        <p:nvPicPr>
          <p:cNvPr id="2" name="Picture 1">
            <a:extLst>
              <a:ext uri="{FF2B5EF4-FFF2-40B4-BE49-F238E27FC236}">
                <a16:creationId xmlns:a16="http://schemas.microsoft.com/office/drawing/2014/main" id="{ED17197C-9C2C-47DB-5686-707B406FA9F0}"/>
              </a:ext>
            </a:extLst>
          </p:cNvPr>
          <p:cNvPicPr>
            <a:picLocks noChangeAspect="1"/>
          </p:cNvPicPr>
          <p:nvPr/>
        </p:nvPicPr>
        <p:blipFill rotWithShape="1">
          <a:blip r:embed="rId5"/>
          <a:srcRect r="51633" b="4666"/>
          <a:stretch/>
        </p:blipFill>
        <p:spPr>
          <a:xfrm>
            <a:off x="455213" y="2978550"/>
            <a:ext cx="1073426" cy="363254"/>
          </a:xfrm>
          <a:prstGeom prst="rect">
            <a:avLst/>
          </a:prstGeom>
        </p:spPr>
      </p:pic>
    </p:spTree>
    <p:extLst>
      <p:ext uri="{BB962C8B-B14F-4D97-AF65-F5344CB8AC3E}">
        <p14:creationId xmlns:p14="http://schemas.microsoft.com/office/powerpoint/2010/main" val="2110398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2795D-C478-F46D-9997-67C6220754D7}"/>
              </a:ext>
            </a:extLst>
          </p:cNvPr>
          <p:cNvSpPr txBox="1"/>
          <p:nvPr/>
        </p:nvSpPr>
        <p:spPr>
          <a:xfrm>
            <a:off x="174928" y="209401"/>
            <a:ext cx="10455965" cy="3416320"/>
          </a:xfrm>
          <a:prstGeom prst="rect">
            <a:avLst/>
          </a:prstGeom>
          <a:noFill/>
        </p:spPr>
        <p:txBody>
          <a:bodyPr wrap="square">
            <a:spAutoFit/>
          </a:bodyPr>
          <a:lstStyle/>
          <a:p>
            <a:r>
              <a:rPr lang="en-GB" dirty="0"/>
              <a:t>Instead, we use the </a:t>
            </a:r>
            <a:r>
              <a:rPr lang="en-GB" dirty="0" err="1"/>
              <a:t>getName</a:t>
            </a:r>
            <a:r>
              <a:rPr lang="en-GB" dirty="0"/>
              <a:t>() and </a:t>
            </a:r>
            <a:r>
              <a:rPr lang="en-GB" dirty="0" err="1"/>
              <a:t>setName</a:t>
            </a:r>
            <a:r>
              <a:rPr lang="en-GB" dirty="0"/>
              <a:t>() methods to access and update the variable:</a:t>
            </a:r>
          </a:p>
          <a:p>
            <a:endParaRPr lang="en-GB" dirty="0"/>
          </a:p>
          <a:p>
            <a:r>
              <a:rPr lang="en-GB" b="1" dirty="0"/>
              <a:t>Example</a:t>
            </a:r>
          </a:p>
          <a:p>
            <a:r>
              <a:rPr lang="en-GB" dirty="0"/>
              <a:t>public class Main {</a:t>
            </a:r>
          </a:p>
          <a:p>
            <a:r>
              <a:rPr lang="en-GB" dirty="0"/>
              <a:t>  public static void main(String[] </a:t>
            </a:r>
            <a:r>
              <a:rPr lang="en-GB" dirty="0" err="1"/>
              <a:t>args</a:t>
            </a:r>
            <a:r>
              <a:rPr lang="en-GB" dirty="0"/>
              <a:t>) {</a:t>
            </a:r>
          </a:p>
          <a:p>
            <a:r>
              <a:rPr lang="en-GB" dirty="0"/>
              <a:t>    Person </a:t>
            </a:r>
            <a:r>
              <a:rPr lang="en-GB" dirty="0" err="1"/>
              <a:t>myObj</a:t>
            </a:r>
            <a:r>
              <a:rPr lang="en-GB" dirty="0"/>
              <a:t> = new Person();</a:t>
            </a:r>
          </a:p>
          <a:p>
            <a:r>
              <a:rPr lang="en-GB" dirty="0"/>
              <a:t>    </a:t>
            </a:r>
            <a:r>
              <a:rPr lang="en-GB" dirty="0" err="1"/>
              <a:t>myObj.setName</a:t>
            </a:r>
            <a:r>
              <a:rPr lang="en-GB" dirty="0"/>
              <a:t>("John"); // Set the value of the name variable to "John"</a:t>
            </a:r>
          </a:p>
          <a:p>
            <a:r>
              <a:rPr lang="en-GB" dirty="0"/>
              <a:t>    </a:t>
            </a:r>
            <a:r>
              <a:rPr lang="en-GB" dirty="0" err="1"/>
              <a:t>System.out.println</a:t>
            </a:r>
            <a:r>
              <a:rPr lang="en-GB" dirty="0"/>
              <a:t>(</a:t>
            </a:r>
            <a:r>
              <a:rPr lang="en-GB" dirty="0" err="1"/>
              <a:t>myObj.getName</a:t>
            </a:r>
            <a:r>
              <a:rPr lang="en-GB" dirty="0"/>
              <a:t>());</a:t>
            </a:r>
          </a:p>
          <a:p>
            <a:r>
              <a:rPr lang="en-GB" dirty="0"/>
              <a:t>  }</a:t>
            </a:r>
          </a:p>
          <a:p>
            <a:r>
              <a:rPr lang="en-GB" dirty="0"/>
              <a:t>}</a:t>
            </a:r>
          </a:p>
          <a:p>
            <a:endParaRPr lang="en-GB" dirty="0"/>
          </a:p>
          <a:p>
            <a:r>
              <a:rPr lang="en-GB" dirty="0"/>
              <a:t>// Outputs "John"</a:t>
            </a:r>
            <a:endParaRPr lang="en-PH" dirty="0"/>
          </a:p>
        </p:txBody>
      </p:sp>
      <p:sp>
        <p:nvSpPr>
          <p:cNvPr id="5" name="TextBox 4">
            <a:extLst>
              <a:ext uri="{FF2B5EF4-FFF2-40B4-BE49-F238E27FC236}">
                <a16:creationId xmlns:a16="http://schemas.microsoft.com/office/drawing/2014/main" id="{C08A678B-B869-D628-B7F8-4002C8503EE5}"/>
              </a:ext>
            </a:extLst>
          </p:cNvPr>
          <p:cNvSpPr txBox="1"/>
          <p:nvPr/>
        </p:nvSpPr>
        <p:spPr>
          <a:xfrm>
            <a:off x="140474" y="4212945"/>
            <a:ext cx="4079020" cy="2031325"/>
          </a:xfrm>
          <a:prstGeom prst="rect">
            <a:avLst/>
          </a:prstGeom>
          <a:noFill/>
          <a:ln>
            <a:solidFill>
              <a:schemeClr val="accent1"/>
            </a:solidFill>
          </a:ln>
        </p:spPr>
        <p:txBody>
          <a:bodyPr wrap="square">
            <a:spAutoFit/>
          </a:bodyPr>
          <a:lstStyle/>
          <a:p>
            <a:r>
              <a:rPr lang="en-PH" dirty="0"/>
              <a:t>public class Main {</a:t>
            </a:r>
          </a:p>
          <a:p>
            <a:r>
              <a:rPr lang="en-PH" dirty="0"/>
              <a:t>  public static void main(String[] </a:t>
            </a:r>
            <a:r>
              <a:rPr lang="en-PH" dirty="0" err="1"/>
              <a:t>args</a:t>
            </a:r>
            <a:r>
              <a:rPr lang="en-PH" dirty="0"/>
              <a:t>) {</a:t>
            </a:r>
          </a:p>
          <a:p>
            <a:r>
              <a:rPr lang="en-PH" dirty="0"/>
              <a:t>    Person </a:t>
            </a:r>
            <a:r>
              <a:rPr lang="en-PH" dirty="0" err="1"/>
              <a:t>myObj</a:t>
            </a:r>
            <a:r>
              <a:rPr lang="en-PH" dirty="0"/>
              <a:t> = new Person();</a:t>
            </a:r>
          </a:p>
          <a:p>
            <a:r>
              <a:rPr lang="en-PH" dirty="0"/>
              <a:t>    </a:t>
            </a:r>
            <a:r>
              <a:rPr lang="en-PH" dirty="0" err="1"/>
              <a:t>myObj.setName</a:t>
            </a:r>
            <a:r>
              <a:rPr lang="en-PH" dirty="0"/>
              <a:t>("John");</a:t>
            </a:r>
          </a:p>
          <a:p>
            <a:r>
              <a:rPr lang="en-PH" dirty="0"/>
              <a:t>    </a:t>
            </a:r>
            <a:r>
              <a:rPr lang="en-PH" dirty="0" err="1"/>
              <a:t>System.out.println</a:t>
            </a:r>
            <a:r>
              <a:rPr lang="en-PH" dirty="0"/>
              <a:t>(</a:t>
            </a:r>
            <a:r>
              <a:rPr lang="en-PH" dirty="0" err="1"/>
              <a:t>myObj.getName</a:t>
            </a:r>
            <a:r>
              <a:rPr lang="en-PH" dirty="0"/>
              <a:t>());</a:t>
            </a:r>
          </a:p>
          <a:p>
            <a:r>
              <a:rPr lang="en-PH" dirty="0"/>
              <a:t>  }</a:t>
            </a:r>
          </a:p>
          <a:p>
            <a:r>
              <a:rPr lang="en-PH" dirty="0"/>
              <a:t>}</a:t>
            </a:r>
          </a:p>
        </p:txBody>
      </p:sp>
      <p:pic>
        <p:nvPicPr>
          <p:cNvPr id="6" name="Picture 5">
            <a:extLst>
              <a:ext uri="{FF2B5EF4-FFF2-40B4-BE49-F238E27FC236}">
                <a16:creationId xmlns:a16="http://schemas.microsoft.com/office/drawing/2014/main" id="{27FA7A95-E862-339B-BF6B-A8CEAEB1A8D6}"/>
              </a:ext>
            </a:extLst>
          </p:cNvPr>
          <p:cNvPicPr>
            <a:picLocks noChangeAspect="1"/>
          </p:cNvPicPr>
          <p:nvPr/>
        </p:nvPicPr>
        <p:blipFill>
          <a:blip r:embed="rId2"/>
          <a:stretch>
            <a:fillRect/>
          </a:stretch>
        </p:blipFill>
        <p:spPr>
          <a:xfrm>
            <a:off x="540105" y="3702906"/>
            <a:ext cx="1268078" cy="432854"/>
          </a:xfrm>
          <a:prstGeom prst="rect">
            <a:avLst/>
          </a:prstGeom>
        </p:spPr>
      </p:pic>
      <p:sp>
        <p:nvSpPr>
          <p:cNvPr id="8" name="TextBox 7">
            <a:extLst>
              <a:ext uri="{FF2B5EF4-FFF2-40B4-BE49-F238E27FC236}">
                <a16:creationId xmlns:a16="http://schemas.microsoft.com/office/drawing/2014/main" id="{1CBACA7C-75B9-05CC-5FB0-A370502A89DF}"/>
              </a:ext>
            </a:extLst>
          </p:cNvPr>
          <p:cNvSpPr txBox="1"/>
          <p:nvPr/>
        </p:nvSpPr>
        <p:spPr>
          <a:xfrm>
            <a:off x="4995407" y="3324612"/>
            <a:ext cx="6094674" cy="2893100"/>
          </a:xfrm>
          <a:prstGeom prst="rect">
            <a:avLst/>
          </a:prstGeom>
          <a:noFill/>
          <a:ln>
            <a:solidFill>
              <a:schemeClr val="accent1"/>
            </a:solidFill>
          </a:ln>
        </p:spPr>
        <p:txBody>
          <a:bodyPr wrap="square">
            <a:spAutoFit/>
          </a:bodyPr>
          <a:lstStyle/>
          <a:p>
            <a:r>
              <a:rPr lang="en-PH" sz="1400" dirty="0"/>
              <a:t>public class Person {</a:t>
            </a:r>
          </a:p>
          <a:p>
            <a:r>
              <a:rPr lang="en-PH" sz="1400" dirty="0"/>
              <a:t>   private String name;</a:t>
            </a:r>
          </a:p>
          <a:p>
            <a:endParaRPr lang="en-PH" sz="1400" dirty="0"/>
          </a:p>
          <a:p>
            <a:r>
              <a:rPr lang="en-PH" sz="1400" dirty="0"/>
              <a:t>   // Getter</a:t>
            </a:r>
          </a:p>
          <a:p>
            <a:r>
              <a:rPr lang="en-PH" sz="1400" dirty="0"/>
              <a:t>   public String </a:t>
            </a:r>
            <a:r>
              <a:rPr lang="en-PH" sz="1400" dirty="0" err="1"/>
              <a:t>getName</a:t>
            </a:r>
            <a:r>
              <a:rPr lang="en-PH" sz="1400" dirty="0"/>
              <a:t>() {</a:t>
            </a:r>
          </a:p>
          <a:p>
            <a:r>
              <a:rPr lang="en-PH" sz="1400" dirty="0"/>
              <a:t>     return name;</a:t>
            </a:r>
          </a:p>
          <a:p>
            <a:r>
              <a:rPr lang="en-PH" sz="1400" dirty="0"/>
              <a:t>   }</a:t>
            </a:r>
          </a:p>
          <a:p>
            <a:endParaRPr lang="en-PH" sz="1400" dirty="0"/>
          </a:p>
          <a:p>
            <a:r>
              <a:rPr lang="en-PH" sz="1400" dirty="0"/>
              <a:t>   // Setter</a:t>
            </a:r>
          </a:p>
          <a:p>
            <a:r>
              <a:rPr lang="en-PH" sz="1400" dirty="0"/>
              <a:t>   public void </a:t>
            </a:r>
            <a:r>
              <a:rPr lang="en-PH" sz="1400" dirty="0" err="1"/>
              <a:t>setName</a:t>
            </a:r>
            <a:r>
              <a:rPr lang="en-PH" sz="1400" dirty="0"/>
              <a:t>(String </a:t>
            </a:r>
            <a:r>
              <a:rPr lang="en-PH" sz="1400" dirty="0" err="1"/>
              <a:t>newName</a:t>
            </a:r>
            <a:r>
              <a:rPr lang="en-PH" sz="1400" dirty="0"/>
              <a:t>) {</a:t>
            </a:r>
          </a:p>
          <a:p>
            <a:r>
              <a:rPr lang="en-PH" sz="1400" dirty="0"/>
              <a:t>     this.name = </a:t>
            </a:r>
            <a:r>
              <a:rPr lang="en-PH" sz="1400" dirty="0" err="1"/>
              <a:t>newName</a:t>
            </a:r>
            <a:r>
              <a:rPr lang="en-PH" sz="1400" dirty="0"/>
              <a:t>;</a:t>
            </a:r>
          </a:p>
          <a:p>
            <a:r>
              <a:rPr lang="en-PH" sz="1400" dirty="0"/>
              <a:t>   }</a:t>
            </a:r>
          </a:p>
          <a:p>
            <a:r>
              <a:rPr lang="en-PH" sz="1400" dirty="0"/>
              <a:t>}</a:t>
            </a:r>
          </a:p>
        </p:txBody>
      </p:sp>
      <p:pic>
        <p:nvPicPr>
          <p:cNvPr id="9" name="Picture 8">
            <a:extLst>
              <a:ext uri="{FF2B5EF4-FFF2-40B4-BE49-F238E27FC236}">
                <a16:creationId xmlns:a16="http://schemas.microsoft.com/office/drawing/2014/main" id="{91A82D31-D7DF-61A4-044D-F329C35D2A0E}"/>
              </a:ext>
            </a:extLst>
          </p:cNvPr>
          <p:cNvPicPr>
            <a:picLocks noChangeAspect="1"/>
          </p:cNvPicPr>
          <p:nvPr/>
        </p:nvPicPr>
        <p:blipFill>
          <a:blip r:embed="rId3"/>
          <a:stretch>
            <a:fillRect/>
          </a:stretch>
        </p:blipFill>
        <p:spPr>
          <a:xfrm>
            <a:off x="6168837" y="2814573"/>
            <a:ext cx="1158340" cy="432854"/>
          </a:xfrm>
          <a:prstGeom prst="rect">
            <a:avLst/>
          </a:prstGeom>
        </p:spPr>
      </p:pic>
    </p:spTree>
    <p:extLst>
      <p:ext uri="{BB962C8B-B14F-4D97-AF65-F5344CB8AC3E}">
        <p14:creationId xmlns:p14="http://schemas.microsoft.com/office/powerpoint/2010/main" val="3115388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1058A9-5397-2DF3-BAD1-C855893706FA}"/>
              </a:ext>
            </a:extLst>
          </p:cNvPr>
          <p:cNvSpPr txBox="1"/>
          <p:nvPr/>
        </p:nvSpPr>
        <p:spPr>
          <a:xfrm>
            <a:off x="431357" y="280401"/>
            <a:ext cx="11606917" cy="1477328"/>
          </a:xfrm>
          <a:prstGeom prst="rect">
            <a:avLst/>
          </a:prstGeom>
          <a:noFill/>
        </p:spPr>
        <p:txBody>
          <a:bodyPr wrap="square">
            <a:spAutoFit/>
          </a:bodyPr>
          <a:lstStyle/>
          <a:p>
            <a:r>
              <a:rPr lang="en-GB" b="1" dirty="0"/>
              <a:t>Why Encapsulation?</a:t>
            </a:r>
          </a:p>
          <a:p>
            <a:r>
              <a:rPr lang="en-GB" dirty="0"/>
              <a:t>Better control of class attributes and methods</a:t>
            </a:r>
          </a:p>
          <a:p>
            <a:r>
              <a:rPr lang="en-GB" dirty="0"/>
              <a:t>Class attributes can be made read-only (if you only use the get method), or write-only (if you only use the set method)</a:t>
            </a:r>
          </a:p>
          <a:p>
            <a:r>
              <a:rPr lang="en-GB" dirty="0"/>
              <a:t>Flexible: the programmer can change one part of the code without affecting other parts</a:t>
            </a:r>
          </a:p>
          <a:p>
            <a:r>
              <a:rPr lang="en-GB" dirty="0"/>
              <a:t>Increased security of data</a:t>
            </a:r>
          </a:p>
        </p:txBody>
      </p:sp>
      <p:sp>
        <p:nvSpPr>
          <p:cNvPr id="5" name="TextBox 4">
            <a:extLst>
              <a:ext uri="{FF2B5EF4-FFF2-40B4-BE49-F238E27FC236}">
                <a16:creationId xmlns:a16="http://schemas.microsoft.com/office/drawing/2014/main" id="{ADD39419-0CAA-58B9-957A-9EAA4FE3C36C}"/>
              </a:ext>
            </a:extLst>
          </p:cNvPr>
          <p:cNvSpPr txBox="1"/>
          <p:nvPr/>
        </p:nvSpPr>
        <p:spPr>
          <a:xfrm>
            <a:off x="89451" y="1937990"/>
            <a:ext cx="11760643" cy="4462760"/>
          </a:xfrm>
          <a:prstGeom prst="rect">
            <a:avLst/>
          </a:prstGeom>
          <a:noFill/>
        </p:spPr>
        <p:txBody>
          <a:bodyPr wrap="square">
            <a:spAutoFit/>
          </a:bodyPr>
          <a:lstStyle/>
          <a:p>
            <a:r>
              <a:rPr lang="en-GB" b="1" dirty="0"/>
              <a:t>Java Packages</a:t>
            </a:r>
          </a:p>
          <a:p>
            <a:r>
              <a:rPr lang="en-GB" dirty="0"/>
              <a:t>Java Packages &amp; API</a:t>
            </a:r>
          </a:p>
          <a:p>
            <a:r>
              <a:rPr lang="en-GB" b="1" dirty="0"/>
              <a:t>A package in Java is used to group related classes</a:t>
            </a:r>
            <a:r>
              <a:rPr lang="en-GB" dirty="0"/>
              <a:t>. Think of it as a folder in a file directory. We use packages to avoid name conflicts, and to write a better maintainable code. Packages are divided into two categories:</a:t>
            </a:r>
          </a:p>
          <a:p>
            <a:endParaRPr lang="en-GB" dirty="0"/>
          </a:p>
          <a:p>
            <a:r>
              <a:rPr lang="en-GB" b="1" dirty="0"/>
              <a:t>Built-in Packages </a:t>
            </a:r>
            <a:r>
              <a:rPr lang="en-GB" dirty="0"/>
              <a:t>(packages from the Java API)</a:t>
            </a:r>
          </a:p>
          <a:p>
            <a:r>
              <a:rPr lang="en-GB" b="1" dirty="0"/>
              <a:t>User-defined Packages </a:t>
            </a:r>
            <a:r>
              <a:rPr lang="en-GB" dirty="0"/>
              <a:t>(create your own packages)</a:t>
            </a:r>
          </a:p>
          <a:p>
            <a:endParaRPr lang="en-GB" sz="800" dirty="0"/>
          </a:p>
          <a:p>
            <a:r>
              <a:rPr lang="en-GB" b="1" dirty="0"/>
              <a:t>Built-in Packages</a:t>
            </a:r>
          </a:p>
          <a:p>
            <a:r>
              <a:rPr lang="en-GB" dirty="0"/>
              <a:t>The Java API is a library of prewritten classes, that are free to use, included in the Java Development Environment.</a:t>
            </a:r>
          </a:p>
          <a:p>
            <a:endParaRPr lang="en-GB" sz="800" dirty="0"/>
          </a:p>
          <a:p>
            <a:r>
              <a:rPr lang="en-GB" dirty="0"/>
              <a:t>The library contains components for managing input, database programming, and much </a:t>
            </a:r>
            <a:r>
              <a:rPr lang="en-GB" dirty="0" err="1"/>
              <a:t>much</a:t>
            </a:r>
            <a:r>
              <a:rPr lang="en-GB" dirty="0"/>
              <a:t> more. The complete list can be found at Oracles website: https://docs.oracle.com/javase/8/docs/api/.</a:t>
            </a:r>
          </a:p>
          <a:p>
            <a:endParaRPr lang="en-GB" sz="800" dirty="0"/>
          </a:p>
          <a:p>
            <a:r>
              <a:rPr lang="en-GB" dirty="0"/>
              <a:t>The library is divided into packages and classes. Meaning you can either import a single class (along with its methods and attributes), or a whole package that contain all the classes that belong to the specified package.</a:t>
            </a:r>
          </a:p>
          <a:p>
            <a:endParaRPr lang="en-GB" sz="800" dirty="0"/>
          </a:p>
          <a:p>
            <a:r>
              <a:rPr lang="en-GB" dirty="0"/>
              <a:t>To use a class or a package from the library, you need to use the </a:t>
            </a:r>
            <a:r>
              <a:rPr lang="en-GB" b="1" dirty="0"/>
              <a:t>import keyword:</a:t>
            </a:r>
            <a:endParaRPr lang="en-PH" b="1" dirty="0"/>
          </a:p>
        </p:txBody>
      </p:sp>
    </p:spTree>
    <p:extLst>
      <p:ext uri="{BB962C8B-B14F-4D97-AF65-F5344CB8AC3E}">
        <p14:creationId xmlns:p14="http://schemas.microsoft.com/office/powerpoint/2010/main" val="1006263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6564F9-743A-BAF6-434B-660137392456}"/>
              </a:ext>
            </a:extLst>
          </p:cNvPr>
          <p:cNvSpPr txBox="1"/>
          <p:nvPr/>
        </p:nvSpPr>
        <p:spPr>
          <a:xfrm>
            <a:off x="216673" y="317563"/>
            <a:ext cx="6094674" cy="1200329"/>
          </a:xfrm>
          <a:prstGeom prst="rect">
            <a:avLst/>
          </a:prstGeom>
          <a:noFill/>
        </p:spPr>
        <p:txBody>
          <a:bodyPr wrap="square">
            <a:spAutoFit/>
          </a:bodyPr>
          <a:lstStyle/>
          <a:p>
            <a:r>
              <a:rPr lang="en-PH" b="1" dirty="0"/>
              <a:t>Syntax</a:t>
            </a:r>
          </a:p>
          <a:p>
            <a:endParaRPr lang="en-PH" dirty="0"/>
          </a:p>
          <a:p>
            <a:r>
              <a:rPr lang="en-PH" dirty="0"/>
              <a:t>import </a:t>
            </a:r>
            <a:r>
              <a:rPr lang="en-PH" dirty="0" err="1"/>
              <a:t>package.name.Class</a:t>
            </a:r>
            <a:r>
              <a:rPr lang="en-PH" dirty="0"/>
              <a:t>;   // Import a single class</a:t>
            </a:r>
          </a:p>
          <a:p>
            <a:r>
              <a:rPr lang="en-PH" dirty="0"/>
              <a:t>import package.name.*;   // Import the whole package</a:t>
            </a:r>
          </a:p>
        </p:txBody>
      </p:sp>
      <p:sp>
        <p:nvSpPr>
          <p:cNvPr id="5" name="TextBox 4">
            <a:extLst>
              <a:ext uri="{FF2B5EF4-FFF2-40B4-BE49-F238E27FC236}">
                <a16:creationId xmlns:a16="http://schemas.microsoft.com/office/drawing/2014/main" id="{E97F17E9-2AEB-CA56-9187-D952E08E0F8D}"/>
              </a:ext>
            </a:extLst>
          </p:cNvPr>
          <p:cNvSpPr txBox="1"/>
          <p:nvPr/>
        </p:nvSpPr>
        <p:spPr>
          <a:xfrm>
            <a:off x="216673" y="1842183"/>
            <a:ext cx="11853407" cy="1477328"/>
          </a:xfrm>
          <a:prstGeom prst="rect">
            <a:avLst/>
          </a:prstGeom>
          <a:noFill/>
        </p:spPr>
        <p:txBody>
          <a:bodyPr wrap="square">
            <a:spAutoFit/>
          </a:bodyPr>
          <a:lstStyle/>
          <a:p>
            <a:r>
              <a:rPr lang="en-GB" b="1" dirty="0"/>
              <a:t>Import a Class</a:t>
            </a:r>
          </a:p>
          <a:p>
            <a:r>
              <a:rPr lang="en-GB" dirty="0"/>
              <a:t>If you find a class you want to use, for example, the Scanner class, which is used to get user input, write the following code:</a:t>
            </a:r>
          </a:p>
          <a:p>
            <a:endParaRPr lang="en-GB" dirty="0"/>
          </a:p>
          <a:p>
            <a:r>
              <a:rPr lang="en-GB" b="1" dirty="0"/>
              <a:t>Example</a:t>
            </a:r>
          </a:p>
          <a:p>
            <a:r>
              <a:rPr lang="en-GB" dirty="0"/>
              <a:t>import </a:t>
            </a:r>
            <a:r>
              <a:rPr lang="en-GB" dirty="0" err="1"/>
              <a:t>java.util.Scanner</a:t>
            </a:r>
            <a:r>
              <a:rPr lang="en-GB" dirty="0"/>
              <a:t>;</a:t>
            </a:r>
            <a:endParaRPr lang="en-PH" dirty="0"/>
          </a:p>
        </p:txBody>
      </p:sp>
      <p:sp>
        <p:nvSpPr>
          <p:cNvPr id="7" name="TextBox 6">
            <a:extLst>
              <a:ext uri="{FF2B5EF4-FFF2-40B4-BE49-F238E27FC236}">
                <a16:creationId xmlns:a16="http://schemas.microsoft.com/office/drawing/2014/main" id="{C4E9D15D-1ACF-77C2-7949-7E3DF2145708}"/>
              </a:ext>
            </a:extLst>
          </p:cNvPr>
          <p:cNvSpPr txBox="1"/>
          <p:nvPr/>
        </p:nvSpPr>
        <p:spPr>
          <a:xfrm>
            <a:off x="216672" y="3643802"/>
            <a:ext cx="11853407" cy="1200329"/>
          </a:xfrm>
          <a:prstGeom prst="rect">
            <a:avLst/>
          </a:prstGeom>
          <a:noFill/>
        </p:spPr>
        <p:txBody>
          <a:bodyPr wrap="square">
            <a:spAutoFit/>
          </a:bodyPr>
          <a:lstStyle/>
          <a:p>
            <a:r>
              <a:rPr lang="en-GB" b="1" dirty="0"/>
              <a:t>In the example above, </a:t>
            </a:r>
            <a:r>
              <a:rPr lang="en-GB" b="1" dirty="0" err="1"/>
              <a:t>java.util</a:t>
            </a:r>
            <a:r>
              <a:rPr lang="en-GB" b="1" dirty="0"/>
              <a:t> is a package, while Scanner is a class of the </a:t>
            </a:r>
            <a:r>
              <a:rPr lang="en-GB" b="1" dirty="0" err="1"/>
              <a:t>java.util</a:t>
            </a:r>
            <a:r>
              <a:rPr lang="en-GB" b="1" dirty="0"/>
              <a:t> package.</a:t>
            </a:r>
          </a:p>
          <a:p>
            <a:endParaRPr lang="en-GB" b="1" dirty="0"/>
          </a:p>
          <a:p>
            <a:r>
              <a:rPr lang="en-GB" dirty="0"/>
              <a:t>To use the Scanner class, create an object of the class and use any of the available methods found in the Scanner class documentation. In our example, we will use the </a:t>
            </a:r>
            <a:r>
              <a:rPr lang="en-GB" dirty="0" err="1"/>
              <a:t>nextLine</a:t>
            </a:r>
            <a:r>
              <a:rPr lang="en-GB" dirty="0"/>
              <a:t>() method, which is used to read a complete line:</a:t>
            </a:r>
            <a:endParaRPr lang="en-PH" dirty="0"/>
          </a:p>
        </p:txBody>
      </p:sp>
    </p:spTree>
    <p:extLst>
      <p:ext uri="{BB962C8B-B14F-4D97-AF65-F5344CB8AC3E}">
        <p14:creationId xmlns:p14="http://schemas.microsoft.com/office/powerpoint/2010/main" val="3187572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2DC1B8-DBE0-E59F-6691-4594E8BE20D4}"/>
              </a:ext>
            </a:extLst>
          </p:cNvPr>
          <p:cNvSpPr txBox="1"/>
          <p:nvPr/>
        </p:nvSpPr>
        <p:spPr>
          <a:xfrm>
            <a:off x="327992" y="344573"/>
            <a:ext cx="4999382" cy="3970318"/>
          </a:xfrm>
          <a:prstGeom prst="rect">
            <a:avLst/>
          </a:prstGeom>
          <a:noFill/>
        </p:spPr>
        <p:txBody>
          <a:bodyPr wrap="square">
            <a:spAutoFit/>
          </a:bodyPr>
          <a:lstStyle/>
          <a:p>
            <a:r>
              <a:rPr lang="en-PH" dirty="0"/>
              <a:t>Example</a:t>
            </a:r>
          </a:p>
          <a:p>
            <a:r>
              <a:rPr lang="en-PH" dirty="0"/>
              <a:t>Using the Scanner class to get user input:</a:t>
            </a:r>
          </a:p>
          <a:p>
            <a:endParaRPr lang="en-PH" dirty="0"/>
          </a:p>
          <a:p>
            <a:r>
              <a:rPr lang="en-PH" dirty="0"/>
              <a:t>import </a:t>
            </a:r>
            <a:r>
              <a:rPr lang="en-PH" dirty="0" err="1"/>
              <a:t>java.util.Scanner</a:t>
            </a:r>
            <a:r>
              <a:rPr lang="en-PH" dirty="0"/>
              <a:t>;</a:t>
            </a:r>
          </a:p>
          <a:p>
            <a:endParaRPr lang="en-PH" dirty="0"/>
          </a:p>
          <a:p>
            <a:r>
              <a:rPr lang="en-PH" dirty="0"/>
              <a:t>class </a:t>
            </a:r>
            <a:r>
              <a:rPr lang="en-PH" dirty="0" err="1"/>
              <a:t>MyClass</a:t>
            </a:r>
            <a:r>
              <a:rPr lang="en-PH" dirty="0"/>
              <a:t> {</a:t>
            </a:r>
          </a:p>
          <a:p>
            <a:r>
              <a:rPr lang="en-PH" dirty="0"/>
              <a:t>  public static void main(String[] </a:t>
            </a:r>
            <a:r>
              <a:rPr lang="en-PH" dirty="0" err="1"/>
              <a:t>args</a:t>
            </a:r>
            <a:r>
              <a:rPr lang="en-PH" dirty="0"/>
              <a:t>) {</a:t>
            </a:r>
          </a:p>
          <a:p>
            <a:r>
              <a:rPr lang="en-PH" dirty="0"/>
              <a:t>    Scanner </a:t>
            </a:r>
            <a:r>
              <a:rPr lang="en-PH" dirty="0" err="1"/>
              <a:t>myObj</a:t>
            </a:r>
            <a:r>
              <a:rPr lang="en-PH" dirty="0"/>
              <a:t> = new Scanner(System.in);</a:t>
            </a:r>
          </a:p>
          <a:p>
            <a:r>
              <a:rPr lang="en-PH" dirty="0"/>
              <a:t>    </a:t>
            </a:r>
            <a:r>
              <a:rPr lang="en-PH" dirty="0" err="1"/>
              <a:t>System.out.println</a:t>
            </a:r>
            <a:r>
              <a:rPr lang="en-PH" dirty="0"/>
              <a:t>("Enter username");</a:t>
            </a:r>
          </a:p>
          <a:p>
            <a:endParaRPr lang="en-PH" dirty="0"/>
          </a:p>
          <a:p>
            <a:r>
              <a:rPr lang="en-PH" dirty="0"/>
              <a:t>    String </a:t>
            </a:r>
            <a:r>
              <a:rPr lang="en-PH" dirty="0" err="1"/>
              <a:t>userName</a:t>
            </a:r>
            <a:r>
              <a:rPr lang="en-PH" dirty="0"/>
              <a:t> = </a:t>
            </a:r>
            <a:r>
              <a:rPr lang="en-PH" dirty="0" err="1"/>
              <a:t>myObj.nextLine</a:t>
            </a:r>
            <a:r>
              <a:rPr lang="en-PH" dirty="0"/>
              <a:t>();</a:t>
            </a:r>
          </a:p>
          <a:p>
            <a:r>
              <a:rPr lang="en-PH" dirty="0"/>
              <a:t>    </a:t>
            </a:r>
            <a:r>
              <a:rPr lang="en-PH" dirty="0" err="1"/>
              <a:t>System.out.println</a:t>
            </a:r>
            <a:r>
              <a:rPr lang="en-PH" dirty="0"/>
              <a:t>("Username is: " + </a:t>
            </a:r>
            <a:r>
              <a:rPr lang="en-PH" dirty="0" err="1"/>
              <a:t>userName</a:t>
            </a:r>
            <a:r>
              <a:rPr lang="en-PH" dirty="0"/>
              <a:t>);</a:t>
            </a:r>
          </a:p>
          <a:p>
            <a:r>
              <a:rPr lang="en-PH" dirty="0"/>
              <a:t>  }</a:t>
            </a:r>
          </a:p>
          <a:p>
            <a:r>
              <a:rPr lang="en-PH" dirty="0"/>
              <a:t>}</a:t>
            </a:r>
          </a:p>
        </p:txBody>
      </p:sp>
      <p:sp>
        <p:nvSpPr>
          <p:cNvPr id="5" name="TextBox 4">
            <a:extLst>
              <a:ext uri="{FF2B5EF4-FFF2-40B4-BE49-F238E27FC236}">
                <a16:creationId xmlns:a16="http://schemas.microsoft.com/office/drawing/2014/main" id="{C839FA2E-4F3F-914C-EBD5-36A55AA06A9E}"/>
              </a:ext>
            </a:extLst>
          </p:cNvPr>
          <p:cNvSpPr txBox="1"/>
          <p:nvPr/>
        </p:nvSpPr>
        <p:spPr>
          <a:xfrm>
            <a:off x="5423452" y="530738"/>
            <a:ext cx="6440556" cy="4524315"/>
          </a:xfrm>
          <a:prstGeom prst="rect">
            <a:avLst/>
          </a:prstGeom>
          <a:noFill/>
          <a:ln>
            <a:solidFill>
              <a:schemeClr val="accent1"/>
            </a:solidFill>
          </a:ln>
        </p:spPr>
        <p:txBody>
          <a:bodyPr wrap="square">
            <a:spAutoFit/>
          </a:bodyPr>
          <a:lstStyle/>
          <a:p>
            <a:r>
              <a:rPr lang="en-PH" dirty="0"/>
              <a:t>import </a:t>
            </a:r>
            <a:r>
              <a:rPr lang="en-PH" dirty="0" err="1"/>
              <a:t>java.util.Scanner</a:t>
            </a:r>
            <a:r>
              <a:rPr lang="en-PH" dirty="0"/>
              <a:t>; // import the Scanner class </a:t>
            </a:r>
          </a:p>
          <a:p>
            <a:endParaRPr lang="en-PH" dirty="0"/>
          </a:p>
          <a:p>
            <a:r>
              <a:rPr lang="en-PH" dirty="0"/>
              <a:t>class Main {</a:t>
            </a:r>
          </a:p>
          <a:p>
            <a:r>
              <a:rPr lang="en-PH" dirty="0"/>
              <a:t>  public static void main(String[] </a:t>
            </a:r>
            <a:r>
              <a:rPr lang="en-PH" dirty="0" err="1"/>
              <a:t>args</a:t>
            </a:r>
            <a:r>
              <a:rPr lang="en-PH" dirty="0"/>
              <a:t>) {</a:t>
            </a:r>
          </a:p>
          <a:p>
            <a:r>
              <a:rPr lang="en-PH" dirty="0"/>
              <a:t>    Scanner </a:t>
            </a:r>
            <a:r>
              <a:rPr lang="en-PH" dirty="0" err="1"/>
              <a:t>myObj</a:t>
            </a:r>
            <a:r>
              <a:rPr lang="en-PH" dirty="0"/>
              <a:t> = new Scanner(System.in);</a:t>
            </a:r>
          </a:p>
          <a:p>
            <a:r>
              <a:rPr lang="en-PH" dirty="0"/>
              <a:t>    String </a:t>
            </a:r>
            <a:r>
              <a:rPr lang="en-PH" dirty="0" err="1"/>
              <a:t>userName</a:t>
            </a:r>
            <a:r>
              <a:rPr lang="en-PH" dirty="0"/>
              <a:t>;</a:t>
            </a:r>
          </a:p>
          <a:p>
            <a:r>
              <a:rPr lang="en-PH" dirty="0"/>
              <a:t>    </a:t>
            </a:r>
          </a:p>
          <a:p>
            <a:r>
              <a:rPr lang="en-PH" dirty="0"/>
              <a:t>    // Enter username and press Enter</a:t>
            </a:r>
          </a:p>
          <a:p>
            <a:r>
              <a:rPr lang="en-PH" dirty="0"/>
              <a:t>    </a:t>
            </a:r>
            <a:r>
              <a:rPr lang="en-PH" dirty="0" err="1"/>
              <a:t>System.out.println</a:t>
            </a:r>
            <a:r>
              <a:rPr lang="en-PH" dirty="0"/>
              <a:t>("Enter username"); </a:t>
            </a:r>
          </a:p>
          <a:p>
            <a:r>
              <a:rPr lang="en-PH" dirty="0"/>
              <a:t>    </a:t>
            </a:r>
            <a:r>
              <a:rPr lang="en-PH" dirty="0" err="1"/>
              <a:t>userName</a:t>
            </a:r>
            <a:r>
              <a:rPr lang="en-PH" dirty="0"/>
              <a:t> = </a:t>
            </a:r>
            <a:r>
              <a:rPr lang="en-PH" dirty="0" err="1"/>
              <a:t>myObj.nextLine</a:t>
            </a:r>
            <a:r>
              <a:rPr lang="en-PH" dirty="0"/>
              <a:t>();   </a:t>
            </a:r>
          </a:p>
          <a:p>
            <a:r>
              <a:rPr lang="en-PH" dirty="0"/>
              <a:t>       </a:t>
            </a:r>
          </a:p>
          <a:p>
            <a:r>
              <a:rPr lang="en-PH" dirty="0"/>
              <a:t>    </a:t>
            </a:r>
            <a:r>
              <a:rPr lang="en-PH" dirty="0" err="1"/>
              <a:t>System.out.println</a:t>
            </a:r>
            <a:r>
              <a:rPr lang="en-PH" dirty="0"/>
              <a:t>("Username is: " + </a:t>
            </a:r>
            <a:r>
              <a:rPr lang="en-PH" dirty="0" err="1"/>
              <a:t>userName</a:t>
            </a:r>
            <a:r>
              <a:rPr lang="en-PH" dirty="0"/>
              <a:t>);        </a:t>
            </a:r>
          </a:p>
          <a:p>
            <a:r>
              <a:rPr lang="en-PH" dirty="0"/>
              <a:t>  }</a:t>
            </a:r>
          </a:p>
          <a:p>
            <a:r>
              <a:rPr lang="en-PH" dirty="0"/>
              <a:t>}</a:t>
            </a:r>
          </a:p>
          <a:p>
            <a:endParaRPr lang="en-PH" dirty="0"/>
          </a:p>
          <a:p>
            <a:r>
              <a:rPr lang="en-PH" dirty="0"/>
              <a:t> </a:t>
            </a:r>
          </a:p>
        </p:txBody>
      </p:sp>
    </p:spTree>
    <p:extLst>
      <p:ext uri="{BB962C8B-B14F-4D97-AF65-F5344CB8AC3E}">
        <p14:creationId xmlns:p14="http://schemas.microsoft.com/office/powerpoint/2010/main" val="1842039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34104-D9A7-F766-1E1D-178E8D9C107B}"/>
              </a:ext>
            </a:extLst>
          </p:cNvPr>
          <p:cNvSpPr txBox="1"/>
          <p:nvPr/>
        </p:nvSpPr>
        <p:spPr>
          <a:xfrm>
            <a:off x="320040" y="327374"/>
            <a:ext cx="11750040" cy="2585323"/>
          </a:xfrm>
          <a:prstGeom prst="rect">
            <a:avLst/>
          </a:prstGeom>
          <a:noFill/>
        </p:spPr>
        <p:txBody>
          <a:bodyPr wrap="square">
            <a:spAutoFit/>
          </a:bodyPr>
          <a:lstStyle/>
          <a:p>
            <a:r>
              <a:rPr lang="en-GB" b="1" dirty="0"/>
              <a:t>Import a Package</a:t>
            </a:r>
          </a:p>
          <a:p>
            <a:r>
              <a:rPr lang="en-GB" dirty="0"/>
              <a:t>There are many packages to choose from. In the previous example, we used the Scanner class from the </a:t>
            </a:r>
            <a:r>
              <a:rPr lang="en-GB" dirty="0" err="1"/>
              <a:t>java.util</a:t>
            </a:r>
            <a:r>
              <a:rPr lang="en-GB" dirty="0"/>
              <a:t> package. This package also contains date and time facilities, random-number generator and other utility classes.</a:t>
            </a:r>
          </a:p>
          <a:p>
            <a:endParaRPr lang="en-GB" dirty="0"/>
          </a:p>
          <a:p>
            <a:r>
              <a:rPr lang="en-GB" dirty="0"/>
              <a:t>To import a whole package, end the sentence with an asterisk sign (*). The following example will import ALL the classes in the </a:t>
            </a:r>
            <a:r>
              <a:rPr lang="en-GB" dirty="0" err="1"/>
              <a:t>java.util</a:t>
            </a:r>
            <a:r>
              <a:rPr lang="en-GB" dirty="0"/>
              <a:t> package:</a:t>
            </a:r>
          </a:p>
          <a:p>
            <a:endParaRPr lang="en-GB" dirty="0"/>
          </a:p>
          <a:p>
            <a:r>
              <a:rPr lang="en-GB" dirty="0"/>
              <a:t>Example</a:t>
            </a:r>
          </a:p>
          <a:p>
            <a:r>
              <a:rPr lang="en-GB" dirty="0"/>
              <a:t>import </a:t>
            </a:r>
            <a:r>
              <a:rPr lang="en-GB" dirty="0" err="1"/>
              <a:t>java.util</a:t>
            </a:r>
            <a:r>
              <a:rPr lang="en-GB" dirty="0"/>
              <a:t>.*;</a:t>
            </a:r>
            <a:endParaRPr lang="en-PH" dirty="0"/>
          </a:p>
        </p:txBody>
      </p:sp>
      <p:sp>
        <p:nvSpPr>
          <p:cNvPr id="5" name="TextBox 4">
            <a:extLst>
              <a:ext uri="{FF2B5EF4-FFF2-40B4-BE49-F238E27FC236}">
                <a16:creationId xmlns:a16="http://schemas.microsoft.com/office/drawing/2014/main" id="{87903894-6C63-2A39-9C14-EE53E8DBD90A}"/>
              </a:ext>
            </a:extLst>
          </p:cNvPr>
          <p:cNvSpPr txBox="1"/>
          <p:nvPr/>
        </p:nvSpPr>
        <p:spPr>
          <a:xfrm>
            <a:off x="3600948" y="2688905"/>
            <a:ext cx="6094674" cy="3970318"/>
          </a:xfrm>
          <a:prstGeom prst="rect">
            <a:avLst/>
          </a:prstGeom>
          <a:noFill/>
          <a:ln w="12700">
            <a:solidFill>
              <a:schemeClr val="tx1"/>
            </a:solidFill>
          </a:ln>
        </p:spPr>
        <p:txBody>
          <a:bodyPr wrap="square">
            <a:spAutoFit/>
          </a:bodyPr>
          <a:lstStyle/>
          <a:p>
            <a:r>
              <a:rPr lang="en-PH" dirty="0"/>
              <a:t>import </a:t>
            </a:r>
            <a:r>
              <a:rPr lang="en-PH" dirty="0" err="1"/>
              <a:t>java.util</a:t>
            </a:r>
            <a:r>
              <a:rPr lang="en-PH" dirty="0"/>
              <a:t>.*; // import the </a:t>
            </a:r>
            <a:r>
              <a:rPr lang="en-PH" dirty="0" err="1"/>
              <a:t>java.util</a:t>
            </a:r>
            <a:r>
              <a:rPr lang="en-PH" dirty="0"/>
              <a:t> package </a:t>
            </a:r>
          </a:p>
          <a:p>
            <a:endParaRPr lang="en-PH" dirty="0"/>
          </a:p>
          <a:p>
            <a:r>
              <a:rPr lang="en-PH" dirty="0"/>
              <a:t>class Main {</a:t>
            </a:r>
          </a:p>
          <a:p>
            <a:r>
              <a:rPr lang="en-PH" dirty="0"/>
              <a:t>  public static void main(String[] </a:t>
            </a:r>
            <a:r>
              <a:rPr lang="en-PH" dirty="0" err="1"/>
              <a:t>args</a:t>
            </a:r>
            <a:r>
              <a:rPr lang="en-PH" dirty="0"/>
              <a:t>) {</a:t>
            </a:r>
          </a:p>
          <a:p>
            <a:r>
              <a:rPr lang="en-PH" dirty="0"/>
              <a:t>    Scanner </a:t>
            </a:r>
            <a:r>
              <a:rPr lang="en-PH" dirty="0" err="1"/>
              <a:t>myObj</a:t>
            </a:r>
            <a:r>
              <a:rPr lang="en-PH" dirty="0"/>
              <a:t> = new Scanner(System.in);</a:t>
            </a:r>
          </a:p>
          <a:p>
            <a:r>
              <a:rPr lang="en-PH" dirty="0"/>
              <a:t>    String </a:t>
            </a:r>
            <a:r>
              <a:rPr lang="en-PH" dirty="0" err="1"/>
              <a:t>userName</a:t>
            </a:r>
            <a:r>
              <a:rPr lang="en-PH" dirty="0"/>
              <a:t>;</a:t>
            </a:r>
          </a:p>
          <a:p>
            <a:r>
              <a:rPr lang="en-PH" dirty="0"/>
              <a:t>    </a:t>
            </a:r>
          </a:p>
          <a:p>
            <a:r>
              <a:rPr lang="en-PH" dirty="0"/>
              <a:t>    // Enter username and press Enter</a:t>
            </a:r>
          </a:p>
          <a:p>
            <a:r>
              <a:rPr lang="en-PH" dirty="0"/>
              <a:t>    </a:t>
            </a:r>
            <a:r>
              <a:rPr lang="en-PH" dirty="0" err="1"/>
              <a:t>System.out.println</a:t>
            </a:r>
            <a:r>
              <a:rPr lang="en-PH" dirty="0"/>
              <a:t>("Enter username"); </a:t>
            </a:r>
          </a:p>
          <a:p>
            <a:r>
              <a:rPr lang="en-PH" dirty="0"/>
              <a:t>    </a:t>
            </a:r>
            <a:r>
              <a:rPr lang="en-PH" dirty="0" err="1"/>
              <a:t>userName</a:t>
            </a:r>
            <a:r>
              <a:rPr lang="en-PH" dirty="0"/>
              <a:t> = </a:t>
            </a:r>
            <a:r>
              <a:rPr lang="en-PH" dirty="0" err="1"/>
              <a:t>myObj.nextLine</a:t>
            </a:r>
            <a:r>
              <a:rPr lang="en-PH" dirty="0"/>
              <a:t>();   </a:t>
            </a:r>
          </a:p>
          <a:p>
            <a:r>
              <a:rPr lang="en-PH" dirty="0"/>
              <a:t>       </a:t>
            </a:r>
          </a:p>
          <a:p>
            <a:r>
              <a:rPr lang="en-PH" dirty="0"/>
              <a:t>    </a:t>
            </a:r>
            <a:r>
              <a:rPr lang="en-PH" dirty="0" err="1"/>
              <a:t>System.out.println</a:t>
            </a:r>
            <a:r>
              <a:rPr lang="en-PH" dirty="0"/>
              <a:t>("Username is: " + </a:t>
            </a:r>
            <a:r>
              <a:rPr lang="en-PH" dirty="0" err="1"/>
              <a:t>userName</a:t>
            </a:r>
            <a:r>
              <a:rPr lang="en-PH" dirty="0"/>
              <a:t>);        </a:t>
            </a:r>
          </a:p>
          <a:p>
            <a:r>
              <a:rPr lang="en-PH" dirty="0"/>
              <a:t>  }</a:t>
            </a:r>
          </a:p>
          <a:p>
            <a:r>
              <a:rPr lang="en-PH" dirty="0"/>
              <a:t>}</a:t>
            </a:r>
          </a:p>
        </p:txBody>
      </p:sp>
    </p:spTree>
    <p:extLst>
      <p:ext uri="{BB962C8B-B14F-4D97-AF65-F5344CB8AC3E}">
        <p14:creationId xmlns:p14="http://schemas.microsoft.com/office/powerpoint/2010/main" val="2414649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13FEAE-317D-248B-4E31-AC0117032F2B}"/>
              </a:ext>
            </a:extLst>
          </p:cNvPr>
          <p:cNvSpPr txBox="1"/>
          <p:nvPr/>
        </p:nvSpPr>
        <p:spPr>
          <a:xfrm>
            <a:off x="248478" y="200152"/>
            <a:ext cx="4681331" cy="3416320"/>
          </a:xfrm>
          <a:prstGeom prst="rect">
            <a:avLst/>
          </a:prstGeom>
          <a:noFill/>
        </p:spPr>
        <p:txBody>
          <a:bodyPr wrap="square">
            <a:spAutoFit/>
          </a:bodyPr>
          <a:lstStyle/>
          <a:p>
            <a:r>
              <a:rPr lang="en-PH" b="1" dirty="0"/>
              <a:t>User-defined Packages</a:t>
            </a:r>
          </a:p>
          <a:p>
            <a:r>
              <a:rPr lang="en-PH" dirty="0"/>
              <a:t>To create your own package, you need to understand that Java uses a file system directory to store them. Just like folders on your computer:</a:t>
            </a:r>
          </a:p>
          <a:p>
            <a:endParaRPr lang="en-PH" dirty="0"/>
          </a:p>
          <a:p>
            <a:r>
              <a:rPr lang="en-PH" b="1" dirty="0"/>
              <a:t>Example</a:t>
            </a:r>
          </a:p>
          <a:p>
            <a:r>
              <a:rPr lang="en-PH" dirty="0"/>
              <a:t>└── root</a:t>
            </a:r>
          </a:p>
          <a:p>
            <a:r>
              <a:rPr lang="en-PH" dirty="0"/>
              <a:t>  └── </a:t>
            </a:r>
            <a:r>
              <a:rPr lang="en-PH" dirty="0" err="1"/>
              <a:t>mypack</a:t>
            </a:r>
            <a:endParaRPr lang="en-PH" dirty="0"/>
          </a:p>
          <a:p>
            <a:r>
              <a:rPr lang="en-PH" dirty="0"/>
              <a:t>    └── MyPackageClass.java</a:t>
            </a:r>
          </a:p>
          <a:p>
            <a:r>
              <a:rPr lang="en-PH" dirty="0"/>
              <a:t>To create a package, use the package keyword:</a:t>
            </a:r>
          </a:p>
          <a:p>
            <a:endParaRPr lang="en-PH" dirty="0"/>
          </a:p>
        </p:txBody>
      </p:sp>
      <p:sp>
        <p:nvSpPr>
          <p:cNvPr id="5" name="TextBox 4">
            <a:extLst>
              <a:ext uri="{FF2B5EF4-FFF2-40B4-BE49-F238E27FC236}">
                <a16:creationId xmlns:a16="http://schemas.microsoft.com/office/drawing/2014/main" id="{3611E7A8-E443-661B-519C-3559CD2F10E5}"/>
              </a:ext>
            </a:extLst>
          </p:cNvPr>
          <p:cNvSpPr txBox="1"/>
          <p:nvPr/>
        </p:nvSpPr>
        <p:spPr>
          <a:xfrm>
            <a:off x="168965" y="4346843"/>
            <a:ext cx="4410986" cy="1754326"/>
          </a:xfrm>
          <a:prstGeom prst="rect">
            <a:avLst/>
          </a:prstGeom>
          <a:noFill/>
        </p:spPr>
        <p:txBody>
          <a:bodyPr wrap="square">
            <a:spAutoFit/>
          </a:bodyPr>
          <a:lstStyle/>
          <a:p>
            <a:r>
              <a:rPr lang="en-PH" dirty="0"/>
              <a:t>package </a:t>
            </a:r>
            <a:r>
              <a:rPr lang="en-PH" dirty="0" err="1"/>
              <a:t>mypack</a:t>
            </a:r>
            <a:r>
              <a:rPr lang="en-PH" dirty="0"/>
              <a:t>;</a:t>
            </a:r>
          </a:p>
          <a:p>
            <a:r>
              <a:rPr lang="en-PH" dirty="0"/>
              <a:t>class </a:t>
            </a:r>
            <a:r>
              <a:rPr lang="en-PH" dirty="0" err="1"/>
              <a:t>MyPackageClass</a:t>
            </a:r>
            <a:r>
              <a:rPr lang="en-PH" dirty="0"/>
              <a:t> {</a:t>
            </a:r>
          </a:p>
          <a:p>
            <a:r>
              <a:rPr lang="en-PH" dirty="0"/>
              <a:t>  public static void main(String[] </a:t>
            </a:r>
            <a:r>
              <a:rPr lang="en-PH" dirty="0" err="1"/>
              <a:t>args</a:t>
            </a:r>
            <a:r>
              <a:rPr lang="en-PH" dirty="0"/>
              <a:t>) {</a:t>
            </a:r>
          </a:p>
          <a:p>
            <a:r>
              <a:rPr lang="en-PH" dirty="0"/>
              <a:t>    </a:t>
            </a:r>
            <a:r>
              <a:rPr lang="en-PH" dirty="0" err="1"/>
              <a:t>System.out.println</a:t>
            </a:r>
            <a:r>
              <a:rPr lang="en-PH" dirty="0"/>
              <a:t>("This is my package!");</a:t>
            </a:r>
          </a:p>
          <a:p>
            <a:r>
              <a:rPr lang="en-PH" dirty="0"/>
              <a:t>  }</a:t>
            </a:r>
          </a:p>
          <a:p>
            <a:r>
              <a:rPr lang="en-PH" dirty="0"/>
              <a:t>}</a:t>
            </a:r>
          </a:p>
        </p:txBody>
      </p:sp>
      <p:sp>
        <p:nvSpPr>
          <p:cNvPr id="7" name="TextBox 6">
            <a:extLst>
              <a:ext uri="{FF2B5EF4-FFF2-40B4-BE49-F238E27FC236}">
                <a16:creationId xmlns:a16="http://schemas.microsoft.com/office/drawing/2014/main" id="{039525ED-8C74-94C0-8C15-334DF92125F6}"/>
              </a:ext>
            </a:extLst>
          </p:cNvPr>
          <p:cNvSpPr txBox="1"/>
          <p:nvPr/>
        </p:nvSpPr>
        <p:spPr>
          <a:xfrm>
            <a:off x="168965" y="3976140"/>
            <a:ext cx="4092934" cy="369332"/>
          </a:xfrm>
          <a:prstGeom prst="rect">
            <a:avLst/>
          </a:prstGeom>
          <a:noFill/>
        </p:spPr>
        <p:txBody>
          <a:bodyPr wrap="square">
            <a:spAutoFit/>
          </a:bodyPr>
          <a:lstStyle/>
          <a:p>
            <a:r>
              <a:rPr lang="en-PH" b="1" dirty="0"/>
              <a:t>MyPackageClass.java</a:t>
            </a:r>
          </a:p>
        </p:txBody>
      </p:sp>
      <p:sp>
        <p:nvSpPr>
          <p:cNvPr id="9" name="TextBox 8">
            <a:extLst>
              <a:ext uri="{FF2B5EF4-FFF2-40B4-BE49-F238E27FC236}">
                <a16:creationId xmlns:a16="http://schemas.microsoft.com/office/drawing/2014/main" id="{609A2978-4C34-99AD-6FDD-1E2E6ADFD1FC}"/>
              </a:ext>
            </a:extLst>
          </p:cNvPr>
          <p:cNvSpPr txBox="1"/>
          <p:nvPr/>
        </p:nvSpPr>
        <p:spPr>
          <a:xfrm>
            <a:off x="6506155" y="200152"/>
            <a:ext cx="4299667" cy="2308324"/>
          </a:xfrm>
          <a:prstGeom prst="rect">
            <a:avLst/>
          </a:prstGeom>
          <a:noFill/>
        </p:spPr>
        <p:txBody>
          <a:bodyPr wrap="square">
            <a:spAutoFit/>
          </a:bodyPr>
          <a:lstStyle/>
          <a:p>
            <a:r>
              <a:rPr lang="en-PH" b="1" dirty="0"/>
              <a:t>package </a:t>
            </a:r>
            <a:r>
              <a:rPr lang="en-PH" b="1" dirty="0" err="1"/>
              <a:t>mypack</a:t>
            </a:r>
            <a:r>
              <a:rPr lang="en-PH" b="1" dirty="0"/>
              <a:t>;</a:t>
            </a:r>
          </a:p>
          <a:p>
            <a:endParaRPr lang="en-PH" dirty="0"/>
          </a:p>
          <a:p>
            <a:r>
              <a:rPr lang="en-PH" dirty="0"/>
              <a:t>class </a:t>
            </a:r>
            <a:r>
              <a:rPr lang="en-PH" dirty="0" err="1"/>
              <a:t>MyPackageClass</a:t>
            </a:r>
            <a:r>
              <a:rPr lang="en-PH" dirty="0"/>
              <a:t> { </a:t>
            </a:r>
          </a:p>
          <a:p>
            <a:r>
              <a:rPr lang="en-PH" dirty="0"/>
              <a:t>  public static void main(String[] </a:t>
            </a:r>
            <a:r>
              <a:rPr lang="en-PH" dirty="0" err="1"/>
              <a:t>args</a:t>
            </a:r>
            <a:r>
              <a:rPr lang="en-PH" dirty="0"/>
              <a:t>) { </a:t>
            </a:r>
          </a:p>
          <a:p>
            <a:r>
              <a:rPr lang="en-PH" dirty="0"/>
              <a:t>    </a:t>
            </a:r>
            <a:r>
              <a:rPr lang="en-PH" dirty="0" err="1"/>
              <a:t>System.out.println</a:t>
            </a:r>
            <a:r>
              <a:rPr lang="en-PH" dirty="0"/>
              <a:t>("This is my package!"); </a:t>
            </a:r>
          </a:p>
          <a:p>
            <a:r>
              <a:rPr lang="en-PH" dirty="0"/>
              <a:t>  } </a:t>
            </a:r>
          </a:p>
          <a:p>
            <a:r>
              <a:rPr lang="en-PH" dirty="0"/>
              <a:t>}</a:t>
            </a:r>
          </a:p>
          <a:p>
            <a:endParaRPr lang="en-PH" dirty="0"/>
          </a:p>
        </p:txBody>
      </p:sp>
      <p:sp>
        <p:nvSpPr>
          <p:cNvPr id="11" name="TextBox 10">
            <a:extLst>
              <a:ext uri="{FF2B5EF4-FFF2-40B4-BE49-F238E27FC236}">
                <a16:creationId xmlns:a16="http://schemas.microsoft.com/office/drawing/2014/main" id="{551C9831-2C44-4E09-E9D1-A2F01B0C52E7}"/>
              </a:ext>
            </a:extLst>
          </p:cNvPr>
          <p:cNvSpPr txBox="1"/>
          <p:nvPr/>
        </p:nvSpPr>
        <p:spPr>
          <a:xfrm>
            <a:off x="5625218" y="2508476"/>
            <a:ext cx="5276020" cy="369332"/>
          </a:xfrm>
          <a:prstGeom prst="rect">
            <a:avLst/>
          </a:prstGeom>
          <a:noFill/>
        </p:spPr>
        <p:txBody>
          <a:bodyPr wrap="square">
            <a:spAutoFit/>
          </a:bodyPr>
          <a:lstStyle/>
          <a:p>
            <a:r>
              <a:rPr lang="en-GB" dirty="0"/>
              <a:t>Save the file as MyPackageClass.java, and compile it:</a:t>
            </a:r>
          </a:p>
        </p:txBody>
      </p:sp>
      <p:pic>
        <p:nvPicPr>
          <p:cNvPr id="13" name="Picture 12">
            <a:extLst>
              <a:ext uri="{FF2B5EF4-FFF2-40B4-BE49-F238E27FC236}">
                <a16:creationId xmlns:a16="http://schemas.microsoft.com/office/drawing/2014/main" id="{785745F2-C91A-3DCC-980E-01FDEC0A2B9B}"/>
              </a:ext>
            </a:extLst>
          </p:cNvPr>
          <p:cNvPicPr>
            <a:picLocks noChangeAspect="1"/>
          </p:cNvPicPr>
          <p:nvPr/>
        </p:nvPicPr>
        <p:blipFill>
          <a:blip r:embed="rId2"/>
          <a:stretch>
            <a:fillRect/>
          </a:stretch>
        </p:blipFill>
        <p:spPr>
          <a:xfrm>
            <a:off x="5625218" y="3158466"/>
            <a:ext cx="6214274" cy="896699"/>
          </a:xfrm>
          <a:prstGeom prst="rect">
            <a:avLst/>
          </a:prstGeom>
        </p:spPr>
      </p:pic>
      <p:pic>
        <p:nvPicPr>
          <p:cNvPr id="15" name="Picture 14">
            <a:extLst>
              <a:ext uri="{FF2B5EF4-FFF2-40B4-BE49-F238E27FC236}">
                <a16:creationId xmlns:a16="http://schemas.microsoft.com/office/drawing/2014/main" id="{CE15E8A7-431A-FD7C-6E01-3987F2807169}"/>
              </a:ext>
            </a:extLst>
          </p:cNvPr>
          <p:cNvPicPr>
            <a:picLocks noChangeAspect="1"/>
          </p:cNvPicPr>
          <p:nvPr/>
        </p:nvPicPr>
        <p:blipFill>
          <a:blip r:embed="rId3"/>
          <a:stretch>
            <a:fillRect/>
          </a:stretch>
        </p:blipFill>
        <p:spPr>
          <a:xfrm>
            <a:off x="5311471" y="4537351"/>
            <a:ext cx="6457122" cy="2225233"/>
          </a:xfrm>
          <a:prstGeom prst="rect">
            <a:avLst/>
          </a:prstGeom>
        </p:spPr>
      </p:pic>
    </p:spTree>
    <p:extLst>
      <p:ext uri="{BB962C8B-B14F-4D97-AF65-F5344CB8AC3E}">
        <p14:creationId xmlns:p14="http://schemas.microsoft.com/office/powerpoint/2010/main" val="315761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88105-A136-24C9-041B-6580ACF3B082}"/>
              </a:ext>
            </a:extLst>
          </p:cNvPr>
          <p:cNvSpPr txBox="1"/>
          <p:nvPr/>
        </p:nvSpPr>
        <p:spPr>
          <a:xfrm>
            <a:off x="426583" y="448386"/>
            <a:ext cx="11281507" cy="5016758"/>
          </a:xfrm>
          <a:prstGeom prst="rect">
            <a:avLst/>
          </a:prstGeom>
          <a:noFill/>
        </p:spPr>
        <p:txBody>
          <a:bodyPr wrap="square">
            <a:spAutoFit/>
          </a:bodyPr>
          <a:lstStyle/>
          <a:p>
            <a:r>
              <a:rPr lang="en-US" sz="2000" dirty="0">
                <a:latin typeface="Arial Black" panose="020B0A04020102020204" pitchFamily="34" charset="0"/>
              </a:rPr>
              <a:t>public class Main {</a:t>
            </a:r>
          </a:p>
          <a:p>
            <a:r>
              <a:rPr lang="en-US" sz="2000" dirty="0">
                <a:latin typeface="Arial Black" panose="020B0A04020102020204" pitchFamily="34" charset="0"/>
              </a:rPr>
              <a:t>  static int </a:t>
            </a:r>
            <a:r>
              <a:rPr lang="en-US" sz="2000" dirty="0" err="1">
                <a:latin typeface="Arial Black" panose="020B0A04020102020204" pitchFamily="34" charset="0"/>
              </a:rPr>
              <a:t>plusMethodInt</a:t>
            </a:r>
            <a:r>
              <a:rPr lang="en-US" sz="2000" dirty="0">
                <a:latin typeface="Arial Black" panose="020B0A04020102020204" pitchFamily="34" charset="0"/>
              </a:rPr>
              <a:t>(int x, int y) {</a:t>
            </a:r>
          </a:p>
          <a:p>
            <a:r>
              <a:rPr lang="en-US" sz="2000" dirty="0">
                <a:latin typeface="Arial Black" panose="020B0A04020102020204" pitchFamily="34" charset="0"/>
              </a:rPr>
              <a:t>    return x + y;</a:t>
            </a:r>
          </a:p>
          <a:p>
            <a:r>
              <a:rPr lang="en-US" sz="2000" dirty="0">
                <a:latin typeface="Arial Black" panose="020B0A04020102020204" pitchFamily="34" charset="0"/>
              </a:rPr>
              <a:t>  }</a:t>
            </a:r>
          </a:p>
          <a:p>
            <a:r>
              <a:rPr lang="en-US" sz="2000" dirty="0">
                <a:latin typeface="Arial Black" panose="020B0A04020102020204" pitchFamily="34" charset="0"/>
              </a:rPr>
              <a:t>  </a:t>
            </a:r>
          </a:p>
          <a:p>
            <a:r>
              <a:rPr lang="en-US" sz="2000" dirty="0">
                <a:latin typeface="Arial Black" panose="020B0A04020102020204" pitchFamily="34" charset="0"/>
              </a:rPr>
              <a:t>  static double </a:t>
            </a:r>
            <a:r>
              <a:rPr lang="en-US" sz="2000" dirty="0" err="1">
                <a:latin typeface="Arial Black" panose="020B0A04020102020204" pitchFamily="34" charset="0"/>
              </a:rPr>
              <a:t>plusMethodDouble</a:t>
            </a:r>
            <a:r>
              <a:rPr lang="en-US" sz="2000" dirty="0">
                <a:latin typeface="Arial Black" panose="020B0A04020102020204" pitchFamily="34" charset="0"/>
              </a:rPr>
              <a:t>(double x, double y) {</a:t>
            </a:r>
          </a:p>
          <a:p>
            <a:r>
              <a:rPr lang="en-US" sz="2000" dirty="0">
                <a:latin typeface="Arial Black" panose="020B0A04020102020204" pitchFamily="34" charset="0"/>
              </a:rPr>
              <a:t>    return x + y;</a:t>
            </a:r>
          </a:p>
          <a:p>
            <a:r>
              <a:rPr lang="en-US" sz="2000" dirty="0">
                <a:latin typeface="Arial Black" panose="020B0A04020102020204" pitchFamily="34" charset="0"/>
              </a:rPr>
              <a:t>  }</a:t>
            </a:r>
          </a:p>
          <a:p>
            <a:r>
              <a:rPr lang="en-US" sz="2000" dirty="0">
                <a:latin typeface="Arial Black" panose="020B0A04020102020204" pitchFamily="34" charset="0"/>
              </a:rPr>
              <a:t>  </a:t>
            </a:r>
          </a:p>
          <a:p>
            <a:r>
              <a:rPr lang="en-US" sz="2000" dirty="0">
                <a:latin typeface="Arial Black" panose="020B0A04020102020204" pitchFamily="34" charset="0"/>
              </a:rPr>
              <a:t>  public static void main(String[] args) {</a:t>
            </a:r>
          </a:p>
          <a:p>
            <a:r>
              <a:rPr lang="en-US" sz="2000" dirty="0">
                <a:latin typeface="Arial Black" panose="020B0A04020102020204" pitchFamily="34" charset="0"/>
              </a:rPr>
              <a:t>    int myNum1 = </a:t>
            </a:r>
            <a:r>
              <a:rPr lang="en-US" sz="2000" dirty="0" err="1">
                <a:latin typeface="Arial Black" panose="020B0A04020102020204" pitchFamily="34" charset="0"/>
              </a:rPr>
              <a:t>plusMethodInt</a:t>
            </a:r>
            <a:r>
              <a:rPr lang="en-US" sz="2000" dirty="0">
                <a:latin typeface="Arial Black" panose="020B0A04020102020204" pitchFamily="34" charset="0"/>
              </a:rPr>
              <a:t>(8, 5);</a:t>
            </a:r>
          </a:p>
          <a:p>
            <a:r>
              <a:rPr lang="en-US" sz="2000" dirty="0">
                <a:latin typeface="Arial Black" panose="020B0A04020102020204" pitchFamily="34" charset="0"/>
              </a:rPr>
              <a:t>    double myNum2 = </a:t>
            </a:r>
            <a:r>
              <a:rPr lang="en-US" sz="2000" dirty="0" err="1">
                <a:latin typeface="Arial Black" panose="020B0A04020102020204" pitchFamily="34" charset="0"/>
              </a:rPr>
              <a:t>plusMethodDouble</a:t>
            </a:r>
            <a:r>
              <a:rPr lang="en-US" sz="2000" dirty="0">
                <a:latin typeface="Arial Black" panose="020B0A04020102020204" pitchFamily="34" charset="0"/>
              </a:rPr>
              <a:t>(4.3, 6.26);</a:t>
            </a:r>
          </a:p>
          <a:p>
            <a:r>
              <a:rPr lang="en-US" sz="2000" dirty="0">
                <a:latin typeface="Arial Black" panose="020B0A04020102020204" pitchFamily="34" charset="0"/>
              </a:rPr>
              <a:t>    System.out.println("int: " + myNum1);</a:t>
            </a:r>
          </a:p>
          <a:p>
            <a:r>
              <a:rPr lang="en-US" sz="2000" dirty="0">
                <a:latin typeface="Arial Black" panose="020B0A04020102020204" pitchFamily="34" charset="0"/>
              </a:rPr>
              <a:t>    System.out.println("double: " + myNum2);</a:t>
            </a:r>
          </a:p>
          <a:p>
            <a:r>
              <a:rPr lang="en-US" sz="2000" dirty="0">
                <a:latin typeface="Arial Black" panose="020B0A04020102020204" pitchFamily="34" charset="0"/>
              </a:rPr>
              <a:t>  }</a:t>
            </a:r>
          </a:p>
          <a:p>
            <a:r>
              <a:rPr lang="en-US" sz="2000" dirty="0">
                <a:latin typeface="Arial Black" panose="020B0A04020102020204" pitchFamily="34" charset="0"/>
              </a:rPr>
              <a:t>}</a:t>
            </a:r>
          </a:p>
        </p:txBody>
      </p:sp>
      <p:sp>
        <p:nvSpPr>
          <p:cNvPr id="5" name="TextBox 4">
            <a:extLst>
              <a:ext uri="{FF2B5EF4-FFF2-40B4-BE49-F238E27FC236}">
                <a16:creationId xmlns:a16="http://schemas.microsoft.com/office/drawing/2014/main" id="{5F73AF7B-A925-63AB-6CDD-1A2ED543B6B1}"/>
              </a:ext>
            </a:extLst>
          </p:cNvPr>
          <p:cNvSpPr txBox="1"/>
          <p:nvPr/>
        </p:nvSpPr>
        <p:spPr>
          <a:xfrm>
            <a:off x="353105" y="5963335"/>
            <a:ext cx="8154792" cy="369332"/>
          </a:xfrm>
          <a:prstGeom prst="rect">
            <a:avLst/>
          </a:prstGeom>
          <a:solidFill>
            <a:srgbClr val="FF66CC"/>
          </a:solidFill>
        </p:spPr>
        <p:txBody>
          <a:bodyPr wrap="square">
            <a:spAutoFit/>
          </a:bodyPr>
          <a:lstStyle/>
          <a:p>
            <a:r>
              <a:rPr lang="en-US" dirty="0"/>
              <a:t>The return </a:t>
            </a:r>
            <a:r>
              <a:rPr lang="en-US" b="1" dirty="0"/>
              <a:t>keyword</a:t>
            </a:r>
            <a:r>
              <a:rPr lang="en-US" dirty="0"/>
              <a:t> stops the execution of a function and returns the desired output.</a:t>
            </a:r>
          </a:p>
        </p:txBody>
      </p:sp>
    </p:spTree>
    <p:extLst>
      <p:ext uri="{BB962C8B-B14F-4D97-AF65-F5344CB8AC3E}">
        <p14:creationId xmlns:p14="http://schemas.microsoft.com/office/powerpoint/2010/main" val="2859465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AD1DD0-76DF-FFF2-2429-11D5135BF846}"/>
              </a:ext>
            </a:extLst>
          </p:cNvPr>
          <p:cNvSpPr txBox="1"/>
          <p:nvPr/>
        </p:nvSpPr>
        <p:spPr>
          <a:xfrm>
            <a:off x="111317" y="289679"/>
            <a:ext cx="11839493" cy="3139321"/>
          </a:xfrm>
          <a:prstGeom prst="rect">
            <a:avLst/>
          </a:prstGeom>
          <a:noFill/>
        </p:spPr>
        <p:txBody>
          <a:bodyPr wrap="square">
            <a:spAutoFit/>
          </a:bodyPr>
          <a:lstStyle/>
          <a:p>
            <a:r>
              <a:rPr lang="en-GB" dirty="0"/>
              <a:t>This forces the compiler to create the "</a:t>
            </a:r>
            <a:r>
              <a:rPr lang="en-GB" dirty="0" err="1"/>
              <a:t>mypack</a:t>
            </a:r>
            <a:r>
              <a:rPr lang="en-GB" dirty="0"/>
              <a:t>" package.</a:t>
            </a:r>
          </a:p>
          <a:p>
            <a:endParaRPr lang="en-GB" dirty="0"/>
          </a:p>
          <a:p>
            <a:r>
              <a:rPr lang="en-GB" dirty="0"/>
              <a:t>The -d keyword specifies the destination for where to save the class file. You can use any directory name, like c:/user (windows), or, if you want to keep the package within the same directory, you can use the dot sign ".", like in the example above.</a:t>
            </a:r>
          </a:p>
          <a:p>
            <a:endParaRPr lang="en-GB" dirty="0"/>
          </a:p>
          <a:p>
            <a:r>
              <a:rPr lang="en-GB" b="1" dirty="0">
                <a:solidFill>
                  <a:srgbClr val="FF66CC"/>
                </a:solidFill>
              </a:rPr>
              <a:t>Note: The package name should be written in lower case to avoid conflict with class names.</a:t>
            </a:r>
          </a:p>
          <a:p>
            <a:endParaRPr lang="en-GB" b="1" dirty="0">
              <a:solidFill>
                <a:srgbClr val="FF66CC"/>
              </a:solidFill>
            </a:endParaRPr>
          </a:p>
          <a:p>
            <a:r>
              <a:rPr lang="en-GB" b="1" dirty="0">
                <a:solidFill>
                  <a:srgbClr val="FF66CC"/>
                </a:solidFill>
              </a:rPr>
              <a:t>When we compiled the package in the example above, a new folder was created, called "</a:t>
            </a:r>
            <a:r>
              <a:rPr lang="en-GB" b="1" dirty="0" err="1">
                <a:solidFill>
                  <a:srgbClr val="FF66CC"/>
                </a:solidFill>
              </a:rPr>
              <a:t>mypack</a:t>
            </a:r>
            <a:r>
              <a:rPr lang="en-GB" b="1" dirty="0">
                <a:solidFill>
                  <a:srgbClr val="FF66CC"/>
                </a:solidFill>
              </a:rPr>
              <a:t>".</a:t>
            </a:r>
          </a:p>
          <a:p>
            <a:endParaRPr lang="en-GB" b="1" dirty="0">
              <a:solidFill>
                <a:srgbClr val="FF66CC"/>
              </a:solidFill>
            </a:endParaRPr>
          </a:p>
          <a:p>
            <a:r>
              <a:rPr lang="en-GB" dirty="0"/>
              <a:t>To run the MyPackageClass.java file, write the following:</a:t>
            </a:r>
            <a:endParaRPr lang="en-PH" dirty="0"/>
          </a:p>
        </p:txBody>
      </p:sp>
      <p:pic>
        <p:nvPicPr>
          <p:cNvPr id="5" name="Picture 4">
            <a:extLst>
              <a:ext uri="{FF2B5EF4-FFF2-40B4-BE49-F238E27FC236}">
                <a16:creationId xmlns:a16="http://schemas.microsoft.com/office/drawing/2014/main" id="{3B7FC1EB-7029-DEC2-6F58-D557708488DC}"/>
              </a:ext>
            </a:extLst>
          </p:cNvPr>
          <p:cNvPicPr>
            <a:picLocks noChangeAspect="1"/>
          </p:cNvPicPr>
          <p:nvPr/>
        </p:nvPicPr>
        <p:blipFill>
          <a:blip r:embed="rId2"/>
          <a:stretch>
            <a:fillRect/>
          </a:stretch>
        </p:blipFill>
        <p:spPr>
          <a:xfrm>
            <a:off x="524022" y="3834752"/>
            <a:ext cx="9983065" cy="2209992"/>
          </a:xfrm>
          <a:prstGeom prst="rect">
            <a:avLst/>
          </a:prstGeom>
        </p:spPr>
      </p:pic>
    </p:spTree>
    <p:extLst>
      <p:ext uri="{BB962C8B-B14F-4D97-AF65-F5344CB8AC3E}">
        <p14:creationId xmlns:p14="http://schemas.microsoft.com/office/powerpoint/2010/main" val="844927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5CFA1-952C-DCBF-E5A7-5F4BB269C72F}"/>
              </a:ext>
            </a:extLst>
          </p:cNvPr>
          <p:cNvSpPr txBox="1"/>
          <p:nvPr/>
        </p:nvSpPr>
        <p:spPr>
          <a:xfrm>
            <a:off x="160351" y="554293"/>
            <a:ext cx="3878912" cy="5632311"/>
          </a:xfrm>
          <a:prstGeom prst="rect">
            <a:avLst/>
          </a:prstGeom>
          <a:noFill/>
        </p:spPr>
        <p:txBody>
          <a:bodyPr wrap="square">
            <a:spAutoFit/>
          </a:bodyPr>
          <a:lstStyle/>
          <a:p>
            <a:r>
              <a:rPr lang="en-GB" dirty="0"/>
              <a:t>Java Inheritance (Subclass and Superclass)</a:t>
            </a:r>
          </a:p>
          <a:p>
            <a:endParaRPr lang="en-GB" dirty="0"/>
          </a:p>
          <a:p>
            <a:r>
              <a:rPr lang="en-GB" dirty="0"/>
              <a:t>In Java, it is possible to inherit attributes and methods from one class to another. We group the "inheritance concept" into two categories:</a:t>
            </a:r>
          </a:p>
          <a:p>
            <a:endParaRPr lang="en-GB" dirty="0"/>
          </a:p>
          <a:p>
            <a:r>
              <a:rPr lang="en-GB" b="1" u="sng" dirty="0"/>
              <a:t>subclass (child) </a:t>
            </a:r>
            <a:r>
              <a:rPr lang="en-GB" dirty="0"/>
              <a:t>- the class that inherits from another class</a:t>
            </a:r>
          </a:p>
          <a:p>
            <a:r>
              <a:rPr lang="en-GB" b="1" u="sng" dirty="0"/>
              <a:t>superclass (parent) </a:t>
            </a:r>
            <a:r>
              <a:rPr lang="en-GB" dirty="0"/>
              <a:t>- the class being inherited from</a:t>
            </a:r>
          </a:p>
          <a:p>
            <a:endParaRPr lang="en-GB" dirty="0"/>
          </a:p>
          <a:p>
            <a:r>
              <a:rPr lang="en-GB" dirty="0"/>
              <a:t>To inherit from a class, use the </a:t>
            </a:r>
            <a:r>
              <a:rPr lang="en-GB" b="1" dirty="0"/>
              <a:t>extends keyword.</a:t>
            </a:r>
          </a:p>
          <a:p>
            <a:endParaRPr lang="en-GB" dirty="0"/>
          </a:p>
          <a:p>
            <a:r>
              <a:rPr lang="en-GB" dirty="0"/>
              <a:t>In the example, the Car class (subclass) inherits the attributes and methods from the Vehicle class (superclass):</a:t>
            </a:r>
          </a:p>
          <a:p>
            <a:endParaRPr lang="en-GB" dirty="0"/>
          </a:p>
        </p:txBody>
      </p:sp>
      <p:sp>
        <p:nvSpPr>
          <p:cNvPr id="4" name="TextBox 3">
            <a:extLst>
              <a:ext uri="{FF2B5EF4-FFF2-40B4-BE49-F238E27FC236}">
                <a16:creationId xmlns:a16="http://schemas.microsoft.com/office/drawing/2014/main" id="{C6469F6D-38DC-8238-E98C-EEA7A853609E}"/>
              </a:ext>
            </a:extLst>
          </p:cNvPr>
          <p:cNvSpPr txBox="1"/>
          <p:nvPr/>
        </p:nvSpPr>
        <p:spPr>
          <a:xfrm>
            <a:off x="160351" y="121459"/>
            <a:ext cx="2376115" cy="369332"/>
          </a:xfrm>
          <a:prstGeom prst="rect">
            <a:avLst/>
          </a:prstGeom>
          <a:solidFill>
            <a:srgbClr val="00B0F0"/>
          </a:solidFill>
        </p:spPr>
        <p:txBody>
          <a:bodyPr wrap="square">
            <a:spAutoFit/>
          </a:bodyPr>
          <a:lstStyle/>
          <a:p>
            <a:r>
              <a:rPr lang="en-GB" b="1" dirty="0">
                <a:latin typeface="Arial Black" panose="020B0A04020102020204" pitchFamily="34" charset="0"/>
              </a:rPr>
              <a:t>Java Inheritance</a:t>
            </a:r>
          </a:p>
        </p:txBody>
      </p:sp>
      <p:sp>
        <p:nvSpPr>
          <p:cNvPr id="6" name="TextBox 5">
            <a:extLst>
              <a:ext uri="{FF2B5EF4-FFF2-40B4-BE49-F238E27FC236}">
                <a16:creationId xmlns:a16="http://schemas.microsoft.com/office/drawing/2014/main" id="{C9C4F209-896D-D5C6-BAFB-6725DF4CF8C0}"/>
              </a:ext>
            </a:extLst>
          </p:cNvPr>
          <p:cNvSpPr txBox="1"/>
          <p:nvPr/>
        </p:nvSpPr>
        <p:spPr>
          <a:xfrm>
            <a:off x="4330478" y="305068"/>
            <a:ext cx="7720055" cy="6247864"/>
          </a:xfrm>
          <a:prstGeom prst="rect">
            <a:avLst/>
          </a:prstGeom>
          <a:noFill/>
        </p:spPr>
        <p:txBody>
          <a:bodyPr wrap="square">
            <a:spAutoFit/>
          </a:bodyPr>
          <a:lstStyle/>
          <a:p>
            <a:r>
              <a:rPr lang="en-GB" sz="1600" dirty="0">
                <a:latin typeface="Arial Black" panose="020B0A04020102020204" pitchFamily="34" charset="0"/>
              </a:rPr>
              <a:t>Example</a:t>
            </a:r>
          </a:p>
          <a:p>
            <a:endParaRPr lang="en-GB" sz="1600" dirty="0">
              <a:latin typeface="Arial Black" panose="020B0A04020102020204" pitchFamily="34" charset="0"/>
            </a:endParaRPr>
          </a:p>
          <a:p>
            <a:r>
              <a:rPr lang="en-GB" sz="1600" dirty="0">
                <a:latin typeface="Arial Black" panose="020B0A04020102020204" pitchFamily="34" charset="0"/>
              </a:rPr>
              <a:t>class Vehicle {</a:t>
            </a:r>
          </a:p>
          <a:p>
            <a:r>
              <a:rPr lang="en-GB" sz="1600" dirty="0">
                <a:latin typeface="Arial Black" panose="020B0A04020102020204" pitchFamily="34" charset="0"/>
              </a:rPr>
              <a:t>  protected String brand = "Ford";        // Vehicle attribute</a:t>
            </a:r>
          </a:p>
          <a:p>
            <a:r>
              <a:rPr lang="en-GB" sz="1600" dirty="0">
                <a:latin typeface="Arial Black" panose="020B0A04020102020204" pitchFamily="34" charset="0"/>
              </a:rPr>
              <a:t>  public void honk() {                    // Vehicle method</a:t>
            </a:r>
          </a:p>
          <a:p>
            <a:r>
              <a:rPr lang="en-GB" sz="1600" dirty="0">
                <a:latin typeface="Arial Black" panose="020B0A04020102020204" pitchFamily="34" charset="0"/>
              </a:rPr>
              <a:t>    </a:t>
            </a:r>
            <a:r>
              <a:rPr lang="en-GB" sz="1600" dirty="0" err="1">
                <a:latin typeface="Arial Black" panose="020B0A04020102020204" pitchFamily="34" charset="0"/>
              </a:rPr>
              <a:t>System.out.println</a:t>
            </a:r>
            <a:r>
              <a:rPr lang="en-GB" sz="1600" dirty="0">
                <a:latin typeface="Arial Black" panose="020B0A04020102020204" pitchFamily="34" charset="0"/>
              </a:rPr>
              <a:t>("</a:t>
            </a:r>
            <a:r>
              <a:rPr lang="en-GB" sz="1600" dirty="0" err="1">
                <a:latin typeface="Arial Black" panose="020B0A04020102020204" pitchFamily="34" charset="0"/>
              </a:rPr>
              <a:t>Tuut</a:t>
            </a:r>
            <a:r>
              <a:rPr lang="en-GB" sz="1600" dirty="0">
                <a:latin typeface="Arial Black" panose="020B0A04020102020204" pitchFamily="34" charset="0"/>
              </a:rPr>
              <a:t>, </a:t>
            </a:r>
            <a:r>
              <a:rPr lang="en-GB" sz="1600" dirty="0" err="1">
                <a:latin typeface="Arial Black" panose="020B0A04020102020204" pitchFamily="34" charset="0"/>
              </a:rPr>
              <a:t>tuut</a:t>
            </a:r>
            <a:r>
              <a:rPr lang="en-GB" sz="1600" dirty="0">
                <a:latin typeface="Arial Black" panose="020B0A04020102020204" pitchFamily="34" charset="0"/>
              </a:rPr>
              <a:t>!");</a:t>
            </a:r>
          </a:p>
          <a:p>
            <a:r>
              <a:rPr lang="en-GB" sz="1600" dirty="0">
                <a:latin typeface="Arial Black" panose="020B0A04020102020204" pitchFamily="34" charset="0"/>
              </a:rPr>
              <a:t>  }</a:t>
            </a:r>
          </a:p>
          <a:p>
            <a:r>
              <a:rPr lang="en-GB" sz="1600" dirty="0">
                <a:latin typeface="Arial Black" panose="020B0A04020102020204" pitchFamily="34" charset="0"/>
              </a:rPr>
              <a:t>}</a:t>
            </a:r>
          </a:p>
          <a:p>
            <a:endParaRPr lang="en-GB" sz="1600" dirty="0">
              <a:latin typeface="Arial Black" panose="020B0A04020102020204" pitchFamily="34" charset="0"/>
            </a:endParaRPr>
          </a:p>
          <a:p>
            <a:r>
              <a:rPr lang="en-GB" sz="1600" dirty="0">
                <a:latin typeface="Arial Black" panose="020B0A04020102020204" pitchFamily="34" charset="0"/>
              </a:rPr>
              <a:t>class Car extends Vehicle {</a:t>
            </a:r>
          </a:p>
          <a:p>
            <a:r>
              <a:rPr lang="en-GB" sz="1600" dirty="0">
                <a:latin typeface="Arial Black" panose="020B0A04020102020204" pitchFamily="34" charset="0"/>
              </a:rPr>
              <a:t>  private String </a:t>
            </a:r>
            <a:r>
              <a:rPr lang="en-GB" sz="1600" dirty="0" err="1">
                <a:latin typeface="Arial Black" panose="020B0A04020102020204" pitchFamily="34" charset="0"/>
              </a:rPr>
              <a:t>modelName</a:t>
            </a:r>
            <a:r>
              <a:rPr lang="en-GB" sz="1600" dirty="0">
                <a:latin typeface="Arial Black" panose="020B0A04020102020204" pitchFamily="34" charset="0"/>
              </a:rPr>
              <a:t> = "Mustang";    // Car attribute</a:t>
            </a:r>
          </a:p>
          <a:p>
            <a:r>
              <a:rPr lang="en-GB" sz="1600" dirty="0">
                <a:latin typeface="Arial Black" panose="020B0A04020102020204" pitchFamily="34" charset="0"/>
              </a:rPr>
              <a:t>  public static void main(String[] </a:t>
            </a:r>
            <a:r>
              <a:rPr lang="en-GB" sz="1600" dirty="0" err="1">
                <a:latin typeface="Arial Black" panose="020B0A04020102020204" pitchFamily="34" charset="0"/>
              </a:rPr>
              <a:t>args</a:t>
            </a:r>
            <a:r>
              <a:rPr lang="en-GB" sz="1600" dirty="0">
                <a:latin typeface="Arial Black" panose="020B0A04020102020204" pitchFamily="34" charset="0"/>
              </a:rPr>
              <a:t>) {</a:t>
            </a:r>
          </a:p>
          <a:p>
            <a:endParaRPr lang="en-GB" sz="1600" dirty="0">
              <a:latin typeface="Arial Black" panose="020B0A04020102020204" pitchFamily="34" charset="0"/>
            </a:endParaRPr>
          </a:p>
          <a:p>
            <a:r>
              <a:rPr lang="en-GB" sz="1600" dirty="0">
                <a:latin typeface="Arial Black" panose="020B0A04020102020204" pitchFamily="34" charset="0"/>
              </a:rPr>
              <a:t>    // Create a </a:t>
            </a:r>
            <a:r>
              <a:rPr lang="en-GB" sz="1600" dirty="0" err="1">
                <a:latin typeface="Arial Black" panose="020B0A04020102020204" pitchFamily="34" charset="0"/>
              </a:rPr>
              <a:t>myCar</a:t>
            </a:r>
            <a:r>
              <a:rPr lang="en-GB" sz="1600" dirty="0">
                <a:latin typeface="Arial Black" panose="020B0A04020102020204" pitchFamily="34" charset="0"/>
              </a:rPr>
              <a:t> object</a:t>
            </a:r>
          </a:p>
          <a:p>
            <a:r>
              <a:rPr lang="en-GB" sz="1600" dirty="0">
                <a:latin typeface="Arial Black" panose="020B0A04020102020204" pitchFamily="34" charset="0"/>
              </a:rPr>
              <a:t>    Car </a:t>
            </a:r>
            <a:r>
              <a:rPr lang="en-GB" sz="1600" dirty="0" err="1">
                <a:latin typeface="Arial Black" panose="020B0A04020102020204" pitchFamily="34" charset="0"/>
              </a:rPr>
              <a:t>myCar</a:t>
            </a:r>
            <a:r>
              <a:rPr lang="en-GB" sz="1600" dirty="0">
                <a:latin typeface="Arial Black" panose="020B0A04020102020204" pitchFamily="34" charset="0"/>
              </a:rPr>
              <a:t> = new Car();</a:t>
            </a:r>
          </a:p>
          <a:p>
            <a:endParaRPr lang="en-GB" sz="1600" dirty="0">
              <a:latin typeface="Arial Black" panose="020B0A04020102020204" pitchFamily="34" charset="0"/>
            </a:endParaRPr>
          </a:p>
          <a:p>
            <a:r>
              <a:rPr lang="en-GB" sz="1600" dirty="0">
                <a:latin typeface="Arial Black" panose="020B0A04020102020204" pitchFamily="34" charset="0"/>
              </a:rPr>
              <a:t>    // Call the honk() method (from the Vehicle class) on the </a:t>
            </a:r>
            <a:r>
              <a:rPr lang="en-GB" sz="1600" dirty="0" err="1">
                <a:latin typeface="Arial Black" panose="020B0A04020102020204" pitchFamily="34" charset="0"/>
              </a:rPr>
              <a:t>myCar</a:t>
            </a:r>
            <a:r>
              <a:rPr lang="en-GB" sz="1600" dirty="0">
                <a:latin typeface="Arial Black" panose="020B0A04020102020204" pitchFamily="34" charset="0"/>
              </a:rPr>
              <a:t> object</a:t>
            </a:r>
          </a:p>
          <a:p>
            <a:r>
              <a:rPr lang="en-GB" sz="1600" dirty="0">
                <a:latin typeface="Arial Black" panose="020B0A04020102020204" pitchFamily="34" charset="0"/>
              </a:rPr>
              <a:t>    </a:t>
            </a:r>
            <a:r>
              <a:rPr lang="en-GB" sz="1600" dirty="0" err="1">
                <a:latin typeface="Arial Black" panose="020B0A04020102020204" pitchFamily="34" charset="0"/>
              </a:rPr>
              <a:t>myCar.honk</a:t>
            </a:r>
            <a:r>
              <a:rPr lang="en-GB" sz="1600" dirty="0">
                <a:latin typeface="Arial Black" panose="020B0A04020102020204" pitchFamily="34" charset="0"/>
              </a:rPr>
              <a:t>();</a:t>
            </a:r>
          </a:p>
          <a:p>
            <a:endParaRPr lang="en-GB" sz="1600" dirty="0">
              <a:latin typeface="Arial Black" panose="020B0A04020102020204" pitchFamily="34" charset="0"/>
            </a:endParaRPr>
          </a:p>
          <a:p>
            <a:r>
              <a:rPr lang="en-GB" sz="1600" dirty="0">
                <a:latin typeface="Arial Black" panose="020B0A04020102020204" pitchFamily="34" charset="0"/>
              </a:rPr>
              <a:t>    // Display the value of the brand attribute (from the Vehicle class) and the value of the </a:t>
            </a:r>
            <a:r>
              <a:rPr lang="en-GB" sz="1600" dirty="0" err="1">
                <a:latin typeface="Arial Black" panose="020B0A04020102020204" pitchFamily="34" charset="0"/>
              </a:rPr>
              <a:t>modelName</a:t>
            </a:r>
            <a:r>
              <a:rPr lang="en-GB" sz="1600" dirty="0">
                <a:latin typeface="Arial Black" panose="020B0A04020102020204" pitchFamily="34" charset="0"/>
              </a:rPr>
              <a:t> from the Car class</a:t>
            </a:r>
          </a:p>
          <a:p>
            <a:r>
              <a:rPr lang="en-GB" sz="1600" dirty="0">
                <a:latin typeface="Arial Black" panose="020B0A04020102020204" pitchFamily="34" charset="0"/>
              </a:rPr>
              <a:t>    </a:t>
            </a:r>
            <a:r>
              <a:rPr lang="en-GB" sz="1600" dirty="0" err="1">
                <a:latin typeface="Arial Black" panose="020B0A04020102020204" pitchFamily="34" charset="0"/>
              </a:rPr>
              <a:t>System.out.println</a:t>
            </a:r>
            <a:r>
              <a:rPr lang="en-GB" sz="1600" dirty="0">
                <a:latin typeface="Arial Black" panose="020B0A04020102020204" pitchFamily="34" charset="0"/>
              </a:rPr>
              <a:t>(</a:t>
            </a:r>
            <a:r>
              <a:rPr lang="en-GB" sz="1600" dirty="0" err="1">
                <a:latin typeface="Arial Black" panose="020B0A04020102020204" pitchFamily="34" charset="0"/>
              </a:rPr>
              <a:t>myCar.brand</a:t>
            </a:r>
            <a:r>
              <a:rPr lang="en-GB" sz="1600" dirty="0">
                <a:latin typeface="Arial Black" panose="020B0A04020102020204" pitchFamily="34" charset="0"/>
              </a:rPr>
              <a:t> + " " + </a:t>
            </a:r>
            <a:r>
              <a:rPr lang="en-GB" sz="1600" dirty="0" err="1">
                <a:latin typeface="Arial Black" panose="020B0A04020102020204" pitchFamily="34" charset="0"/>
              </a:rPr>
              <a:t>myCar.modelName</a:t>
            </a:r>
            <a:r>
              <a:rPr lang="en-GB" sz="1600" dirty="0">
                <a:latin typeface="Arial Black" panose="020B0A04020102020204" pitchFamily="34" charset="0"/>
              </a:rPr>
              <a:t>);</a:t>
            </a:r>
          </a:p>
          <a:p>
            <a:r>
              <a:rPr lang="en-GB" sz="1600" dirty="0">
                <a:latin typeface="Arial Black" panose="020B0A04020102020204" pitchFamily="34" charset="0"/>
              </a:rPr>
              <a:t>  }</a:t>
            </a:r>
          </a:p>
          <a:p>
            <a:r>
              <a:rPr lang="en-GB" sz="1600" dirty="0">
                <a:latin typeface="Arial Black" panose="020B0A04020102020204" pitchFamily="34" charset="0"/>
              </a:rPr>
              <a:t>}</a:t>
            </a:r>
            <a:endParaRPr lang="en-PH" sz="1600" dirty="0">
              <a:latin typeface="Arial Black" panose="020B0A04020102020204" pitchFamily="34" charset="0"/>
            </a:endParaRPr>
          </a:p>
        </p:txBody>
      </p:sp>
    </p:spTree>
    <p:extLst>
      <p:ext uri="{BB962C8B-B14F-4D97-AF65-F5344CB8AC3E}">
        <p14:creationId xmlns:p14="http://schemas.microsoft.com/office/powerpoint/2010/main" val="38912310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1EDB27-97E5-8674-C748-487C32C35D95}"/>
              </a:ext>
            </a:extLst>
          </p:cNvPr>
          <p:cNvSpPr txBox="1"/>
          <p:nvPr/>
        </p:nvSpPr>
        <p:spPr>
          <a:xfrm>
            <a:off x="153065" y="902461"/>
            <a:ext cx="5404900" cy="4524315"/>
          </a:xfrm>
          <a:prstGeom prst="rect">
            <a:avLst/>
          </a:prstGeom>
          <a:noFill/>
          <a:ln>
            <a:solidFill>
              <a:schemeClr val="accent1"/>
            </a:solidFill>
          </a:ln>
        </p:spPr>
        <p:txBody>
          <a:bodyPr wrap="square">
            <a:spAutoFit/>
          </a:bodyPr>
          <a:lstStyle/>
          <a:p>
            <a:r>
              <a:rPr lang="en-PH" dirty="0">
                <a:latin typeface="Arial Black" panose="020B0A04020102020204" pitchFamily="34" charset="0"/>
              </a:rPr>
              <a:t>class Vehicle {</a:t>
            </a:r>
          </a:p>
          <a:p>
            <a:r>
              <a:rPr lang="en-PH" dirty="0">
                <a:latin typeface="Arial Black" panose="020B0A04020102020204" pitchFamily="34" charset="0"/>
              </a:rPr>
              <a:t>  protected String brand = "Ford";</a:t>
            </a:r>
          </a:p>
          <a:p>
            <a:r>
              <a:rPr lang="en-PH" dirty="0">
                <a:latin typeface="Arial Black" panose="020B0A04020102020204" pitchFamily="34" charset="0"/>
              </a:rPr>
              <a:t>  public void honk() {</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a:t>
            </a:r>
            <a:r>
              <a:rPr lang="en-PH" dirty="0" err="1">
                <a:latin typeface="Arial Black" panose="020B0A04020102020204" pitchFamily="34" charset="0"/>
              </a:rPr>
              <a:t>Tuut</a:t>
            </a:r>
            <a:r>
              <a:rPr lang="en-PH" dirty="0">
                <a:latin typeface="Arial Black" panose="020B0A04020102020204" pitchFamily="34" charset="0"/>
              </a:rPr>
              <a:t>, </a:t>
            </a:r>
            <a:r>
              <a:rPr lang="en-PH" dirty="0" err="1">
                <a:latin typeface="Arial Black" panose="020B0A04020102020204" pitchFamily="34" charset="0"/>
              </a:rPr>
              <a:t>tuut</a:t>
            </a:r>
            <a:r>
              <a:rPr lang="en-PH" dirty="0">
                <a:latin typeface="Arial Black" panose="020B0A04020102020204" pitchFamily="34" charset="0"/>
              </a:rPr>
              <a:t>!");</a:t>
            </a:r>
          </a:p>
          <a:p>
            <a:r>
              <a:rPr lang="en-PH" dirty="0">
                <a:latin typeface="Arial Black" panose="020B0A04020102020204" pitchFamily="34" charset="0"/>
              </a:rPr>
              <a:t>  }</a:t>
            </a:r>
          </a:p>
          <a:p>
            <a:r>
              <a:rPr lang="en-PH" dirty="0">
                <a:latin typeface="Arial Black" panose="020B0A04020102020204" pitchFamily="34" charset="0"/>
              </a:rPr>
              <a:t>}</a:t>
            </a:r>
          </a:p>
          <a:p>
            <a:endParaRPr lang="en-PH" dirty="0">
              <a:latin typeface="Arial Black" panose="020B0A04020102020204" pitchFamily="34" charset="0"/>
            </a:endParaRPr>
          </a:p>
          <a:p>
            <a:r>
              <a:rPr lang="en-PH" dirty="0">
                <a:latin typeface="Arial Black" panose="020B0A04020102020204" pitchFamily="34" charset="0"/>
              </a:rPr>
              <a:t>class Car extends Vehicle {</a:t>
            </a:r>
          </a:p>
          <a:p>
            <a:r>
              <a:rPr lang="en-PH" dirty="0">
                <a:latin typeface="Arial Black" panose="020B0A04020102020204" pitchFamily="34" charset="0"/>
              </a:rPr>
              <a:t>  private String </a:t>
            </a:r>
            <a:r>
              <a:rPr lang="en-PH" dirty="0" err="1">
                <a:latin typeface="Arial Black" panose="020B0A04020102020204" pitchFamily="34" charset="0"/>
              </a:rPr>
              <a:t>modelName</a:t>
            </a:r>
            <a:r>
              <a:rPr lang="en-PH" dirty="0">
                <a:latin typeface="Arial Black" panose="020B0A04020102020204" pitchFamily="34" charset="0"/>
              </a:rPr>
              <a:t> = "Mustang";</a:t>
            </a:r>
          </a:p>
          <a:p>
            <a:r>
              <a:rPr lang="en-PH" dirty="0">
                <a:latin typeface="Arial Black" panose="020B0A04020102020204" pitchFamily="34" charset="0"/>
              </a:rPr>
              <a:t>  public static void main(String[] </a:t>
            </a:r>
            <a:r>
              <a:rPr lang="en-PH" dirty="0" err="1">
                <a:latin typeface="Arial Black" panose="020B0A04020102020204" pitchFamily="34" charset="0"/>
              </a:rPr>
              <a:t>args</a:t>
            </a:r>
            <a:r>
              <a:rPr lang="en-PH" dirty="0">
                <a:latin typeface="Arial Black" panose="020B0A04020102020204" pitchFamily="34" charset="0"/>
              </a:rPr>
              <a:t>) {</a:t>
            </a:r>
          </a:p>
          <a:p>
            <a:r>
              <a:rPr lang="en-PH" dirty="0">
                <a:latin typeface="Arial Black" panose="020B0A04020102020204" pitchFamily="34" charset="0"/>
              </a:rPr>
              <a:t>    Car </a:t>
            </a:r>
            <a:r>
              <a:rPr lang="en-PH" dirty="0" err="1">
                <a:latin typeface="Arial Black" panose="020B0A04020102020204" pitchFamily="34" charset="0"/>
              </a:rPr>
              <a:t>myFastCar</a:t>
            </a:r>
            <a:r>
              <a:rPr lang="en-PH" dirty="0">
                <a:latin typeface="Arial Black" panose="020B0A04020102020204" pitchFamily="34" charset="0"/>
              </a:rPr>
              <a:t> = new Car();</a:t>
            </a:r>
          </a:p>
          <a:p>
            <a:r>
              <a:rPr lang="en-PH" dirty="0">
                <a:latin typeface="Arial Black" panose="020B0A04020102020204" pitchFamily="34" charset="0"/>
              </a:rPr>
              <a:t>    </a:t>
            </a:r>
            <a:r>
              <a:rPr lang="en-PH" dirty="0" err="1">
                <a:latin typeface="Arial Black" panose="020B0A04020102020204" pitchFamily="34" charset="0"/>
              </a:rPr>
              <a:t>myFastCar.honk</a:t>
            </a:r>
            <a:r>
              <a:rPr lang="en-PH" dirty="0">
                <a:latin typeface="Arial Black" panose="020B0A04020102020204" pitchFamily="34" charset="0"/>
              </a:rPr>
              <a:t>();</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a:t>
            </a:r>
            <a:r>
              <a:rPr lang="en-PH" dirty="0" err="1">
                <a:latin typeface="Arial Black" panose="020B0A04020102020204" pitchFamily="34" charset="0"/>
              </a:rPr>
              <a:t>myFastCar.brand</a:t>
            </a:r>
            <a:r>
              <a:rPr lang="en-PH" dirty="0">
                <a:latin typeface="Arial Black" panose="020B0A04020102020204" pitchFamily="34" charset="0"/>
              </a:rPr>
              <a:t> + " " + </a:t>
            </a:r>
            <a:r>
              <a:rPr lang="en-PH" dirty="0" err="1">
                <a:latin typeface="Arial Black" panose="020B0A04020102020204" pitchFamily="34" charset="0"/>
              </a:rPr>
              <a:t>myFastCar.modelName</a:t>
            </a:r>
            <a:r>
              <a:rPr lang="en-PH" dirty="0">
                <a:latin typeface="Arial Black" panose="020B0A04020102020204" pitchFamily="34" charset="0"/>
              </a:rPr>
              <a:t>);</a:t>
            </a:r>
          </a:p>
          <a:p>
            <a:r>
              <a:rPr lang="en-PH" dirty="0">
                <a:latin typeface="Arial Black" panose="020B0A04020102020204" pitchFamily="34" charset="0"/>
              </a:rPr>
              <a:t>  }</a:t>
            </a:r>
          </a:p>
          <a:p>
            <a:r>
              <a:rPr lang="en-PH" dirty="0">
                <a:latin typeface="Arial Black" panose="020B0A04020102020204" pitchFamily="34" charset="0"/>
              </a:rPr>
              <a:t>}</a:t>
            </a:r>
          </a:p>
        </p:txBody>
      </p:sp>
      <p:sp>
        <p:nvSpPr>
          <p:cNvPr id="5" name="TextBox 4">
            <a:extLst>
              <a:ext uri="{FF2B5EF4-FFF2-40B4-BE49-F238E27FC236}">
                <a16:creationId xmlns:a16="http://schemas.microsoft.com/office/drawing/2014/main" id="{DA3F5764-514D-4FEA-A4B5-83E6981EE331}"/>
              </a:ext>
            </a:extLst>
          </p:cNvPr>
          <p:cNvSpPr txBox="1"/>
          <p:nvPr/>
        </p:nvSpPr>
        <p:spPr>
          <a:xfrm>
            <a:off x="5573864" y="236949"/>
            <a:ext cx="6385561" cy="2400657"/>
          </a:xfrm>
          <a:prstGeom prst="rect">
            <a:avLst/>
          </a:prstGeom>
          <a:noFill/>
        </p:spPr>
        <p:txBody>
          <a:bodyPr wrap="square">
            <a:spAutoFit/>
          </a:bodyPr>
          <a:lstStyle/>
          <a:p>
            <a:r>
              <a:rPr lang="en-GB" dirty="0"/>
              <a:t>Did you notice </a:t>
            </a:r>
            <a:r>
              <a:rPr lang="en-GB" b="1" dirty="0"/>
              <a:t>the protected modifier </a:t>
            </a:r>
            <a:r>
              <a:rPr lang="en-GB" dirty="0"/>
              <a:t>in Vehicle?</a:t>
            </a:r>
          </a:p>
          <a:p>
            <a:endParaRPr lang="en-GB" sz="800" dirty="0"/>
          </a:p>
          <a:p>
            <a:r>
              <a:rPr lang="en-GB" dirty="0"/>
              <a:t>We set the brand attribute in Vehicle to a protected access modifier. If it was set to private, the Car class would not be able to access it.</a:t>
            </a:r>
          </a:p>
          <a:p>
            <a:endParaRPr lang="en-GB" sz="800" dirty="0"/>
          </a:p>
          <a:p>
            <a:r>
              <a:rPr lang="en-GB" b="1" dirty="0"/>
              <a:t>Why And When To Use "Inheritance"?</a:t>
            </a:r>
          </a:p>
          <a:p>
            <a:r>
              <a:rPr lang="en-GB" dirty="0"/>
              <a:t>- It is useful for code reusability: reuse attributes and methods of an existing class when you create a new class.</a:t>
            </a:r>
          </a:p>
          <a:p>
            <a:endParaRPr lang="en-GB" sz="800" dirty="0"/>
          </a:p>
        </p:txBody>
      </p:sp>
      <p:sp>
        <p:nvSpPr>
          <p:cNvPr id="7" name="TextBox 6">
            <a:extLst>
              <a:ext uri="{FF2B5EF4-FFF2-40B4-BE49-F238E27FC236}">
                <a16:creationId xmlns:a16="http://schemas.microsoft.com/office/drawing/2014/main" id="{6ACDE7D8-DD85-E29F-FC82-70C658B9B481}"/>
              </a:ext>
            </a:extLst>
          </p:cNvPr>
          <p:cNvSpPr txBox="1"/>
          <p:nvPr/>
        </p:nvSpPr>
        <p:spPr>
          <a:xfrm>
            <a:off x="5876014" y="2759910"/>
            <a:ext cx="6162921" cy="1477328"/>
          </a:xfrm>
          <a:prstGeom prst="rect">
            <a:avLst/>
          </a:prstGeom>
          <a:noFill/>
        </p:spPr>
        <p:txBody>
          <a:bodyPr wrap="square">
            <a:spAutoFit/>
          </a:bodyPr>
          <a:lstStyle/>
          <a:p>
            <a:r>
              <a:rPr lang="en-GB" b="1" dirty="0"/>
              <a:t>The final Keyword</a:t>
            </a:r>
          </a:p>
          <a:p>
            <a:r>
              <a:rPr lang="en-GB" dirty="0"/>
              <a:t>If you don't want other classes to inherit from a class, use the final keyword:</a:t>
            </a:r>
          </a:p>
          <a:p>
            <a:endParaRPr lang="en-GB" dirty="0"/>
          </a:p>
          <a:p>
            <a:r>
              <a:rPr lang="en-GB" dirty="0"/>
              <a:t>If you try to access a final class, Java will generate an error:</a:t>
            </a:r>
            <a:endParaRPr lang="en-PH" dirty="0"/>
          </a:p>
        </p:txBody>
      </p:sp>
      <p:sp>
        <p:nvSpPr>
          <p:cNvPr id="9" name="TextBox 8">
            <a:extLst>
              <a:ext uri="{FF2B5EF4-FFF2-40B4-BE49-F238E27FC236}">
                <a16:creationId xmlns:a16="http://schemas.microsoft.com/office/drawing/2014/main" id="{83B95A14-7012-C41C-4249-33919CDB6AF4}"/>
              </a:ext>
            </a:extLst>
          </p:cNvPr>
          <p:cNvSpPr txBox="1"/>
          <p:nvPr/>
        </p:nvSpPr>
        <p:spPr>
          <a:xfrm>
            <a:off x="6634037" y="4523484"/>
            <a:ext cx="4346714" cy="2031325"/>
          </a:xfrm>
          <a:prstGeom prst="rect">
            <a:avLst/>
          </a:prstGeom>
          <a:noFill/>
          <a:ln>
            <a:solidFill>
              <a:schemeClr val="accent1"/>
            </a:solidFill>
          </a:ln>
        </p:spPr>
        <p:txBody>
          <a:bodyPr wrap="square">
            <a:spAutoFit/>
          </a:bodyPr>
          <a:lstStyle/>
          <a:p>
            <a:r>
              <a:rPr lang="en-GB" dirty="0"/>
              <a:t>final class Vehicle {</a:t>
            </a:r>
          </a:p>
          <a:p>
            <a:r>
              <a:rPr lang="en-GB" dirty="0"/>
              <a:t>  ...</a:t>
            </a:r>
          </a:p>
          <a:p>
            <a:r>
              <a:rPr lang="en-GB" dirty="0"/>
              <a:t>}</a:t>
            </a:r>
          </a:p>
          <a:p>
            <a:endParaRPr lang="en-GB" dirty="0"/>
          </a:p>
          <a:p>
            <a:r>
              <a:rPr lang="en-GB" dirty="0"/>
              <a:t>class Car extends Vehicle {</a:t>
            </a:r>
          </a:p>
          <a:p>
            <a:r>
              <a:rPr lang="en-GB" dirty="0"/>
              <a:t>  ...</a:t>
            </a:r>
          </a:p>
          <a:p>
            <a:r>
              <a:rPr lang="en-GB" dirty="0"/>
              <a:t>}</a:t>
            </a:r>
            <a:endParaRPr lang="en-PH" dirty="0"/>
          </a:p>
        </p:txBody>
      </p:sp>
    </p:spTree>
    <p:extLst>
      <p:ext uri="{BB962C8B-B14F-4D97-AF65-F5344CB8AC3E}">
        <p14:creationId xmlns:p14="http://schemas.microsoft.com/office/powerpoint/2010/main" val="2383993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C3B51-803A-D929-6DD1-FD625C821B5B}"/>
              </a:ext>
            </a:extLst>
          </p:cNvPr>
          <p:cNvSpPr txBox="1"/>
          <p:nvPr/>
        </p:nvSpPr>
        <p:spPr>
          <a:xfrm>
            <a:off x="168967" y="148555"/>
            <a:ext cx="4729036" cy="2031325"/>
          </a:xfrm>
          <a:prstGeom prst="rect">
            <a:avLst/>
          </a:prstGeom>
          <a:noFill/>
        </p:spPr>
        <p:txBody>
          <a:bodyPr wrap="square">
            <a:spAutoFit/>
          </a:bodyPr>
          <a:lstStyle/>
          <a:p>
            <a:r>
              <a:rPr lang="en-GB" dirty="0"/>
              <a:t>The output will be something like this:</a:t>
            </a:r>
          </a:p>
          <a:p>
            <a:endParaRPr lang="en-GB" dirty="0"/>
          </a:p>
          <a:p>
            <a:r>
              <a:rPr lang="en-GB" dirty="0"/>
              <a:t>Main.java:9: error: cannot inherit from final Vehicle</a:t>
            </a:r>
          </a:p>
          <a:p>
            <a:r>
              <a:rPr lang="en-GB" dirty="0"/>
              <a:t>class Main extends Vehicle {</a:t>
            </a:r>
          </a:p>
          <a:p>
            <a:r>
              <a:rPr lang="en-GB" dirty="0"/>
              <a:t>                  ^</a:t>
            </a:r>
          </a:p>
          <a:p>
            <a:r>
              <a:rPr lang="en-GB" dirty="0"/>
              <a:t>1 error)</a:t>
            </a:r>
            <a:endParaRPr lang="en-PH" dirty="0"/>
          </a:p>
        </p:txBody>
      </p:sp>
      <p:sp>
        <p:nvSpPr>
          <p:cNvPr id="5" name="TextBox 4">
            <a:extLst>
              <a:ext uri="{FF2B5EF4-FFF2-40B4-BE49-F238E27FC236}">
                <a16:creationId xmlns:a16="http://schemas.microsoft.com/office/drawing/2014/main" id="{20600538-1549-59A1-6262-47B1435A8AFF}"/>
              </a:ext>
            </a:extLst>
          </p:cNvPr>
          <p:cNvSpPr txBox="1"/>
          <p:nvPr/>
        </p:nvSpPr>
        <p:spPr>
          <a:xfrm>
            <a:off x="286906" y="2364058"/>
            <a:ext cx="6957393" cy="4247317"/>
          </a:xfrm>
          <a:prstGeom prst="rect">
            <a:avLst/>
          </a:prstGeom>
          <a:noFill/>
          <a:ln>
            <a:solidFill>
              <a:schemeClr val="accent1"/>
            </a:solidFill>
          </a:ln>
        </p:spPr>
        <p:txBody>
          <a:bodyPr wrap="square">
            <a:spAutoFit/>
          </a:bodyPr>
          <a:lstStyle/>
          <a:p>
            <a:r>
              <a:rPr lang="en-PH" b="1" dirty="0"/>
              <a:t>final class Vehicle {</a:t>
            </a:r>
          </a:p>
          <a:p>
            <a:r>
              <a:rPr lang="en-PH" b="1" dirty="0"/>
              <a:t>  protected String brand = "Ford";</a:t>
            </a:r>
          </a:p>
          <a:p>
            <a:r>
              <a:rPr lang="en-PH" b="1" dirty="0"/>
              <a:t>  public void honk() {</a:t>
            </a:r>
          </a:p>
          <a:p>
            <a:r>
              <a:rPr lang="en-PH" b="1" dirty="0"/>
              <a:t>    </a:t>
            </a:r>
            <a:r>
              <a:rPr lang="en-PH" b="1" dirty="0" err="1"/>
              <a:t>System.out.println</a:t>
            </a:r>
            <a:r>
              <a:rPr lang="en-PH" b="1" dirty="0"/>
              <a:t>("</a:t>
            </a:r>
            <a:r>
              <a:rPr lang="en-PH" b="1" dirty="0" err="1"/>
              <a:t>Tuut</a:t>
            </a:r>
            <a:r>
              <a:rPr lang="en-PH" b="1" dirty="0"/>
              <a:t>, </a:t>
            </a:r>
            <a:r>
              <a:rPr lang="en-PH" b="1" dirty="0" err="1"/>
              <a:t>tuut</a:t>
            </a:r>
            <a:r>
              <a:rPr lang="en-PH" b="1" dirty="0"/>
              <a:t>!");</a:t>
            </a:r>
          </a:p>
          <a:p>
            <a:r>
              <a:rPr lang="en-PH" b="1" dirty="0"/>
              <a:t>  }</a:t>
            </a:r>
          </a:p>
          <a:p>
            <a:r>
              <a:rPr lang="en-PH" b="1" dirty="0"/>
              <a:t>}</a:t>
            </a:r>
          </a:p>
          <a:p>
            <a:endParaRPr lang="en-PH" b="1" dirty="0"/>
          </a:p>
          <a:p>
            <a:r>
              <a:rPr lang="en-PH" b="1" dirty="0"/>
              <a:t>class Main extends Vehicle {</a:t>
            </a:r>
          </a:p>
          <a:p>
            <a:r>
              <a:rPr lang="en-PH" b="1" dirty="0"/>
              <a:t>  private String </a:t>
            </a:r>
            <a:r>
              <a:rPr lang="en-PH" b="1" dirty="0" err="1"/>
              <a:t>modelName</a:t>
            </a:r>
            <a:r>
              <a:rPr lang="en-PH" b="1" dirty="0"/>
              <a:t> = "Mustang";</a:t>
            </a:r>
          </a:p>
          <a:p>
            <a:r>
              <a:rPr lang="en-PH" b="1" dirty="0"/>
              <a:t>  public static void main(String[] </a:t>
            </a:r>
            <a:r>
              <a:rPr lang="en-PH" b="1" dirty="0" err="1"/>
              <a:t>args</a:t>
            </a:r>
            <a:r>
              <a:rPr lang="en-PH" b="1" dirty="0"/>
              <a:t>) {</a:t>
            </a:r>
          </a:p>
          <a:p>
            <a:r>
              <a:rPr lang="en-PH" b="1" dirty="0"/>
              <a:t>    Main </a:t>
            </a:r>
            <a:r>
              <a:rPr lang="en-PH" b="1" dirty="0" err="1"/>
              <a:t>myFastCar</a:t>
            </a:r>
            <a:r>
              <a:rPr lang="en-PH" b="1" dirty="0"/>
              <a:t> = new Main();</a:t>
            </a:r>
          </a:p>
          <a:p>
            <a:r>
              <a:rPr lang="en-PH" b="1" dirty="0"/>
              <a:t>    </a:t>
            </a:r>
            <a:r>
              <a:rPr lang="en-PH" b="1" dirty="0" err="1"/>
              <a:t>myFastCar.honk</a:t>
            </a:r>
            <a:r>
              <a:rPr lang="en-PH" b="1" dirty="0"/>
              <a:t>();</a:t>
            </a:r>
          </a:p>
          <a:p>
            <a:r>
              <a:rPr lang="en-PH" b="1" dirty="0"/>
              <a:t>    </a:t>
            </a:r>
            <a:r>
              <a:rPr lang="en-PH" b="1" dirty="0" err="1"/>
              <a:t>System.out.println</a:t>
            </a:r>
            <a:r>
              <a:rPr lang="en-PH" b="1" dirty="0"/>
              <a:t>(</a:t>
            </a:r>
            <a:r>
              <a:rPr lang="en-PH" b="1" dirty="0" err="1"/>
              <a:t>myFastCar.brand</a:t>
            </a:r>
            <a:r>
              <a:rPr lang="en-PH" b="1" dirty="0"/>
              <a:t> + " " + </a:t>
            </a:r>
            <a:r>
              <a:rPr lang="en-PH" b="1" dirty="0" err="1"/>
              <a:t>myFastCar.modelName</a:t>
            </a:r>
            <a:r>
              <a:rPr lang="en-PH" b="1" dirty="0"/>
              <a:t>);</a:t>
            </a:r>
          </a:p>
          <a:p>
            <a:r>
              <a:rPr lang="en-PH" b="1" dirty="0"/>
              <a:t>  }</a:t>
            </a:r>
          </a:p>
          <a:p>
            <a:r>
              <a:rPr lang="en-PH" b="1" dirty="0"/>
              <a:t>}</a:t>
            </a:r>
          </a:p>
        </p:txBody>
      </p:sp>
    </p:spTree>
    <p:extLst>
      <p:ext uri="{BB962C8B-B14F-4D97-AF65-F5344CB8AC3E}">
        <p14:creationId xmlns:p14="http://schemas.microsoft.com/office/powerpoint/2010/main" val="1542848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0E86A-2875-7340-D871-4A4A7FB2CED7}"/>
              </a:ext>
            </a:extLst>
          </p:cNvPr>
          <p:cNvSpPr txBox="1"/>
          <p:nvPr/>
        </p:nvSpPr>
        <p:spPr>
          <a:xfrm>
            <a:off x="224625" y="784489"/>
            <a:ext cx="3504536" cy="5878532"/>
          </a:xfrm>
          <a:prstGeom prst="rect">
            <a:avLst/>
          </a:prstGeom>
          <a:noFill/>
        </p:spPr>
        <p:txBody>
          <a:bodyPr wrap="square">
            <a:spAutoFit/>
          </a:bodyPr>
          <a:lstStyle/>
          <a:p>
            <a:pPr algn="just"/>
            <a:r>
              <a:rPr lang="en-GB" b="1" dirty="0"/>
              <a:t>Polymorphism</a:t>
            </a:r>
            <a:r>
              <a:rPr lang="en-GB" dirty="0"/>
              <a:t> means "many forms", and it occurs when we have many classes that are related to each other by inheritance.</a:t>
            </a:r>
          </a:p>
          <a:p>
            <a:pPr algn="just"/>
            <a:endParaRPr lang="en-GB" sz="800" dirty="0"/>
          </a:p>
          <a:p>
            <a:pPr algn="just"/>
            <a:r>
              <a:rPr lang="en-GB" dirty="0"/>
              <a:t>Like we specified in the previously; Inheritance lets us inherit attributes and methods from another class. </a:t>
            </a:r>
            <a:r>
              <a:rPr lang="en-GB" b="1" u="sng" dirty="0"/>
              <a:t>Polymorphism</a:t>
            </a:r>
            <a:r>
              <a:rPr lang="en-GB" dirty="0"/>
              <a:t> uses those </a:t>
            </a:r>
            <a:r>
              <a:rPr lang="en-GB" b="1" dirty="0"/>
              <a:t>methods</a:t>
            </a:r>
            <a:r>
              <a:rPr lang="en-GB" dirty="0"/>
              <a:t> to perform </a:t>
            </a:r>
            <a:r>
              <a:rPr lang="en-GB" b="1" dirty="0"/>
              <a:t>different tasks</a:t>
            </a:r>
            <a:r>
              <a:rPr lang="en-GB" dirty="0"/>
              <a:t>. This allows us to perform a single action in different ways.</a:t>
            </a:r>
          </a:p>
          <a:p>
            <a:pPr algn="just"/>
            <a:endParaRPr lang="en-GB" sz="800" dirty="0"/>
          </a:p>
          <a:p>
            <a:pPr algn="just"/>
            <a:r>
              <a:rPr lang="en-GB" dirty="0"/>
              <a:t>For example, think of a superclass called Animal that has a method called </a:t>
            </a:r>
            <a:r>
              <a:rPr lang="en-GB" dirty="0" err="1"/>
              <a:t>animalSound</a:t>
            </a:r>
            <a:r>
              <a:rPr lang="en-GB" dirty="0"/>
              <a:t>(). Subclasses of Animals could be Pigs, Cats, Dogs, Birds - And they also have their own implementation of an animal sound (the pig oinks, and the cat meows, etc.):</a:t>
            </a:r>
          </a:p>
        </p:txBody>
      </p:sp>
      <p:sp>
        <p:nvSpPr>
          <p:cNvPr id="4" name="TextBox 3">
            <a:extLst>
              <a:ext uri="{FF2B5EF4-FFF2-40B4-BE49-F238E27FC236}">
                <a16:creationId xmlns:a16="http://schemas.microsoft.com/office/drawing/2014/main" id="{D75101F9-A75F-D0C7-7143-A2C719D3489B}"/>
              </a:ext>
            </a:extLst>
          </p:cNvPr>
          <p:cNvSpPr txBox="1"/>
          <p:nvPr/>
        </p:nvSpPr>
        <p:spPr>
          <a:xfrm>
            <a:off x="304138" y="185069"/>
            <a:ext cx="2979751" cy="400110"/>
          </a:xfrm>
          <a:prstGeom prst="rect">
            <a:avLst/>
          </a:prstGeom>
          <a:solidFill>
            <a:srgbClr val="00B0F0"/>
          </a:solidFill>
        </p:spPr>
        <p:txBody>
          <a:bodyPr wrap="square">
            <a:spAutoFit/>
          </a:bodyPr>
          <a:lstStyle/>
          <a:p>
            <a:r>
              <a:rPr lang="en-GB" sz="2000" dirty="0">
                <a:latin typeface="Arial Black" panose="020B0A04020102020204" pitchFamily="34" charset="0"/>
              </a:rPr>
              <a:t>Java Polymorphism</a:t>
            </a:r>
          </a:p>
        </p:txBody>
      </p:sp>
      <p:sp>
        <p:nvSpPr>
          <p:cNvPr id="5" name="TextBox 4">
            <a:extLst>
              <a:ext uri="{FF2B5EF4-FFF2-40B4-BE49-F238E27FC236}">
                <a16:creationId xmlns:a16="http://schemas.microsoft.com/office/drawing/2014/main" id="{25514B32-E484-EAC0-C609-74804D6AEE46}"/>
              </a:ext>
            </a:extLst>
          </p:cNvPr>
          <p:cNvSpPr txBox="1"/>
          <p:nvPr/>
        </p:nvSpPr>
        <p:spPr>
          <a:xfrm>
            <a:off x="4685306" y="259703"/>
            <a:ext cx="7106478" cy="4801314"/>
          </a:xfrm>
          <a:prstGeom prst="rect">
            <a:avLst/>
          </a:prstGeom>
          <a:noFill/>
          <a:ln>
            <a:solidFill>
              <a:schemeClr val="accent1"/>
            </a:solidFill>
          </a:ln>
        </p:spPr>
        <p:txBody>
          <a:bodyPr wrap="square">
            <a:spAutoFit/>
          </a:bodyPr>
          <a:lstStyle/>
          <a:p>
            <a:r>
              <a:rPr lang="en-PH" dirty="0">
                <a:latin typeface="Arial Black" panose="020B0A04020102020204" pitchFamily="34" charset="0"/>
              </a:rPr>
              <a:t>class Animal {</a:t>
            </a:r>
          </a:p>
          <a:p>
            <a:r>
              <a:rPr lang="en-PH" dirty="0">
                <a:latin typeface="Arial Black" panose="020B0A04020102020204" pitchFamily="34" charset="0"/>
              </a:rPr>
              <a:t>  public void </a:t>
            </a:r>
            <a:r>
              <a:rPr lang="en-PH" dirty="0" err="1">
                <a:latin typeface="Arial Black" panose="020B0A04020102020204" pitchFamily="34" charset="0"/>
              </a:rPr>
              <a:t>animalSound</a:t>
            </a:r>
            <a:r>
              <a:rPr lang="en-PH" dirty="0">
                <a:latin typeface="Arial Black" panose="020B0A04020102020204" pitchFamily="34" charset="0"/>
              </a:rPr>
              <a:t>() {</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("The animal makes a sound");</a:t>
            </a:r>
          </a:p>
          <a:p>
            <a:r>
              <a:rPr lang="en-PH" dirty="0">
                <a:latin typeface="Arial Black" panose="020B0A04020102020204" pitchFamily="34" charset="0"/>
              </a:rPr>
              <a:t>  }</a:t>
            </a:r>
          </a:p>
          <a:p>
            <a:r>
              <a:rPr lang="en-PH" dirty="0">
                <a:latin typeface="Arial Black" panose="020B0A04020102020204" pitchFamily="34" charset="0"/>
              </a:rPr>
              <a:t>}</a:t>
            </a:r>
          </a:p>
          <a:p>
            <a:endParaRPr lang="en-PH" dirty="0">
              <a:latin typeface="Arial Black" panose="020B0A04020102020204" pitchFamily="34" charset="0"/>
            </a:endParaRPr>
          </a:p>
          <a:p>
            <a:r>
              <a:rPr lang="en-PH" dirty="0">
                <a:latin typeface="Arial Black" panose="020B0A04020102020204" pitchFamily="34" charset="0"/>
              </a:rPr>
              <a:t>class Pig extends Animal {</a:t>
            </a:r>
          </a:p>
          <a:p>
            <a:r>
              <a:rPr lang="en-PH" dirty="0">
                <a:latin typeface="Arial Black" panose="020B0A04020102020204" pitchFamily="34" charset="0"/>
              </a:rPr>
              <a:t>  public void </a:t>
            </a:r>
            <a:r>
              <a:rPr lang="en-PH" dirty="0" err="1">
                <a:latin typeface="Arial Black" panose="020B0A04020102020204" pitchFamily="34" charset="0"/>
              </a:rPr>
              <a:t>animalSound</a:t>
            </a:r>
            <a:r>
              <a:rPr lang="en-PH" dirty="0">
                <a:latin typeface="Arial Black" panose="020B0A04020102020204" pitchFamily="34" charset="0"/>
              </a:rPr>
              <a:t>() {</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("The pig says: wee wee");</a:t>
            </a:r>
          </a:p>
          <a:p>
            <a:r>
              <a:rPr lang="en-PH" dirty="0">
                <a:latin typeface="Arial Black" panose="020B0A04020102020204" pitchFamily="34" charset="0"/>
              </a:rPr>
              <a:t>  }</a:t>
            </a:r>
          </a:p>
          <a:p>
            <a:r>
              <a:rPr lang="en-PH" dirty="0">
                <a:latin typeface="Arial Black" panose="020B0A04020102020204" pitchFamily="34" charset="0"/>
              </a:rPr>
              <a:t>}</a:t>
            </a:r>
          </a:p>
          <a:p>
            <a:endParaRPr lang="en-PH" dirty="0">
              <a:latin typeface="Arial Black" panose="020B0A04020102020204" pitchFamily="34" charset="0"/>
            </a:endParaRPr>
          </a:p>
          <a:p>
            <a:r>
              <a:rPr lang="en-PH" dirty="0">
                <a:latin typeface="Arial Black" panose="020B0A04020102020204" pitchFamily="34" charset="0"/>
              </a:rPr>
              <a:t>class Dog extends Animal {</a:t>
            </a:r>
          </a:p>
          <a:p>
            <a:r>
              <a:rPr lang="en-PH" dirty="0">
                <a:latin typeface="Arial Black" panose="020B0A04020102020204" pitchFamily="34" charset="0"/>
              </a:rPr>
              <a:t>  public void </a:t>
            </a:r>
            <a:r>
              <a:rPr lang="en-PH" dirty="0" err="1">
                <a:latin typeface="Arial Black" panose="020B0A04020102020204" pitchFamily="34" charset="0"/>
              </a:rPr>
              <a:t>animalSound</a:t>
            </a:r>
            <a:r>
              <a:rPr lang="en-PH" dirty="0">
                <a:latin typeface="Arial Black" panose="020B0A04020102020204" pitchFamily="34" charset="0"/>
              </a:rPr>
              <a:t>() {</a:t>
            </a:r>
          </a:p>
          <a:p>
            <a:r>
              <a:rPr lang="en-PH" dirty="0">
                <a:latin typeface="Arial Black" panose="020B0A04020102020204" pitchFamily="34" charset="0"/>
              </a:rPr>
              <a:t>    </a:t>
            </a:r>
            <a:r>
              <a:rPr lang="en-PH" dirty="0" err="1">
                <a:latin typeface="Arial Black" panose="020B0A04020102020204" pitchFamily="34" charset="0"/>
              </a:rPr>
              <a:t>System.out.println</a:t>
            </a:r>
            <a:r>
              <a:rPr lang="en-PH" dirty="0">
                <a:latin typeface="Arial Black" panose="020B0A04020102020204" pitchFamily="34" charset="0"/>
              </a:rPr>
              <a:t>("The dog says: bow wow");</a:t>
            </a:r>
          </a:p>
          <a:p>
            <a:r>
              <a:rPr lang="en-PH" dirty="0">
                <a:latin typeface="Arial Black" panose="020B0A04020102020204" pitchFamily="34" charset="0"/>
              </a:rPr>
              <a:t>  }</a:t>
            </a:r>
          </a:p>
          <a:p>
            <a:r>
              <a:rPr lang="en-PH" dirty="0">
                <a:latin typeface="Arial Black" panose="020B0A04020102020204" pitchFamily="34" charset="0"/>
              </a:rPr>
              <a:t>}</a:t>
            </a:r>
          </a:p>
        </p:txBody>
      </p:sp>
      <p:sp>
        <p:nvSpPr>
          <p:cNvPr id="8" name="TextBox 7">
            <a:extLst>
              <a:ext uri="{FF2B5EF4-FFF2-40B4-BE49-F238E27FC236}">
                <a16:creationId xmlns:a16="http://schemas.microsoft.com/office/drawing/2014/main" id="{56218173-AA5C-8CC9-691B-AF391DA8D1CD}"/>
              </a:ext>
            </a:extLst>
          </p:cNvPr>
          <p:cNvSpPr txBox="1"/>
          <p:nvPr/>
        </p:nvSpPr>
        <p:spPr>
          <a:xfrm>
            <a:off x="4756485" y="5275257"/>
            <a:ext cx="6922168"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Remember from the </a:t>
            </a:r>
            <a:r>
              <a:rPr kumimoji="0" lang="en-US" altLang="en-US" sz="1800" b="0" i="0" u="none" strike="noStrike" cap="none" normalizeH="0" baseline="0" dirty="0">
                <a:ln>
                  <a:noFill/>
                </a:ln>
                <a:solidFill>
                  <a:srgbClr val="000000"/>
                </a:solidFill>
                <a:effectLst/>
                <a:latin typeface="Verdana" panose="020B0604030504040204" pitchFamily="34" charset="0"/>
                <a:hlinkClick r:id="rId2"/>
              </a:rPr>
              <a:t>Inheritance </a:t>
            </a:r>
            <a:r>
              <a:rPr kumimoji="0" lang="en-US" altLang="en-US" sz="1800" b="0" i="0" u="none" strike="noStrike" cap="none" normalizeH="0" baseline="0" dirty="0">
                <a:ln>
                  <a:noFill/>
                </a:ln>
                <a:solidFill>
                  <a:srgbClr val="000000"/>
                </a:solidFill>
                <a:effectLst/>
                <a:latin typeface="Verdana" panose="020B0604030504040204" pitchFamily="34" charset="0"/>
              </a:rPr>
              <a:t>topic that we use the </a:t>
            </a:r>
            <a:r>
              <a:rPr kumimoji="0" lang="en-US" altLang="en-US" sz="1800" b="0" i="0" u="none" strike="noStrike" cap="none" normalizeH="0" baseline="0" dirty="0">
                <a:ln>
                  <a:noFill/>
                </a:ln>
                <a:solidFill>
                  <a:srgbClr val="DC143C"/>
                </a:solidFill>
                <a:effectLst/>
                <a:latin typeface="Consolas" panose="020B0609020204030204" pitchFamily="49" charset="0"/>
              </a:rPr>
              <a:t>extends</a:t>
            </a:r>
            <a:r>
              <a:rPr kumimoji="0" lang="en-US" altLang="en-US" sz="1800" b="0" i="0" u="none" strike="noStrike" cap="none" normalizeH="0" baseline="0" dirty="0">
                <a:ln>
                  <a:noFill/>
                </a:ln>
                <a:solidFill>
                  <a:srgbClr val="000000"/>
                </a:solidFill>
                <a:effectLst/>
                <a:latin typeface="Verdana" panose="020B0604030504040204" pitchFamily="34" charset="0"/>
              </a:rPr>
              <a:t> keyword to inherit from a class.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Now we can create </a:t>
            </a:r>
            <a:r>
              <a:rPr kumimoji="0" lang="en-US" altLang="en-US" sz="1800" b="0" i="0" u="none" strike="noStrike" cap="none" normalizeH="0" baseline="0" dirty="0">
                <a:ln>
                  <a:noFill/>
                </a:ln>
                <a:solidFill>
                  <a:srgbClr val="DC143C"/>
                </a:solidFill>
                <a:effectLst/>
                <a:latin typeface="Consolas" panose="020B0609020204030204" pitchFamily="49" charset="0"/>
              </a:rPr>
              <a:t>Pig</a:t>
            </a:r>
            <a:r>
              <a:rPr kumimoji="0" lang="en-US" altLang="en-US" sz="1800" b="0" i="0" u="none" strike="noStrike" cap="none" normalizeH="0" baseline="0" dirty="0">
                <a:ln>
                  <a:noFill/>
                </a:ln>
                <a:solidFill>
                  <a:srgbClr val="000000"/>
                </a:solidFill>
                <a:effectLst/>
                <a:latin typeface="Verdana" panose="020B0604030504040204" pitchFamily="34" charset="0"/>
              </a:rPr>
              <a:t> and </a:t>
            </a:r>
            <a:r>
              <a:rPr kumimoji="0" lang="en-US" altLang="en-US" sz="1800" b="0" i="0" u="none" strike="noStrike" cap="none" normalizeH="0" baseline="0" dirty="0">
                <a:ln>
                  <a:noFill/>
                </a:ln>
                <a:solidFill>
                  <a:srgbClr val="DC143C"/>
                </a:solidFill>
                <a:effectLst/>
                <a:latin typeface="Consolas" panose="020B0609020204030204" pitchFamily="49" charset="0"/>
              </a:rPr>
              <a:t>Dog</a:t>
            </a:r>
            <a:r>
              <a:rPr kumimoji="0" lang="en-US" altLang="en-US" sz="1800" b="0" i="0" u="none" strike="noStrike" cap="none" normalizeH="0" baseline="0" dirty="0">
                <a:ln>
                  <a:noFill/>
                </a:ln>
                <a:solidFill>
                  <a:srgbClr val="000000"/>
                </a:solidFill>
                <a:effectLst/>
                <a:latin typeface="Verdana" panose="020B0604030504040204" pitchFamily="34" charset="0"/>
              </a:rPr>
              <a:t> objects and call the </a:t>
            </a:r>
            <a:r>
              <a:rPr kumimoji="0" lang="en-US" altLang="en-US" sz="1800" b="0" i="0" u="none" strike="noStrike" cap="none" normalizeH="0" baseline="0" dirty="0" err="1">
                <a:ln>
                  <a:noFill/>
                </a:ln>
                <a:solidFill>
                  <a:srgbClr val="DC143C"/>
                </a:solidFill>
                <a:effectLst/>
                <a:latin typeface="Consolas" panose="020B0609020204030204" pitchFamily="49" charset="0"/>
              </a:rPr>
              <a:t>animalSound</a:t>
            </a:r>
            <a:r>
              <a:rPr kumimoji="0" lang="en-US" altLang="en-US" sz="1800" b="0" i="0" u="none" strike="noStrike" cap="none" normalizeH="0" baseline="0" dirty="0">
                <a:ln>
                  <a:noFill/>
                </a:ln>
                <a:solidFill>
                  <a:srgbClr val="DC143C"/>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Verdana" panose="020B0604030504040204" pitchFamily="34" charset="0"/>
              </a:rPr>
              <a:t> method on both of them:</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7499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871438-9D09-C2A9-BB32-F23A2B7BEF27}"/>
              </a:ext>
            </a:extLst>
          </p:cNvPr>
          <p:cNvSpPr txBox="1"/>
          <p:nvPr/>
        </p:nvSpPr>
        <p:spPr>
          <a:xfrm>
            <a:off x="63611" y="95953"/>
            <a:ext cx="6878472" cy="923330"/>
          </a:xfrm>
          <a:prstGeom prst="rect">
            <a:avLst/>
          </a:prstGeom>
          <a:solidFill>
            <a:srgbClr val="FF66CC"/>
          </a:solidFill>
        </p:spPr>
        <p:txBody>
          <a:bodyPr wrap="square">
            <a:spAutoFit/>
          </a:bodyPr>
          <a:lstStyle/>
          <a:p>
            <a:r>
              <a:rPr lang="en-GB" b="1" dirty="0"/>
              <a:t>Why And When To Use "Inheritance" and "Polymorphism"?</a:t>
            </a:r>
          </a:p>
          <a:p>
            <a:r>
              <a:rPr lang="en-GB" b="1" dirty="0"/>
              <a:t>- It is useful for code reusability: reuse attributes and methods of an existing class when you create a new class.</a:t>
            </a:r>
            <a:endParaRPr lang="en-PH" b="1" dirty="0"/>
          </a:p>
        </p:txBody>
      </p:sp>
      <p:sp>
        <p:nvSpPr>
          <p:cNvPr id="4" name="TextBox 3">
            <a:extLst>
              <a:ext uri="{FF2B5EF4-FFF2-40B4-BE49-F238E27FC236}">
                <a16:creationId xmlns:a16="http://schemas.microsoft.com/office/drawing/2014/main" id="{11AB6729-2C97-F6FF-AC14-AF365809BD1D}"/>
              </a:ext>
            </a:extLst>
          </p:cNvPr>
          <p:cNvSpPr txBox="1"/>
          <p:nvPr/>
        </p:nvSpPr>
        <p:spPr>
          <a:xfrm>
            <a:off x="8022763" y="258901"/>
            <a:ext cx="4169237" cy="6340197"/>
          </a:xfrm>
          <a:prstGeom prst="rect">
            <a:avLst/>
          </a:prstGeom>
          <a:noFill/>
        </p:spPr>
        <p:txBody>
          <a:bodyPr wrap="square">
            <a:spAutoFit/>
          </a:bodyPr>
          <a:lstStyle/>
          <a:p>
            <a:r>
              <a:rPr lang="en-PH" sz="1400" b="1" dirty="0">
                <a:solidFill>
                  <a:srgbClr val="3366CC"/>
                </a:solidFill>
              </a:rPr>
              <a:t>class</a:t>
            </a:r>
            <a:r>
              <a:rPr lang="en-PH" sz="1400" b="1" dirty="0"/>
              <a:t> Animal {</a:t>
            </a:r>
          </a:p>
          <a:p>
            <a:r>
              <a:rPr lang="en-PH" sz="1400" b="1" dirty="0"/>
              <a:t> </a:t>
            </a:r>
            <a:r>
              <a:rPr lang="en-PH" sz="1400" b="1" dirty="0">
                <a:solidFill>
                  <a:srgbClr val="3366CC"/>
                </a:solidFill>
              </a:rPr>
              <a:t> public </a:t>
            </a:r>
            <a:r>
              <a:rPr lang="en-PH" sz="1400" b="1" dirty="0"/>
              <a:t>void </a:t>
            </a:r>
            <a:r>
              <a:rPr lang="en-PH" sz="1400" b="1" dirty="0" err="1"/>
              <a:t>animalSound</a:t>
            </a:r>
            <a:r>
              <a:rPr lang="en-PH" sz="1400" b="1" dirty="0"/>
              <a:t>() {</a:t>
            </a:r>
          </a:p>
          <a:p>
            <a:r>
              <a:rPr lang="en-PH" sz="1400" b="1" dirty="0"/>
              <a:t>    </a:t>
            </a:r>
            <a:r>
              <a:rPr lang="en-PH" sz="1400" b="1" dirty="0" err="1"/>
              <a:t>System.out.println</a:t>
            </a:r>
            <a:r>
              <a:rPr lang="en-PH" sz="1400" b="1" dirty="0"/>
              <a:t>("</a:t>
            </a:r>
            <a:r>
              <a:rPr lang="en-PH" sz="1400" b="1" dirty="0">
                <a:solidFill>
                  <a:srgbClr val="3366CC"/>
                </a:solidFill>
              </a:rPr>
              <a:t>The animal makes a sound</a:t>
            </a:r>
            <a:r>
              <a:rPr lang="en-PH" sz="1400" b="1" dirty="0"/>
              <a:t>");</a:t>
            </a:r>
          </a:p>
          <a:p>
            <a:r>
              <a:rPr lang="en-PH" sz="1400" b="1" dirty="0"/>
              <a:t>  }</a:t>
            </a:r>
          </a:p>
          <a:p>
            <a:r>
              <a:rPr lang="en-PH" sz="1400" b="1" dirty="0"/>
              <a:t>}</a:t>
            </a:r>
          </a:p>
          <a:p>
            <a:endParaRPr lang="en-PH" sz="1400" b="1" dirty="0"/>
          </a:p>
          <a:p>
            <a:r>
              <a:rPr lang="en-PH" sz="1400" b="1" dirty="0">
                <a:solidFill>
                  <a:srgbClr val="3366CC"/>
                </a:solidFill>
              </a:rPr>
              <a:t>class</a:t>
            </a:r>
            <a:r>
              <a:rPr lang="en-PH" sz="1400" b="1" dirty="0"/>
              <a:t> Pig </a:t>
            </a:r>
            <a:r>
              <a:rPr lang="en-PH" sz="1400" b="1" dirty="0">
                <a:solidFill>
                  <a:srgbClr val="3366CC"/>
                </a:solidFill>
              </a:rPr>
              <a:t>extends</a:t>
            </a:r>
            <a:r>
              <a:rPr lang="en-PH" sz="1400" b="1" dirty="0"/>
              <a:t> Animal {</a:t>
            </a:r>
          </a:p>
          <a:p>
            <a:r>
              <a:rPr lang="en-PH" sz="1400" b="1" dirty="0"/>
              <a:t> </a:t>
            </a:r>
            <a:r>
              <a:rPr lang="en-PH" sz="1400" b="1" dirty="0">
                <a:solidFill>
                  <a:srgbClr val="3366CC"/>
                </a:solidFill>
              </a:rPr>
              <a:t> public </a:t>
            </a:r>
            <a:r>
              <a:rPr lang="en-PH" sz="1400" b="1" dirty="0"/>
              <a:t>void </a:t>
            </a:r>
            <a:r>
              <a:rPr lang="en-PH" sz="1400" b="1" dirty="0" err="1"/>
              <a:t>animalSound</a:t>
            </a:r>
            <a:r>
              <a:rPr lang="en-PH" sz="1400" b="1" dirty="0"/>
              <a:t>() {</a:t>
            </a:r>
          </a:p>
          <a:p>
            <a:r>
              <a:rPr lang="en-PH" sz="1400" b="1" dirty="0"/>
              <a:t>    </a:t>
            </a:r>
            <a:r>
              <a:rPr lang="en-PH" sz="1400" b="1" dirty="0" err="1"/>
              <a:t>System.out.println</a:t>
            </a:r>
            <a:r>
              <a:rPr lang="en-PH" sz="1400" b="1" dirty="0"/>
              <a:t>("</a:t>
            </a:r>
            <a:r>
              <a:rPr lang="en-PH" sz="1400" b="1" dirty="0">
                <a:solidFill>
                  <a:srgbClr val="3366CC"/>
                </a:solidFill>
              </a:rPr>
              <a:t>The pig says: wee wee</a:t>
            </a:r>
            <a:r>
              <a:rPr lang="en-PH" sz="1400" b="1" dirty="0"/>
              <a:t>");</a:t>
            </a:r>
          </a:p>
          <a:p>
            <a:r>
              <a:rPr lang="en-PH" sz="1400" b="1" dirty="0"/>
              <a:t>  }</a:t>
            </a:r>
          </a:p>
          <a:p>
            <a:r>
              <a:rPr lang="en-PH" sz="1400" b="1" dirty="0"/>
              <a:t>}</a:t>
            </a:r>
          </a:p>
          <a:p>
            <a:endParaRPr lang="en-PH" sz="1400" b="1" dirty="0"/>
          </a:p>
          <a:p>
            <a:r>
              <a:rPr lang="en-PH" sz="1400" b="1" dirty="0">
                <a:solidFill>
                  <a:srgbClr val="3366CC"/>
                </a:solidFill>
              </a:rPr>
              <a:t>class</a:t>
            </a:r>
            <a:r>
              <a:rPr lang="en-PH" sz="1400" b="1" dirty="0"/>
              <a:t> Dog </a:t>
            </a:r>
            <a:r>
              <a:rPr lang="en-PH" sz="1400" b="1" dirty="0">
                <a:solidFill>
                  <a:srgbClr val="3366CC"/>
                </a:solidFill>
              </a:rPr>
              <a:t>extends</a:t>
            </a:r>
            <a:r>
              <a:rPr lang="en-PH" sz="1400" b="1" dirty="0"/>
              <a:t> Animal {</a:t>
            </a:r>
          </a:p>
          <a:p>
            <a:r>
              <a:rPr lang="en-PH" sz="1400" b="1" dirty="0"/>
              <a:t> </a:t>
            </a:r>
            <a:r>
              <a:rPr lang="en-PH" sz="1400" b="1" dirty="0">
                <a:solidFill>
                  <a:srgbClr val="3366CC"/>
                </a:solidFill>
              </a:rPr>
              <a:t> public </a:t>
            </a:r>
            <a:r>
              <a:rPr lang="en-PH" sz="1400" b="1" dirty="0"/>
              <a:t>void </a:t>
            </a:r>
            <a:r>
              <a:rPr lang="en-PH" sz="1400" b="1" dirty="0" err="1"/>
              <a:t>animalSound</a:t>
            </a:r>
            <a:r>
              <a:rPr lang="en-PH" sz="1400" b="1" dirty="0"/>
              <a:t>() {</a:t>
            </a:r>
          </a:p>
          <a:p>
            <a:r>
              <a:rPr lang="en-PH" sz="1400" b="1" dirty="0"/>
              <a:t>    </a:t>
            </a:r>
            <a:r>
              <a:rPr lang="en-PH" sz="1400" b="1" dirty="0" err="1"/>
              <a:t>System.out.println</a:t>
            </a:r>
            <a:r>
              <a:rPr lang="en-PH" sz="1400" b="1" dirty="0"/>
              <a:t>("</a:t>
            </a:r>
            <a:r>
              <a:rPr lang="en-PH" sz="1400" b="1" dirty="0">
                <a:solidFill>
                  <a:srgbClr val="3366CC"/>
                </a:solidFill>
              </a:rPr>
              <a:t>The dog says: bow wow</a:t>
            </a:r>
            <a:r>
              <a:rPr lang="en-PH" sz="1400" b="1" dirty="0"/>
              <a:t>");</a:t>
            </a:r>
          </a:p>
          <a:p>
            <a:r>
              <a:rPr lang="en-PH" sz="1400" b="1" dirty="0"/>
              <a:t>  }</a:t>
            </a:r>
          </a:p>
          <a:p>
            <a:r>
              <a:rPr lang="en-PH" sz="1400" b="1" dirty="0"/>
              <a:t>}</a:t>
            </a:r>
          </a:p>
          <a:p>
            <a:endParaRPr lang="en-PH" sz="1400" b="1" dirty="0"/>
          </a:p>
          <a:p>
            <a:r>
              <a:rPr lang="en-PH" sz="1400" b="1" dirty="0">
                <a:solidFill>
                  <a:srgbClr val="3366CC"/>
                </a:solidFill>
              </a:rPr>
              <a:t>class</a:t>
            </a:r>
            <a:r>
              <a:rPr lang="en-PH" sz="1400" b="1" dirty="0"/>
              <a:t> Main {</a:t>
            </a:r>
          </a:p>
          <a:p>
            <a:r>
              <a:rPr lang="en-PH" sz="1400" b="1" dirty="0">
                <a:solidFill>
                  <a:srgbClr val="3366CC"/>
                </a:solidFill>
              </a:rPr>
              <a:t>  public </a:t>
            </a:r>
            <a:r>
              <a:rPr lang="en-PH" sz="1400" b="1" dirty="0"/>
              <a:t>static void main(String[] </a:t>
            </a:r>
            <a:r>
              <a:rPr lang="en-PH" sz="1400" b="1" dirty="0" err="1"/>
              <a:t>args</a:t>
            </a:r>
            <a:r>
              <a:rPr lang="en-PH" sz="1400" b="1" dirty="0"/>
              <a:t>) {</a:t>
            </a:r>
          </a:p>
          <a:p>
            <a:r>
              <a:rPr lang="en-PH" sz="1400" b="1" dirty="0"/>
              <a:t>    Animal </a:t>
            </a:r>
            <a:r>
              <a:rPr lang="en-PH" sz="1400" b="1" dirty="0" err="1"/>
              <a:t>myAnimal</a:t>
            </a:r>
            <a:r>
              <a:rPr lang="en-PH" sz="1400" b="1" dirty="0"/>
              <a:t> = </a:t>
            </a:r>
            <a:r>
              <a:rPr lang="en-PH" sz="1400" b="1" dirty="0">
                <a:solidFill>
                  <a:srgbClr val="3366CC"/>
                </a:solidFill>
              </a:rPr>
              <a:t>new</a:t>
            </a:r>
            <a:r>
              <a:rPr lang="en-PH" sz="1400" b="1" dirty="0"/>
              <a:t> Animal();</a:t>
            </a:r>
          </a:p>
          <a:p>
            <a:r>
              <a:rPr lang="en-PH" sz="1400" b="1" dirty="0"/>
              <a:t>    Animal </a:t>
            </a:r>
            <a:r>
              <a:rPr lang="en-PH" sz="1400" b="1" dirty="0" err="1"/>
              <a:t>myPig</a:t>
            </a:r>
            <a:r>
              <a:rPr lang="en-PH" sz="1400" b="1" dirty="0"/>
              <a:t> = </a:t>
            </a:r>
            <a:r>
              <a:rPr lang="en-PH" sz="1400" b="1" dirty="0">
                <a:solidFill>
                  <a:srgbClr val="3366CC"/>
                </a:solidFill>
              </a:rPr>
              <a:t>new</a:t>
            </a:r>
            <a:r>
              <a:rPr lang="en-PH" sz="1400" b="1" dirty="0"/>
              <a:t> Pig();</a:t>
            </a:r>
          </a:p>
          <a:p>
            <a:r>
              <a:rPr lang="en-PH" sz="1400" b="1" dirty="0"/>
              <a:t>    Animal </a:t>
            </a:r>
            <a:r>
              <a:rPr lang="en-PH" sz="1400" b="1" dirty="0" err="1"/>
              <a:t>myDog</a:t>
            </a:r>
            <a:r>
              <a:rPr lang="en-PH" sz="1400" b="1" dirty="0"/>
              <a:t> = </a:t>
            </a:r>
            <a:r>
              <a:rPr lang="en-PH" sz="1400" b="1" dirty="0">
                <a:solidFill>
                  <a:srgbClr val="3366CC"/>
                </a:solidFill>
              </a:rPr>
              <a:t>new </a:t>
            </a:r>
            <a:r>
              <a:rPr lang="en-PH" sz="1400" b="1" dirty="0"/>
              <a:t>Dog();</a:t>
            </a:r>
          </a:p>
          <a:p>
            <a:r>
              <a:rPr lang="en-PH" sz="1400" b="1" dirty="0"/>
              <a:t>        </a:t>
            </a:r>
          </a:p>
          <a:p>
            <a:r>
              <a:rPr lang="en-PH" sz="1400" b="1" dirty="0"/>
              <a:t>    </a:t>
            </a:r>
            <a:r>
              <a:rPr lang="en-PH" sz="1400" b="1" dirty="0" err="1"/>
              <a:t>myAnimal.animalSound</a:t>
            </a:r>
            <a:r>
              <a:rPr lang="en-PH" sz="1400" b="1" dirty="0"/>
              <a:t>();</a:t>
            </a:r>
          </a:p>
          <a:p>
            <a:r>
              <a:rPr lang="en-PH" sz="1400" b="1" dirty="0"/>
              <a:t>    </a:t>
            </a:r>
            <a:r>
              <a:rPr lang="en-PH" sz="1400" b="1" dirty="0" err="1"/>
              <a:t>myPig.animalSound</a:t>
            </a:r>
            <a:r>
              <a:rPr lang="en-PH" sz="1400" b="1" dirty="0"/>
              <a:t>();</a:t>
            </a:r>
          </a:p>
          <a:p>
            <a:r>
              <a:rPr lang="en-PH" sz="1400" b="1" dirty="0"/>
              <a:t>    </a:t>
            </a:r>
            <a:r>
              <a:rPr lang="en-PH" sz="1400" b="1" dirty="0" err="1"/>
              <a:t>myDog.animalSound</a:t>
            </a:r>
            <a:r>
              <a:rPr lang="en-PH" sz="1400" b="1" dirty="0"/>
              <a:t>();</a:t>
            </a:r>
          </a:p>
          <a:p>
            <a:r>
              <a:rPr lang="en-PH" sz="1400" b="1" dirty="0"/>
              <a:t>  }</a:t>
            </a:r>
          </a:p>
          <a:p>
            <a:r>
              <a:rPr lang="en-PH" sz="1400" b="1" dirty="0"/>
              <a:t>}</a:t>
            </a:r>
          </a:p>
        </p:txBody>
      </p:sp>
      <p:sp>
        <p:nvSpPr>
          <p:cNvPr id="8" name="TextBox 7">
            <a:extLst>
              <a:ext uri="{FF2B5EF4-FFF2-40B4-BE49-F238E27FC236}">
                <a16:creationId xmlns:a16="http://schemas.microsoft.com/office/drawing/2014/main" id="{65C95064-B3B3-7646-69D7-D233C9E153B0}"/>
              </a:ext>
            </a:extLst>
          </p:cNvPr>
          <p:cNvSpPr txBox="1"/>
          <p:nvPr/>
        </p:nvSpPr>
        <p:spPr>
          <a:xfrm>
            <a:off x="256674" y="1499068"/>
            <a:ext cx="7708231"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System</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out</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println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"The animal makes a sound"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Pig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extends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D4A68"/>
                </a:solidFill>
                <a:effectLst/>
                <a:latin typeface="Consolas" panose="020B0609020204030204" pitchFamily="49" charset="0"/>
              </a:rPr>
              <a:t>System</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out</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println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"The pig says: wee wee"</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Dog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extends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D4A68"/>
                </a:solidFill>
                <a:effectLst/>
                <a:latin typeface="Consolas" panose="020B0609020204030204" pitchFamily="49" charset="0"/>
              </a:rPr>
              <a:t>System</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out</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println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"The dog says: bow wow"</a:t>
            </a: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Main</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static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main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DD4A68"/>
                </a:solidFill>
                <a:effectLst/>
                <a:latin typeface="Consolas" panose="020B0609020204030204" pitchFamily="49" charset="0"/>
              </a:rPr>
              <a:t>String</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new</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708090"/>
                </a:solidFill>
                <a:effectLst/>
                <a:latin typeface="Consolas" panose="020B0609020204030204" pitchFamily="49" charset="0"/>
              </a:rPr>
              <a:t>// Create an Animal object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myPig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new</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Pig</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708090"/>
                </a:solidFill>
                <a:effectLst/>
                <a:latin typeface="Consolas" panose="020B0609020204030204" pitchFamily="49" charset="0"/>
              </a:rPr>
              <a:t>// Create a Pig object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nsolas" panose="020B0609020204030204" pitchFamily="49" charset="0"/>
              </a:rPr>
              <a:t>Animal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myDog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new</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Dog</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708090"/>
                </a:solidFill>
                <a:effectLst/>
                <a:latin typeface="Consolas" panose="020B0609020204030204" pitchFamily="49" charset="0"/>
              </a:rPr>
              <a:t>// Create a Dog object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myAnimal</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myPig</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myDog</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532F707-B0C6-9B8C-0336-723AE1D3C19F}"/>
              </a:ext>
            </a:extLst>
          </p:cNvPr>
          <p:cNvSpPr txBox="1"/>
          <p:nvPr/>
        </p:nvSpPr>
        <p:spPr>
          <a:xfrm>
            <a:off x="256674" y="1074509"/>
            <a:ext cx="1491916" cy="369332"/>
          </a:xfrm>
          <a:prstGeom prst="rect">
            <a:avLst/>
          </a:prstGeom>
          <a:noFill/>
        </p:spPr>
        <p:txBody>
          <a:bodyPr wrap="square">
            <a:spAutoFit/>
          </a:bodyPr>
          <a:lstStyle/>
          <a:p>
            <a:pPr algn="l"/>
            <a:r>
              <a:rPr lang="en-PH" b="1" i="0" dirty="0">
                <a:solidFill>
                  <a:srgbClr val="000000"/>
                </a:solidFill>
                <a:effectLst/>
                <a:latin typeface="Segoe UI" panose="020B0502040204020203" pitchFamily="34" charset="0"/>
              </a:rPr>
              <a:t>Example</a:t>
            </a:r>
            <a:endParaRPr lang="en-PH" b="1" dirty="0"/>
          </a:p>
        </p:txBody>
      </p:sp>
    </p:spTree>
    <p:extLst>
      <p:ext uri="{BB962C8B-B14F-4D97-AF65-F5344CB8AC3E}">
        <p14:creationId xmlns:p14="http://schemas.microsoft.com/office/powerpoint/2010/main" val="1663301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274240-8F4C-73DE-6CD8-FDC064655FEA}"/>
              </a:ext>
            </a:extLst>
          </p:cNvPr>
          <p:cNvSpPr txBox="1"/>
          <p:nvPr/>
        </p:nvSpPr>
        <p:spPr>
          <a:xfrm>
            <a:off x="132522" y="572171"/>
            <a:ext cx="11926956" cy="1046440"/>
          </a:xfrm>
          <a:prstGeom prst="rect">
            <a:avLst/>
          </a:prstGeom>
          <a:noFill/>
        </p:spPr>
        <p:txBody>
          <a:bodyPr wrap="square">
            <a:spAutoFit/>
          </a:bodyPr>
          <a:lstStyle/>
          <a:p>
            <a:r>
              <a:rPr lang="en-GB" b="1" dirty="0"/>
              <a:t>In Java, it is also possible to nest classes (a class within a class). The purpose of nested classes is to group classes that belong together, which makes your code more readable and maintainable.</a:t>
            </a:r>
          </a:p>
          <a:p>
            <a:endParaRPr lang="en-GB" sz="800" b="1" dirty="0"/>
          </a:p>
          <a:p>
            <a:r>
              <a:rPr lang="en-GB" b="1" dirty="0"/>
              <a:t>To access the inner class, create an object of the outer class, and then create an object of the inner class:</a:t>
            </a:r>
          </a:p>
        </p:txBody>
      </p:sp>
      <p:sp>
        <p:nvSpPr>
          <p:cNvPr id="5" name="TextBox 4">
            <a:extLst>
              <a:ext uri="{FF2B5EF4-FFF2-40B4-BE49-F238E27FC236}">
                <a16:creationId xmlns:a16="http://schemas.microsoft.com/office/drawing/2014/main" id="{67D5A403-6613-0080-11C0-E517516407F8}"/>
              </a:ext>
            </a:extLst>
          </p:cNvPr>
          <p:cNvSpPr txBox="1"/>
          <p:nvPr/>
        </p:nvSpPr>
        <p:spPr>
          <a:xfrm>
            <a:off x="192820" y="2230928"/>
            <a:ext cx="6094674" cy="4493538"/>
          </a:xfrm>
          <a:prstGeom prst="rect">
            <a:avLst/>
          </a:prstGeom>
          <a:noFill/>
        </p:spPr>
        <p:txBody>
          <a:bodyPr wrap="square">
            <a:spAutoFit/>
          </a:bodyPr>
          <a:lstStyle/>
          <a:p>
            <a:r>
              <a:rPr lang="en-PH" dirty="0"/>
              <a:t>class </a:t>
            </a:r>
            <a:r>
              <a:rPr lang="en-PH" dirty="0" err="1"/>
              <a:t>OuterClass</a:t>
            </a:r>
            <a:r>
              <a:rPr lang="en-PH" dirty="0"/>
              <a:t> {</a:t>
            </a:r>
          </a:p>
          <a:p>
            <a:r>
              <a:rPr lang="en-PH" dirty="0"/>
              <a:t>  int x = 10;</a:t>
            </a:r>
          </a:p>
          <a:p>
            <a:endParaRPr lang="en-PH" sz="800" dirty="0"/>
          </a:p>
          <a:p>
            <a:r>
              <a:rPr lang="en-PH" dirty="0"/>
              <a:t>  class </a:t>
            </a:r>
            <a:r>
              <a:rPr lang="en-PH" dirty="0" err="1"/>
              <a:t>InnerClass</a:t>
            </a:r>
            <a:r>
              <a:rPr lang="en-PH" dirty="0"/>
              <a:t> {</a:t>
            </a:r>
          </a:p>
          <a:p>
            <a:r>
              <a:rPr lang="en-PH" dirty="0"/>
              <a:t>    int y = 5;</a:t>
            </a:r>
          </a:p>
          <a:p>
            <a:r>
              <a:rPr lang="en-PH" dirty="0"/>
              <a:t>  }</a:t>
            </a:r>
          </a:p>
          <a:p>
            <a:r>
              <a:rPr lang="en-PH" dirty="0"/>
              <a:t>}</a:t>
            </a:r>
          </a:p>
          <a:p>
            <a:endParaRPr lang="en-PH" sz="800" dirty="0"/>
          </a:p>
          <a:p>
            <a:r>
              <a:rPr lang="en-PH" dirty="0"/>
              <a:t>public class Main {</a:t>
            </a:r>
          </a:p>
          <a:p>
            <a:r>
              <a:rPr lang="en-PH" dirty="0"/>
              <a:t>  public static void main(String[] </a:t>
            </a:r>
            <a:r>
              <a:rPr lang="en-PH" dirty="0" err="1"/>
              <a:t>args</a:t>
            </a:r>
            <a:r>
              <a:rPr lang="en-PH" dirty="0"/>
              <a:t>) {</a:t>
            </a:r>
          </a:p>
          <a:p>
            <a:r>
              <a:rPr lang="en-PH" dirty="0"/>
              <a:t>    </a:t>
            </a:r>
            <a:r>
              <a:rPr lang="en-PH" dirty="0" err="1"/>
              <a:t>OuterClass</a:t>
            </a:r>
            <a:r>
              <a:rPr lang="en-PH" dirty="0"/>
              <a:t> </a:t>
            </a:r>
            <a:r>
              <a:rPr lang="en-PH" dirty="0" err="1"/>
              <a:t>myOuter</a:t>
            </a:r>
            <a:r>
              <a:rPr lang="en-PH" dirty="0"/>
              <a:t> = new </a:t>
            </a:r>
            <a:r>
              <a:rPr lang="en-PH" dirty="0" err="1"/>
              <a:t>OuterClass</a:t>
            </a:r>
            <a:r>
              <a:rPr lang="en-PH" dirty="0"/>
              <a:t>();</a:t>
            </a:r>
          </a:p>
          <a:p>
            <a:r>
              <a:rPr lang="en-PH" dirty="0"/>
              <a:t>    </a:t>
            </a:r>
            <a:r>
              <a:rPr lang="en-PH" dirty="0" err="1"/>
              <a:t>OuterClass.InnerClass</a:t>
            </a:r>
            <a:r>
              <a:rPr lang="en-PH" dirty="0"/>
              <a:t> </a:t>
            </a:r>
            <a:r>
              <a:rPr lang="en-PH" dirty="0" err="1"/>
              <a:t>myInner</a:t>
            </a:r>
            <a:r>
              <a:rPr lang="en-PH" dirty="0"/>
              <a:t> = </a:t>
            </a:r>
            <a:r>
              <a:rPr lang="en-PH" dirty="0" err="1"/>
              <a:t>myOuter.new</a:t>
            </a:r>
            <a:r>
              <a:rPr lang="en-PH" dirty="0"/>
              <a:t> </a:t>
            </a:r>
            <a:r>
              <a:rPr lang="en-PH" dirty="0" err="1"/>
              <a:t>InnerClass</a:t>
            </a:r>
            <a:r>
              <a:rPr lang="en-PH" dirty="0"/>
              <a:t>();</a:t>
            </a:r>
          </a:p>
          <a:p>
            <a:r>
              <a:rPr lang="en-PH" dirty="0"/>
              <a:t>    </a:t>
            </a:r>
            <a:r>
              <a:rPr lang="en-PH" dirty="0" err="1"/>
              <a:t>System.out.println</a:t>
            </a:r>
            <a:r>
              <a:rPr lang="en-PH" dirty="0"/>
              <a:t>(</a:t>
            </a:r>
            <a:r>
              <a:rPr lang="en-PH" dirty="0" err="1"/>
              <a:t>myInner.y</a:t>
            </a:r>
            <a:r>
              <a:rPr lang="en-PH" dirty="0"/>
              <a:t> + </a:t>
            </a:r>
            <a:r>
              <a:rPr lang="en-PH" dirty="0" err="1"/>
              <a:t>myOuter.x</a:t>
            </a:r>
            <a:r>
              <a:rPr lang="en-PH" dirty="0"/>
              <a:t>);</a:t>
            </a:r>
          </a:p>
          <a:p>
            <a:r>
              <a:rPr lang="en-PH" dirty="0"/>
              <a:t>  }</a:t>
            </a:r>
          </a:p>
          <a:p>
            <a:r>
              <a:rPr lang="en-PH" dirty="0"/>
              <a:t>}</a:t>
            </a:r>
          </a:p>
          <a:p>
            <a:endParaRPr lang="en-PH" dirty="0"/>
          </a:p>
          <a:p>
            <a:r>
              <a:rPr lang="en-PH" dirty="0"/>
              <a:t>// Outputs 15 (5 + 10)</a:t>
            </a:r>
          </a:p>
        </p:txBody>
      </p:sp>
      <p:sp>
        <p:nvSpPr>
          <p:cNvPr id="4" name="TextBox 3">
            <a:extLst>
              <a:ext uri="{FF2B5EF4-FFF2-40B4-BE49-F238E27FC236}">
                <a16:creationId xmlns:a16="http://schemas.microsoft.com/office/drawing/2014/main" id="{FC8ECD75-E320-08FB-5A77-C292F5DCB1F9}"/>
              </a:ext>
            </a:extLst>
          </p:cNvPr>
          <p:cNvSpPr txBox="1"/>
          <p:nvPr/>
        </p:nvSpPr>
        <p:spPr>
          <a:xfrm>
            <a:off x="192820" y="202839"/>
            <a:ext cx="3019507" cy="400110"/>
          </a:xfrm>
          <a:prstGeom prst="rect">
            <a:avLst/>
          </a:prstGeom>
          <a:solidFill>
            <a:srgbClr val="00B0F0"/>
          </a:solidFill>
        </p:spPr>
        <p:txBody>
          <a:bodyPr wrap="square">
            <a:spAutoFit/>
          </a:bodyPr>
          <a:lstStyle/>
          <a:p>
            <a:r>
              <a:rPr lang="en-GB" sz="2000" b="1" dirty="0">
                <a:latin typeface="Arial Black" panose="020B0A04020102020204" pitchFamily="34" charset="0"/>
              </a:rPr>
              <a:t>Java Inner Classes</a:t>
            </a:r>
          </a:p>
        </p:txBody>
      </p:sp>
      <p:sp>
        <p:nvSpPr>
          <p:cNvPr id="7" name="TextBox 6">
            <a:extLst>
              <a:ext uri="{FF2B5EF4-FFF2-40B4-BE49-F238E27FC236}">
                <a16:creationId xmlns:a16="http://schemas.microsoft.com/office/drawing/2014/main" id="{B1E7687B-4B4C-75C6-CB8F-FC62504BB352}"/>
              </a:ext>
            </a:extLst>
          </p:cNvPr>
          <p:cNvSpPr txBox="1"/>
          <p:nvPr/>
        </p:nvSpPr>
        <p:spPr>
          <a:xfrm>
            <a:off x="192820" y="1861596"/>
            <a:ext cx="6094674" cy="369332"/>
          </a:xfrm>
          <a:prstGeom prst="rect">
            <a:avLst/>
          </a:prstGeom>
          <a:noFill/>
        </p:spPr>
        <p:txBody>
          <a:bodyPr wrap="square">
            <a:spAutoFit/>
          </a:bodyPr>
          <a:lstStyle/>
          <a:p>
            <a:r>
              <a:rPr lang="en-PH" b="1" dirty="0"/>
              <a:t>Example</a:t>
            </a:r>
          </a:p>
        </p:txBody>
      </p:sp>
    </p:spTree>
    <p:extLst>
      <p:ext uri="{BB962C8B-B14F-4D97-AF65-F5344CB8AC3E}">
        <p14:creationId xmlns:p14="http://schemas.microsoft.com/office/powerpoint/2010/main" val="40699395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C537C4-BA96-BB09-54BF-8727755EEDEE}"/>
              </a:ext>
            </a:extLst>
          </p:cNvPr>
          <p:cNvSpPr txBox="1"/>
          <p:nvPr/>
        </p:nvSpPr>
        <p:spPr>
          <a:xfrm>
            <a:off x="256430" y="2162666"/>
            <a:ext cx="5285628" cy="4524315"/>
          </a:xfrm>
          <a:prstGeom prst="rect">
            <a:avLst/>
          </a:prstGeom>
          <a:noFill/>
          <a:ln>
            <a:solidFill>
              <a:schemeClr val="accent1"/>
            </a:solidFill>
          </a:ln>
        </p:spPr>
        <p:txBody>
          <a:bodyPr wrap="square">
            <a:spAutoFit/>
          </a:bodyPr>
          <a:lstStyle/>
          <a:p>
            <a:r>
              <a:rPr lang="en-PH" dirty="0"/>
              <a:t>class </a:t>
            </a:r>
            <a:r>
              <a:rPr lang="en-PH" dirty="0" err="1"/>
              <a:t>OuterClass</a:t>
            </a:r>
            <a:r>
              <a:rPr lang="en-PH" dirty="0"/>
              <a:t> {</a:t>
            </a:r>
          </a:p>
          <a:p>
            <a:r>
              <a:rPr lang="en-PH" dirty="0"/>
              <a:t>  int x = 10;</a:t>
            </a:r>
          </a:p>
          <a:p>
            <a:endParaRPr lang="en-PH" dirty="0"/>
          </a:p>
          <a:p>
            <a:r>
              <a:rPr lang="en-PH" dirty="0"/>
              <a:t>  private class </a:t>
            </a:r>
            <a:r>
              <a:rPr lang="en-PH" dirty="0" err="1"/>
              <a:t>InnerClass</a:t>
            </a:r>
            <a:r>
              <a:rPr lang="en-PH" dirty="0"/>
              <a:t> {</a:t>
            </a:r>
          </a:p>
          <a:p>
            <a:r>
              <a:rPr lang="en-PH" dirty="0"/>
              <a:t>    int y = 5;</a:t>
            </a:r>
          </a:p>
          <a:p>
            <a:r>
              <a:rPr lang="en-PH" dirty="0"/>
              <a:t>  }</a:t>
            </a:r>
          </a:p>
          <a:p>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a:t>
            </a:r>
            <a:r>
              <a:rPr lang="en-PH" dirty="0" err="1"/>
              <a:t>OuterClass</a:t>
            </a:r>
            <a:r>
              <a:rPr lang="en-PH" dirty="0"/>
              <a:t> </a:t>
            </a:r>
            <a:r>
              <a:rPr lang="en-PH" dirty="0" err="1"/>
              <a:t>myOuter</a:t>
            </a:r>
            <a:r>
              <a:rPr lang="en-PH" dirty="0"/>
              <a:t> = new </a:t>
            </a:r>
            <a:r>
              <a:rPr lang="en-PH" dirty="0" err="1"/>
              <a:t>OuterClass</a:t>
            </a:r>
            <a:r>
              <a:rPr lang="en-PH" dirty="0"/>
              <a:t>();</a:t>
            </a:r>
          </a:p>
          <a:p>
            <a:r>
              <a:rPr lang="en-PH" dirty="0"/>
              <a:t>    </a:t>
            </a:r>
            <a:r>
              <a:rPr lang="en-PH" dirty="0" err="1"/>
              <a:t>OuterClass.InnerClass</a:t>
            </a:r>
            <a:r>
              <a:rPr lang="en-PH" dirty="0"/>
              <a:t> </a:t>
            </a:r>
            <a:r>
              <a:rPr lang="en-PH" dirty="0" err="1"/>
              <a:t>myInner</a:t>
            </a:r>
            <a:r>
              <a:rPr lang="en-PH" dirty="0"/>
              <a:t> = </a:t>
            </a:r>
            <a:r>
              <a:rPr lang="en-PH" dirty="0" err="1"/>
              <a:t>myOuter.new</a:t>
            </a:r>
            <a:r>
              <a:rPr lang="en-PH" dirty="0"/>
              <a:t> </a:t>
            </a:r>
            <a:r>
              <a:rPr lang="en-PH" dirty="0" err="1"/>
              <a:t>InnerClass</a:t>
            </a:r>
            <a:r>
              <a:rPr lang="en-PH" dirty="0"/>
              <a:t>();</a:t>
            </a:r>
          </a:p>
          <a:p>
            <a:r>
              <a:rPr lang="en-PH" dirty="0"/>
              <a:t>    </a:t>
            </a:r>
            <a:r>
              <a:rPr lang="en-PH" dirty="0" err="1"/>
              <a:t>System.out.println</a:t>
            </a:r>
            <a:r>
              <a:rPr lang="en-PH" dirty="0"/>
              <a:t>(</a:t>
            </a:r>
            <a:r>
              <a:rPr lang="en-PH" dirty="0" err="1"/>
              <a:t>myInner.y</a:t>
            </a:r>
            <a:r>
              <a:rPr lang="en-PH" dirty="0"/>
              <a:t> + </a:t>
            </a:r>
            <a:r>
              <a:rPr lang="en-PH" dirty="0" err="1"/>
              <a:t>myOuter.x</a:t>
            </a:r>
            <a:r>
              <a:rPr lang="en-PH" dirty="0"/>
              <a:t>);</a:t>
            </a:r>
          </a:p>
          <a:p>
            <a:r>
              <a:rPr lang="en-PH" dirty="0"/>
              <a:t>  }</a:t>
            </a:r>
          </a:p>
          <a:p>
            <a:r>
              <a:rPr lang="en-PH" dirty="0"/>
              <a:t>}</a:t>
            </a:r>
          </a:p>
        </p:txBody>
      </p:sp>
      <p:sp>
        <p:nvSpPr>
          <p:cNvPr id="5" name="TextBox 4">
            <a:extLst>
              <a:ext uri="{FF2B5EF4-FFF2-40B4-BE49-F238E27FC236}">
                <a16:creationId xmlns:a16="http://schemas.microsoft.com/office/drawing/2014/main" id="{28BEC20A-65DD-9755-B39E-9B59A4A989EA}"/>
              </a:ext>
            </a:extLst>
          </p:cNvPr>
          <p:cNvSpPr txBox="1"/>
          <p:nvPr/>
        </p:nvSpPr>
        <p:spPr>
          <a:xfrm>
            <a:off x="6472362" y="2515841"/>
            <a:ext cx="4951675" cy="2031325"/>
          </a:xfrm>
          <a:prstGeom prst="rect">
            <a:avLst/>
          </a:prstGeom>
          <a:noFill/>
        </p:spPr>
        <p:txBody>
          <a:bodyPr wrap="square">
            <a:spAutoFit/>
          </a:bodyPr>
          <a:lstStyle/>
          <a:p>
            <a:r>
              <a:rPr lang="en-PH" dirty="0"/>
              <a:t>If you try to access a private inner class from an outside class, an error occurs:</a:t>
            </a:r>
          </a:p>
          <a:p>
            <a:endParaRPr lang="en-PH" dirty="0"/>
          </a:p>
          <a:p>
            <a:r>
              <a:rPr lang="en-PH" dirty="0"/>
              <a:t>Main.java:13: error: </a:t>
            </a:r>
            <a:r>
              <a:rPr lang="en-PH" dirty="0" err="1"/>
              <a:t>OuterClass.InnerClass</a:t>
            </a:r>
            <a:r>
              <a:rPr lang="en-PH" dirty="0"/>
              <a:t> has private access in </a:t>
            </a:r>
            <a:r>
              <a:rPr lang="en-PH" dirty="0" err="1"/>
              <a:t>OuterClass</a:t>
            </a:r>
            <a:endParaRPr lang="en-PH" dirty="0"/>
          </a:p>
          <a:p>
            <a:r>
              <a:rPr lang="en-PH" dirty="0"/>
              <a:t>    </a:t>
            </a:r>
            <a:r>
              <a:rPr lang="en-PH" dirty="0" err="1"/>
              <a:t>OuterClass.InnerClass</a:t>
            </a:r>
            <a:r>
              <a:rPr lang="en-PH" dirty="0"/>
              <a:t> </a:t>
            </a:r>
            <a:r>
              <a:rPr lang="en-PH" dirty="0" err="1"/>
              <a:t>myInner</a:t>
            </a:r>
            <a:r>
              <a:rPr lang="en-PH" dirty="0"/>
              <a:t> = </a:t>
            </a:r>
            <a:r>
              <a:rPr lang="en-PH" dirty="0" err="1"/>
              <a:t>myOuter.new</a:t>
            </a:r>
            <a:r>
              <a:rPr lang="en-PH" dirty="0"/>
              <a:t> </a:t>
            </a:r>
            <a:r>
              <a:rPr lang="en-PH" dirty="0" err="1"/>
              <a:t>InnerClass</a:t>
            </a:r>
            <a:r>
              <a:rPr lang="en-PH" dirty="0"/>
              <a:t>();</a:t>
            </a:r>
          </a:p>
        </p:txBody>
      </p:sp>
      <p:sp>
        <p:nvSpPr>
          <p:cNvPr id="4" name="TextBox 3">
            <a:extLst>
              <a:ext uri="{FF2B5EF4-FFF2-40B4-BE49-F238E27FC236}">
                <a16:creationId xmlns:a16="http://schemas.microsoft.com/office/drawing/2014/main" id="{17BCEA14-FC8F-FAFB-376C-FDC5D3B8DFC3}"/>
              </a:ext>
            </a:extLst>
          </p:cNvPr>
          <p:cNvSpPr txBox="1"/>
          <p:nvPr/>
        </p:nvSpPr>
        <p:spPr>
          <a:xfrm>
            <a:off x="256430" y="156984"/>
            <a:ext cx="2820725" cy="400110"/>
          </a:xfrm>
          <a:prstGeom prst="rect">
            <a:avLst/>
          </a:prstGeom>
          <a:solidFill>
            <a:srgbClr val="00B0F0"/>
          </a:solidFill>
        </p:spPr>
        <p:txBody>
          <a:bodyPr wrap="square">
            <a:spAutoFit/>
          </a:bodyPr>
          <a:lstStyle/>
          <a:p>
            <a:r>
              <a:rPr lang="en-PH" sz="2000" b="1" dirty="0">
                <a:latin typeface="Arial Black" panose="020B0A04020102020204" pitchFamily="34" charset="0"/>
              </a:rPr>
              <a:t>Private Inner Class</a:t>
            </a:r>
          </a:p>
        </p:txBody>
      </p:sp>
      <p:sp>
        <p:nvSpPr>
          <p:cNvPr id="7" name="TextBox 6">
            <a:extLst>
              <a:ext uri="{FF2B5EF4-FFF2-40B4-BE49-F238E27FC236}">
                <a16:creationId xmlns:a16="http://schemas.microsoft.com/office/drawing/2014/main" id="{BC646BFA-F2B5-6396-5E7B-9A01893F5BFF}"/>
              </a:ext>
            </a:extLst>
          </p:cNvPr>
          <p:cNvSpPr txBox="1"/>
          <p:nvPr/>
        </p:nvSpPr>
        <p:spPr>
          <a:xfrm>
            <a:off x="97404" y="684619"/>
            <a:ext cx="6094674" cy="1323439"/>
          </a:xfrm>
          <a:prstGeom prst="rect">
            <a:avLst/>
          </a:prstGeom>
          <a:noFill/>
        </p:spPr>
        <p:txBody>
          <a:bodyPr wrap="square">
            <a:spAutoFit/>
          </a:bodyPr>
          <a:lstStyle/>
          <a:p>
            <a:r>
              <a:rPr lang="en-PH" dirty="0"/>
              <a:t>Unlike a "regular" class, an inner class can be private or protected. If you don't want outside objects to access the inner class, declare the class as private:</a:t>
            </a:r>
          </a:p>
          <a:p>
            <a:endParaRPr lang="en-PH" sz="800" dirty="0"/>
          </a:p>
          <a:p>
            <a:r>
              <a:rPr lang="en-PH" b="1" dirty="0"/>
              <a:t>Example</a:t>
            </a:r>
          </a:p>
        </p:txBody>
      </p:sp>
    </p:spTree>
    <p:extLst>
      <p:ext uri="{BB962C8B-B14F-4D97-AF65-F5344CB8AC3E}">
        <p14:creationId xmlns:p14="http://schemas.microsoft.com/office/powerpoint/2010/main" val="25885141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457DB3-910B-3782-C32D-864026183B60}"/>
              </a:ext>
            </a:extLst>
          </p:cNvPr>
          <p:cNvSpPr txBox="1"/>
          <p:nvPr/>
        </p:nvSpPr>
        <p:spPr>
          <a:xfrm>
            <a:off x="348461" y="1955576"/>
            <a:ext cx="6389223" cy="4524315"/>
          </a:xfrm>
          <a:prstGeom prst="rect">
            <a:avLst/>
          </a:prstGeom>
          <a:noFill/>
          <a:ln>
            <a:solidFill>
              <a:schemeClr val="accent1"/>
            </a:solidFill>
          </a:ln>
        </p:spPr>
        <p:txBody>
          <a:bodyPr wrap="square">
            <a:spAutoFit/>
          </a:bodyPr>
          <a:lstStyle/>
          <a:p>
            <a:r>
              <a:rPr lang="en-PH" dirty="0"/>
              <a:t>class </a:t>
            </a:r>
            <a:r>
              <a:rPr lang="en-PH" dirty="0" err="1"/>
              <a:t>OuterClass</a:t>
            </a:r>
            <a:r>
              <a:rPr lang="en-PH" dirty="0"/>
              <a:t> {</a:t>
            </a:r>
          </a:p>
          <a:p>
            <a:r>
              <a:rPr lang="en-PH" dirty="0"/>
              <a:t>  int x = 10;</a:t>
            </a:r>
          </a:p>
          <a:p>
            <a:endParaRPr lang="en-PH" dirty="0"/>
          </a:p>
          <a:p>
            <a:r>
              <a:rPr lang="en-PH" dirty="0"/>
              <a:t>  static class </a:t>
            </a:r>
            <a:r>
              <a:rPr lang="en-PH" dirty="0" err="1"/>
              <a:t>InnerClass</a:t>
            </a:r>
            <a:r>
              <a:rPr lang="en-PH" dirty="0"/>
              <a:t> {</a:t>
            </a:r>
          </a:p>
          <a:p>
            <a:r>
              <a:rPr lang="en-PH" dirty="0"/>
              <a:t>    int y = 5;</a:t>
            </a:r>
          </a:p>
          <a:p>
            <a:r>
              <a:rPr lang="en-PH" dirty="0"/>
              <a:t>  }</a:t>
            </a:r>
          </a:p>
          <a:p>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a:t>
            </a:r>
            <a:r>
              <a:rPr lang="en-PH" dirty="0" err="1"/>
              <a:t>OuterClass.InnerClass</a:t>
            </a:r>
            <a:r>
              <a:rPr lang="en-PH" dirty="0"/>
              <a:t> </a:t>
            </a:r>
            <a:r>
              <a:rPr lang="en-PH" dirty="0" err="1"/>
              <a:t>myInner</a:t>
            </a:r>
            <a:r>
              <a:rPr lang="en-PH" dirty="0"/>
              <a:t> = new </a:t>
            </a:r>
            <a:r>
              <a:rPr lang="en-PH" dirty="0" err="1"/>
              <a:t>OuterClass.InnerClass</a:t>
            </a:r>
            <a:r>
              <a:rPr lang="en-PH" dirty="0"/>
              <a:t>();</a:t>
            </a:r>
          </a:p>
          <a:p>
            <a:r>
              <a:rPr lang="en-PH" dirty="0"/>
              <a:t>    </a:t>
            </a:r>
            <a:r>
              <a:rPr lang="en-PH" dirty="0" err="1"/>
              <a:t>System.out.println</a:t>
            </a:r>
            <a:r>
              <a:rPr lang="en-PH" dirty="0"/>
              <a:t>(</a:t>
            </a:r>
            <a:r>
              <a:rPr lang="en-PH" dirty="0" err="1"/>
              <a:t>myInner.y</a:t>
            </a:r>
            <a:r>
              <a:rPr lang="en-PH" dirty="0"/>
              <a:t>);</a:t>
            </a:r>
          </a:p>
          <a:p>
            <a:r>
              <a:rPr lang="en-PH" dirty="0"/>
              <a:t>  }</a:t>
            </a:r>
          </a:p>
          <a:p>
            <a:r>
              <a:rPr lang="en-PH" dirty="0"/>
              <a:t>}</a:t>
            </a:r>
          </a:p>
          <a:p>
            <a:endParaRPr lang="en-PH" dirty="0"/>
          </a:p>
          <a:p>
            <a:r>
              <a:rPr lang="en-PH" dirty="0"/>
              <a:t>// Outputs 5</a:t>
            </a:r>
          </a:p>
        </p:txBody>
      </p:sp>
      <p:sp>
        <p:nvSpPr>
          <p:cNvPr id="4" name="TextBox 3">
            <a:extLst>
              <a:ext uri="{FF2B5EF4-FFF2-40B4-BE49-F238E27FC236}">
                <a16:creationId xmlns:a16="http://schemas.microsoft.com/office/drawing/2014/main" id="{48CAF419-38FF-4167-90BF-29BDE62155E1}"/>
              </a:ext>
            </a:extLst>
          </p:cNvPr>
          <p:cNvSpPr txBox="1"/>
          <p:nvPr/>
        </p:nvSpPr>
        <p:spPr>
          <a:xfrm>
            <a:off x="286246" y="192116"/>
            <a:ext cx="2775005" cy="400110"/>
          </a:xfrm>
          <a:prstGeom prst="rect">
            <a:avLst/>
          </a:prstGeom>
          <a:solidFill>
            <a:srgbClr val="00B0F0"/>
          </a:solidFill>
        </p:spPr>
        <p:txBody>
          <a:bodyPr wrap="square">
            <a:spAutoFit/>
          </a:bodyPr>
          <a:lstStyle/>
          <a:p>
            <a:r>
              <a:rPr lang="en-PH" sz="2000" b="1" dirty="0">
                <a:latin typeface="Arial Black" panose="020B0A04020102020204" pitchFamily="34" charset="0"/>
              </a:rPr>
              <a:t>Static Inner Class</a:t>
            </a:r>
          </a:p>
        </p:txBody>
      </p:sp>
      <p:sp>
        <p:nvSpPr>
          <p:cNvPr id="6" name="TextBox 5">
            <a:extLst>
              <a:ext uri="{FF2B5EF4-FFF2-40B4-BE49-F238E27FC236}">
                <a16:creationId xmlns:a16="http://schemas.microsoft.com/office/drawing/2014/main" id="{952D36DE-0F64-8CBF-0A40-DAFF718A71F4}"/>
              </a:ext>
            </a:extLst>
          </p:cNvPr>
          <p:cNvSpPr txBox="1"/>
          <p:nvPr/>
        </p:nvSpPr>
        <p:spPr>
          <a:xfrm>
            <a:off x="204082" y="693789"/>
            <a:ext cx="12184050" cy="923330"/>
          </a:xfrm>
          <a:prstGeom prst="rect">
            <a:avLst/>
          </a:prstGeom>
          <a:noFill/>
        </p:spPr>
        <p:txBody>
          <a:bodyPr wrap="square">
            <a:spAutoFit/>
          </a:bodyPr>
          <a:lstStyle/>
          <a:p>
            <a:r>
              <a:rPr lang="en-PH" dirty="0"/>
              <a:t>An inner class can also be static, which means that you can access it without creating an object of the outer class:</a:t>
            </a:r>
          </a:p>
          <a:p>
            <a:endParaRPr lang="en-PH" dirty="0"/>
          </a:p>
          <a:p>
            <a:r>
              <a:rPr lang="en-PH" b="1" dirty="0"/>
              <a:t>Example</a:t>
            </a:r>
          </a:p>
        </p:txBody>
      </p:sp>
      <p:sp>
        <p:nvSpPr>
          <p:cNvPr id="7" name="TextBox 6">
            <a:extLst>
              <a:ext uri="{FF2B5EF4-FFF2-40B4-BE49-F238E27FC236}">
                <a16:creationId xmlns:a16="http://schemas.microsoft.com/office/drawing/2014/main" id="{64D61B09-9549-76ED-3A4D-85647BB8DD69}"/>
              </a:ext>
            </a:extLst>
          </p:cNvPr>
          <p:cNvSpPr txBox="1"/>
          <p:nvPr/>
        </p:nvSpPr>
        <p:spPr>
          <a:xfrm>
            <a:off x="7058526" y="3435680"/>
            <a:ext cx="5017028" cy="923330"/>
          </a:xfrm>
          <a:prstGeom prst="rect">
            <a:avLst/>
          </a:prstGeom>
          <a:solidFill>
            <a:srgbClr val="FF66CC"/>
          </a:solidFill>
        </p:spPr>
        <p:txBody>
          <a:bodyPr wrap="square">
            <a:spAutoFit/>
          </a:bodyPr>
          <a:lstStyle/>
          <a:p>
            <a:r>
              <a:rPr lang="en-GB" b="1" dirty="0"/>
              <a:t>Note: just like static attributes and methods, a static inner class does not have access to members of the outer class.</a:t>
            </a:r>
            <a:endParaRPr lang="en-PH" b="1" dirty="0"/>
          </a:p>
        </p:txBody>
      </p:sp>
    </p:spTree>
    <p:extLst>
      <p:ext uri="{BB962C8B-B14F-4D97-AF65-F5344CB8AC3E}">
        <p14:creationId xmlns:p14="http://schemas.microsoft.com/office/powerpoint/2010/main" val="1300744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E2F859-6400-3A72-6F44-5DAC270BDE0A}"/>
              </a:ext>
            </a:extLst>
          </p:cNvPr>
          <p:cNvSpPr txBox="1"/>
          <p:nvPr/>
        </p:nvSpPr>
        <p:spPr>
          <a:xfrm>
            <a:off x="206734" y="1670422"/>
            <a:ext cx="6019137" cy="4770537"/>
          </a:xfrm>
          <a:prstGeom prst="rect">
            <a:avLst/>
          </a:prstGeom>
          <a:noFill/>
        </p:spPr>
        <p:txBody>
          <a:bodyPr wrap="square">
            <a:spAutoFit/>
          </a:bodyPr>
          <a:lstStyle/>
          <a:p>
            <a:r>
              <a:rPr lang="en-PH" sz="1600" b="1" dirty="0"/>
              <a:t>class </a:t>
            </a:r>
            <a:r>
              <a:rPr lang="en-PH" sz="1600" b="1" dirty="0" err="1"/>
              <a:t>OuterClass</a:t>
            </a:r>
            <a:r>
              <a:rPr lang="en-PH" sz="1600" b="1" dirty="0"/>
              <a:t> {</a:t>
            </a:r>
          </a:p>
          <a:p>
            <a:r>
              <a:rPr lang="en-PH" sz="1600" b="1" dirty="0"/>
              <a:t>  int x = 10;</a:t>
            </a:r>
          </a:p>
          <a:p>
            <a:endParaRPr lang="en-PH" sz="1600" b="1" dirty="0"/>
          </a:p>
          <a:p>
            <a:r>
              <a:rPr lang="en-PH" sz="1600" b="1" dirty="0"/>
              <a:t>  class </a:t>
            </a:r>
            <a:r>
              <a:rPr lang="en-PH" sz="1600" b="1" dirty="0" err="1"/>
              <a:t>InnerClass</a:t>
            </a:r>
            <a:r>
              <a:rPr lang="en-PH" sz="1600" b="1" dirty="0"/>
              <a:t> {</a:t>
            </a:r>
          </a:p>
          <a:p>
            <a:r>
              <a:rPr lang="en-PH" sz="1600" b="1" dirty="0"/>
              <a:t>    public int </a:t>
            </a:r>
            <a:r>
              <a:rPr lang="en-PH" sz="1600" b="1" dirty="0" err="1"/>
              <a:t>myInnerMethod</a:t>
            </a:r>
            <a:r>
              <a:rPr lang="en-PH" sz="1600" b="1" dirty="0"/>
              <a:t>() {</a:t>
            </a:r>
          </a:p>
          <a:p>
            <a:r>
              <a:rPr lang="en-PH" sz="1600" b="1" dirty="0"/>
              <a:t>      return x;</a:t>
            </a:r>
          </a:p>
          <a:p>
            <a:r>
              <a:rPr lang="en-PH" sz="1600" b="1" dirty="0"/>
              <a:t>    }</a:t>
            </a:r>
          </a:p>
          <a:p>
            <a:r>
              <a:rPr lang="en-PH" sz="1600" b="1" dirty="0"/>
              <a:t>  }</a:t>
            </a:r>
          </a:p>
          <a:p>
            <a:r>
              <a:rPr lang="en-PH" sz="1600" b="1" dirty="0"/>
              <a:t>}</a:t>
            </a:r>
          </a:p>
          <a:p>
            <a:endParaRPr lang="en-PH" sz="1600" b="1" dirty="0"/>
          </a:p>
          <a:p>
            <a:r>
              <a:rPr lang="en-PH" sz="1600" b="1" dirty="0"/>
              <a:t>public class Main {</a:t>
            </a:r>
          </a:p>
          <a:p>
            <a:r>
              <a:rPr lang="en-PH" sz="1600" b="1" dirty="0"/>
              <a:t>  public static void main(String[] </a:t>
            </a:r>
            <a:r>
              <a:rPr lang="en-PH" sz="1600" b="1" dirty="0" err="1"/>
              <a:t>args</a:t>
            </a:r>
            <a:r>
              <a:rPr lang="en-PH" sz="1600" b="1" dirty="0"/>
              <a:t>) {</a:t>
            </a:r>
          </a:p>
          <a:p>
            <a:r>
              <a:rPr lang="en-PH" sz="1600" b="1" dirty="0"/>
              <a:t>    </a:t>
            </a:r>
            <a:r>
              <a:rPr lang="en-PH" sz="1600" b="1" dirty="0" err="1"/>
              <a:t>OuterClass</a:t>
            </a:r>
            <a:r>
              <a:rPr lang="en-PH" sz="1600" b="1" dirty="0"/>
              <a:t> </a:t>
            </a:r>
            <a:r>
              <a:rPr lang="en-PH" sz="1600" b="1" dirty="0" err="1"/>
              <a:t>myOuter</a:t>
            </a:r>
            <a:r>
              <a:rPr lang="en-PH" sz="1600" b="1" dirty="0"/>
              <a:t> = new </a:t>
            </a:r>
            <a:r>
              <a:rPr lang="en-PH" sz="1600" b="1" dirty="0" err="1"/>
              <a:t>OuterClass</a:t>
            </a:r>
            <a:r>
              <a:rPr lang="en-PH" sz="1600" b="1" dirty="0"/>
              <a:t>();</a:t>
            </a:r>
          </a:p>
          <a:p>
            <a:r>
              <a:rPr lang="en-PH" sz="1600" b="1" dirty="0"/>
              <a:t>    </a:t>
            </a:r>
            <a:r>
              <a:rPr lang="en-PH" sz="1600" b="1" dirty="0" err="1"/>
              <a:t>OuterClass.InnerClass</a:t>
            </a:r>
            <a:r>
              <a:rPr lang="en-PH" sz="1600" b="1" dirty="0"/>
              <a:t> </a:t>
            </a:r>
            <a:r>
              <a:rPr lang="en-PH" sz="1600" b="1" dirty="0" err="1"/>
              <a:t>myInner</a:t>
            </a:r>
            <a:r>
              <a:rPr lang="en-PH" sz="1600" b="1" dirty="0"/>
              <a:t> = </a:t>
            </a:r>
            <a:r>
              <a:rPr lang="en-PH" sz="1600" b="1" dirty="0" err="1"/>
              <a:t>myOuter.new</a:t>
            </a:r>
            <a:r>
              <a:rPr lang="en-PH" sz="1600" b="1" dirty="0"/>
              <a:t> </a:t>
            </a:r>
            <a:r>
              <a:rPr lang="en-PH" sz="1600" b="1" dirty="0" err="1"/>
              <a:t>InnerClass</a:t>
            </a:r>
            <a:r>
              <a:rPr lang="en-PH" sz="1600" b="1" dirty="0"/>
              <a:t>();</a:t>
            </a:r>
          </a:p>
          <a:p>
            <a:r>
              <a:rPr lang="en-PH" sz="1600" b="1" dirty="0"/>
              <a:t>    </a:t>
            </a:r>
            <a:r>
              <a:rPr lang="en-PH" sz="1600" b="1" dirty="0" err="1"/>
              <a:t>System.out.println</a:t>
            </a:r>
            <a:r>
              <a:rPr lang="en-PH" sz="1600" b="1" dirty="0"/>
              <a:t>(</a:t>
            </a:r>
            <a:r>
              <a:rPr lang="en-PH" sz="1600" b="1" dirty="0" err="1"/>
              <a:t>myInner.myInnerMethod</a:t>
            </a:r>
            <a:r>
              <a:rPr lang="en-PH" sz="1600" b="1" dirty="0"/>
              <a:t>());</a:t>
            </a:r>
          </a:p>
          <a:p>
            <a:r>
              <a:rPr lang="en-PH" sz="1600" b="1" dirty="0"/>
              <a:t>  }</a:t>
            </a:r>
          </a:p>
          <a:p>
            <a:r>
              <a:rPr lang="en-PH" sz="1600" b="1" dirty="0"/>
              <a:t>}</a:t>
            </a:r>
          </a:p>
          <a:p>
            <a:endParaRPr lang="en-PH" sz="1600" b="1" dirty="0"/>
          </a:p>
          <a:p>
            <a:r>
              <a:rPr lang="en-PH" sz="1600" b="1" dirty="0"/>
              <a:t>// Outputs 10</a:t>
            </a:r>
          </a:p>
        </p:txBody>
      </p:sp>
      <p:sp>
        <p:nvSpPr>
          <p:cNvPr id="4" name="TextBox 3">
            <a:extLst>
              <a:ext uri="{FF2B5EF4-FFF2-40B4-BE49-F238E27FC236}">
                <a16:creationId xmlns:a16="http://schemas.microsoft.com/office/drawing/2014/main" id="{79C00092-6715-DA36-F76B-FCA1BF3D659E}"/>
              </a:ext>
            </a:extLst>
          </p:cNvPr>
          <p:cNvSpPr txBox="1"/>
          <p:nvPr/>
        </p:nvSpPr>
        <p:spPr>
          <a:xfrm>
            <a:off x="105357" y="129411"/>
            <a:ext cx="3870296" cy="369332"/>
          </a:xfrm>
          <a:prstGeom prst="rect">
            <a:avLst/>
          </a:prstGeom>
          <a:solidFill>
            <a:srgbClr val="00B0F0"/>
          </a:solidFill>
        </p:spPr>
        <p:txBody>
          <a:bodyPr wrap="square">
            <a:spAutoFit/>
          </a:bodyPr>
          <a:lstStyle/>
          <a:p>
            <a:r>
              <a:rPr lang="en-PH" b="1" dirty="0"/>
              <a:t>Access Outer Class From Inner Class</a:t>
            </a:r>
          </a:p>
        </p:txBody>
      </p:sp>
      <p:sp>
        <p:nvSpPr>
          <p:cNvPr id="6" name="TextBox 5">
            <a:extLst>
              <a:ext uri="{FF2B5EF4-FFF2-40B4-BE49-F238E27FC236}">
                <a16:creationId xmlns:a16="http://schemas.microsoft.com/office/drawing/2014/main" id="{6611E0AF-4A4E-7FD4-50AB-39388473C038}"/>
              </a:ext>
            </a:extLst>
          </p:cNvPr>
          <p:cNvSpPr txBox="1"/>
          <p:nvPr/>
        </p:nvSpPr>
        <p:spPr>
          <a:xfrm>
            <a:off x="206734" y="616385"/>
            <a:ext cx="3593989" cy="923330"/>
          </a:xfrm>
          <a:prstGeom prst="rect">
            <a:avLst/>
          </a:prstGeom>
          <a:noFill/>
        </p:spPr>
        <p:txBody>
          <a:bodyPr wrap="square">
            <a:spAutoFit/>
          </a:bodyPr>
          <a:lstStyle/>
          <a:p>
            <a:r>
              <a:rPr lang="en-PH" dirty="0"/>
              <a:t>One advantage of inner classes, is that they can access attributes and methods of the outer class:</a:t>
            </a:r>
          </a:p>
        </p:txBody>
      </p:sp>
    </p:spTree>
    <p:extLst>
      <p:ext uri="{BB962C8B-B14F-4D97-AF65-F5344CB8AC3E}">
        <p14:creationId xmlns:p14="http://schemas.microsoft.com/office/powerpoint/2010/main" val="2774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781088-9314-8E38-1096-AA0CC73162D2}"/>
              </a:ext>
            </a:extLst>
          </p:cNvPr>
          <p:cNvSpPr txBox="1"/>
          <p:nvPr/>
        </p:nvSpPr>
        <p:spPr>
          <a:xfrm>
            <a:off x="811651" y="939252"/>
            <a:ext cx="7144571" cy="5016758"/>
          </a:xfrm>
          <a:prstGeom prst="rect">
            <a:avLst/>
          </a:prstGeom>
          <a:noFill/>
          <a:ln>
            <a:solidFill>
              <a:schemeClr val="accent1"/>
            </a:solidFill>
          </a:ln>
        </p:spPr>
        <p:txBody>
          <a:bodyPr wrap="square">
            <a:spAutoFit/>
          </a:bodyPr>
          <a:lstStyle/>
          <a:p>
            <a:r>
              <a:rPr lang="en-US" sz="2000" dirty="0">
                <a:latin typeface="Arial Black" panose="020B0A04020102020204" pitchFamily="34" charset="0"/>
              </a:rPr>
              <a:t>public class Main {</a:t>
            </a:r>
          </a:p>
          <a:p>
            <a:r>
              <a:rPr lang="en-US" sz="2000" dirty="0">
                <a:latin typeface="Arial Black" panose="020B0A04020102020204" pitchFamily="34" charset="0"/>
              </a:rPr>
              <a:t>  static int </a:t>
            </a:r>
            <a:r>
              <a:rPr lang="en-US" sz="2000" dirty="0" err="1">
                <a:latin typeface="Arial Black" panose="020B0A04020102020204" pitchFamily="34" charset="0"/>
              </a:rPr>
              <a:t>plusMethod</a:t>
            </a:r>
            <a:r>
              <a:rPr lang="en-US" sz="2000" dirty="0">
                <a:latin typeface="Arial Black" panose="020B0A04020102020204" pitchFamily="34" charset="0"/>
              </a:rPr>
              <a:t>(int x, int y) {</a:t>
            </a:r>
          </a:p>
          <a:p>
            <a:r>
              <a:rPr lang="en-US" sz="2000" dirty="0">
                <a:latin typeface="Arial Black" panose="020B0A04020102020204" pitchFamily="34" charset="0"/>
              </a:rPr>
              <a:t>    return x + y;</a:t>
            </a:r>
          </a:p>
          <a:p>
            <a:r>
              <a:rPr lang="en-US" sz="2000" dirty="0">
                <a:latin typeface="Arial Black" panose="020B0A04020102020204" pitchFamily="34" charset="0"/>
              </a:rPr>
              <a:t>  }</a:t>
            </a:r>
          </a:p>
          <a:p>
            <a:r>
              <a:rPr lang="en-US" sz="2000" dirty="0">
                <a:latin typeface="Arial Black" panose="020B0A04020102020204" pitchFamily="34" charset="0"/>
              </a:rPr>
              <a:t>  </a:t>
            </a:r>
          </a:p>
          <a:p>
            <a:r>
              <a:rPr lang="en-US" sz="2000" dirty="0">
                <a:latin typeface="Arial Black" panose="020B0A04020102020204" pitchFamily="34" charset="0"/>
              </a:rPr>
              <a:t>  static double </a:t>
            </a:r>
            <a:r>
              <a:rPr lang="en-US" sz="2000" dirty="0" err="1">
                <a:latin typeface="Arial Black" panose="020B0A04020102020204" pitchFamily="34" charset="0"/>
              </a:rPr>
              <a:t>plusMethod</a:t>
            </a:r>
            <a:r>
              <a:rPr lang="en-US" sz="2000" dirty="0">
                <a:latin typeface="Arial Black" panose="020B0A04020102020204" pitchFamily="34" charset="0"/>
              </a:rPr>
              <a:t>(double x, double y) {</a:t>
            </a:r>
          </a:p>
          <a:p>
            <a:r>
              <a:rPr lang="en-US" sz="2000" dirty="0">
                <a:latin typeface="Arial Black" panose="020B0A04020102020204" pitchFamily="34" charset="0"/>
              </a:rPr>
              <a:t>    return x + y;</a:t>
            </a:r>
          </a:p>
          <a:p>
            <a:r>
              <a:rPr lang="en-US" sz="2000" dirty="0">
                <a:latin typeface="Arial Black" panose="020B0A04020102020204" pitchFamily="34" charset="0"/>
              </a:rPr>
              <a:t>  }</a:t>
            </a:r>
          </a:p>
          <a:p>
            <a:r>
              <a:rPr lang="en-US" sz="2000" dirty="0">
                <a:latin typeface="Arial Black" panose="020B0A04020102020204" pitchFamily="34" charset="0"/>
              </a:rPr>
              <a:t>  </a:t>
            </a:r>
          </a:p>
          <a:p>
            <a:r>
              <a:rPr lang="en-US" sz="2000" dirty="0">
                <a:latin typeface="Arial Black" panose="020B0A04020102020204" pitchFamily="34" charset="0"/>
              </a:rPr>
              <a:t>  public static void main(String[] args) {</a:t>
            </a:r>
          </a:p>
          <a:p>
            <a:r>
              <a:rPr lang="en-US" sz="2000" dirty="0">
                <a:latin typeface="Arial Black" panose="020B0A04020102020204" pitchFamily="34" charset="0"/>
              </a:rPr>
              <a:t>    int myNum1 = </a:t>
            </a:r>
            <a:r>
              <a:rPr lang="en-US" sz="2000" dirty="0" err="1">
                <a:latin typeface="Arial Black" panose="020B0A04020102020204" pitchFamily="34" charset="0"/>
              </a:rPr>
              <a:t>plusMethod</a:t>
            </a:r>
            <a:r>
              <a:rPr lang="en-US" sz="2000" dirty="0">
                <a:latin typeface="Arial Black" panose="020B0A04020102020204" pitchFamily="34" charset="0"/>
              </a:rPr>
              <a:t>(8, 5);</a:t>
            </a:r>
          </a:p>
          <a:p>
            <a:r>
              <a:rPr lang="en-US" sz="2000" dirty="0">
                <a:latin typeface="Arial Black" panose="020B0A04020102020204" pitchFamily="34" charset="0"/>
              </a:rPr>
              <a:t>    double myNum2 = </a:t>
            </a:r>
            <a:r>
              <a:rPr lang="en-US" sz="2000" dirty="0" err="1">
                <a:latin typeface="Arial Black" panose="020B0A04020102020204" pitchFamily="34" charset="0"/>
              </a:rPr>
              <a:t>plusMethod</a:t>
            </a:r>
            <a:r>
              <a:rPr lang="en-US" sz="2000" dirty="0">
                <a:latin typeface="Arial Black" panose="020B0A04020102020204" pitchFamily="34" charset="0"/>
              </a:rPr>
              <a:t>(4.3, 6.26);</a:t>
            </a:r>
          </a:p>
          <a:p>
            <a:r>
              <a:rPr lang="en-US" sz="2000" dirty="0">
                <a:latin typeface="Arial Black" panose="020B0A04020102020204" pitchFamily="34" charset="0"/>
              </a:rPr>
              <a:t>    System.out.println("int: " + myNum1);</a:t>
            </a:r>
          </a:p>
          <a:p>
            <a:r>
              <a:rPr lang="en-US" sz="2000" dirty="0">
                <a:latin typeface="Arial Black" panose="020B0A04020102020204" pitchFamily="34" charset="0"/>
              </a:rPr>
              <a:t>    System.out.println("double: " + myNum2);</a:t>
            </a:r>
          </a:p>
          <a:p>
            <a:r>
              <a:rPr lang="en-US" sz="2000" dirty="0">
                <a:latin typeface="Arial Black" panose="020B0A04020102020204" pitchFamily="34" charset="0"/>
              </a:rPr>
              <a:t>  }</a:t>
            </a:r>
          </a:p>
          <a:p>
            <a:r>
              <a:rPr lang="en-US" sz="2000" dirty="0">
                <a:latin typeface="Arial Black" panose="020B0A04020102020204" pitchFamily="34" charset="0"/>
              </a:rPr>
              <a:t>}</a:t>
            </a:r>
          </a:p>
        </p:txBody>
      </p:sp>
    </p:spTree>
    <p:extLst>
      <p:ext uri="{BB962C8B-B14F-4D97-AF65-F5344CB8AC3E}">
        <p14:creationId xmlns:p14="http://schemas.microsoft.com/office/powerpoint/2010/main" val="28545904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DD54E-7E84-9246-6675-AB4DFF4C22A2}"/>
              </a:ext>
            </a:extLst>
          </p:cNvPr>
          <p:cNvSpPr txBox="1"/>
          <p:nvPr/>
        </p:nvSpPr>
        <p:spPr>
          <a:xfrm>
            <a:off x="196131" y="662712"/>
            <a:ext cx="11799737" cy="3416320"/>
          </a:xfrm>
          <a:prstGeom prst="rect">
            <a:avLst/>
          </a:prstGeom>
          <a:noFill/>
        </p:spPr>
        <p:txBody>
          <a:bodyPr wrap="square">
            <a:spAutoFit/>
          </a:bodyPr>
          <a:lstStyle/>
          <a:p>
            <a:r>
              <a:rPr lang="en-GB" b="1" u="sng" dirty="0">
                <a:latin typeface="Arial Black" panose="020B0A04020102020204" pitchFamily="34" charset="0"/>
              </a:rPr>
              <a:t>Abstract Classes and Methods</a:t>
            </a:r>
          </a:p>
          <a:p>
            <a:endParaRPr lang="en-GB" dirty="0"/>
          </a:p>
          <a:p>
            <a:r>
              <a:rPr lang="en-GB" dirty="0"/>
              <a:t>Data abstraction is the process of hiding certain details and showing only essential information to the user.</a:t>
            </a:r>
          </a:p>
          <a:p>
            <a:r>
              <a:rPr lang="en-GB" dirty="0"/>
              <a:t>Abstraction can be achieved with either abstract classes or interfaces.</a:t>
            </a:r>
          </a:p>
          <a:p>
            <a:endParaRPr lang="en-GB" dirty="0"/>
          </a:p>
          <a:p>
            <a:r>
              <a:rPr lang="en-GB" dirty="0"/>
              <a:t>The </a:t>
            </a:r>
            <a:r>
              <a:rPr lang="en-GB" b="1" dirty="0"/>
              <a:t>abstract keyword  </a:t>
            </a:r>
            <a:r>
              <a:rPr lang="en-GB" dirty="0"/>
              <a:t>is a non-access modifier, used for classes and methods:</a:t>
            </a:r>
          </a:p>
          <a:p>
            <a:endParaRPr lang="en-GB" dirty="0"/>
          </a:p>
          <a:p>
            <a:r>
              <a:rPr lang="en-GB" b="1" dirty="0"/>
              <a:t>Abstract class</a:t>
            </a:r>
            <a:r>
              <a:rPr lang="en-GB" dirty="0"/>
              <a:t>: is a restricted class that cannot be used to create objects (to access it, it must be inherited from another class).</a:t>
            </a:r>
          </a:p>
          <a:p>
            <a:endParaRPr lang="en-GB" dirty="0"/>
          </a:p>
          <a:p>
            <a:r>
              <a:rPr lang="en-GB" b="1" dirty="0"/>
              <a:t>Abstract method</a:t>
            </a:r>
            <a:r>
              <a:rPr lang="en-GB" dirty="0"/>
              <a:t>: can only be used in an abstract class, and it does not have a body. The body is provided by the subclass (inherited from).</a:t>
            </a:r>
            <a:endParaRPr lang="en-PH" dirty="0"/>
          </a:p>
        </p:txBody>
      </p:sp>
      <p:sp>
        <p:nvSpPr>
          <p:cNvPr id="5" name="TextBox 4">
            <a:extLst>
              <a:ext uri="{FF2B5EF4-FFF2-40B4-BE49-F238E27FC236}">
                <a16:creationId xmlns:a16="http://schemas.microsoft.com/office/drawing/2014/main" id="{4D1A6A3B-7284-E722-6501-82873EC5C936}"/>
              </a:ext>
            </a:extLst>
          </p:cNvPr>
          <p:cNvSpPr txBox="1"/>
          <p:nvPr/>
        </p:nvSpPr>
        <p:spPr>
          <a:xfrm>
            <a:off x="272333" y="4214006"/>
            <a:ext cx="4387131" cy="2585323"/>
          </a:xfrm>
          <a:prstGeom prst="rect">
            <a:avLst/>
          </a:prstGeom>
          <a:noFill/>
        </p:spPr>
        <p:txBody>
          <a:bodyPr wrap="square">
            <a:spAutoFit/>
          </a:bodyPr>
          <a:lstStyle/>
          <a:p>
            <a:r>
              <a:rPr lang="en-GB" dirty="0"/>
              <a:t>An abstract class can have both abstract and regular methods:</a:t>
            </a:r>
          </a:p>
          <a:p>
            <a:endParaRPr lang="en-GB" dirty="0"/>
          </a:p>
          <a:p>
            <a:r>
              <a:rPr lang="en-GB" dirty="0"/>
              <a:t>abstract class Animal {</a:t>
            </a:r>
          </a:p>
          <a:p>
            <a:r>
              <a:rPr lang="en-GB" dirty="0"/>
              <a:t>  public abstract void </a:t>
            </a:r>
            <a:r>
              <a:rPr lang="en-GB" dirty="0" err="1"/>
              <a:t>animalSound</a:t>
            </a:r>
            <a:r>
              <a:rPr lang="en-GB" dirty="0"/>
              <a:t>();</a:t>
            </a:r>
          </a:p>
          <a:p>
            <a:r>
              <a:rPr lang="en-GB" dirty="0"/>
              <a:t>  public void sleep() {</a:t>
            </a:r>
          </a:p>
          <a:p>
            <a:r>
              <a:rPr lang="en-GB" dirty="0"/>
              <a:t>    </a:t>
            </a:r>
            <a:r>
              <a:rPr lang="en-GB" dirty="0" err="1"/>
              <a:t>System.out.println</a:t>
            </a:r>
            <a:r>
              <a:rPr lang="en-GB" dirty="0"/>
              <a:t>("Zzz");</a:t>
            </a:r>
          </a:p>
          <a:p>
            <a:r>
              <a:rPr lang="en-GB" dirty="0"/>
              <a:t>  }</a:t>
            </a:r>
          </a:p>
          <a:p>
            <a:r>
              <a:rPr lang="en-GB" dirty="0"/>
              <a:t>}</a:t>
            </a:r>
            <a:endParaRPr lang="en-PH" dirty="0"/>
          </a:p>
        </p:txBody>
      </p:sp>
      <p:sp>
        <p:nvSpPr>
          <p:cNvPr id="4" name="TextBox 3">
            <a:extLst>
              <a:ext uri="{FF2B5EF4-FFF2-40B4-BE49-F238E27FC236}">
                <a16:creationId xmlns:a16="http://schemas.microsoft.com/office/drawing/2014/main" id="{757800E0-1CBF-3859-2C9D-6404820C17ED}"/>
              </a:ext>
            </a:extLst>
          </p:cNvPr>
          <p:cNvSpPr txBox="1"/>
          <p:nvPr/>
        </p:nvSpPr>
        <p:spPr>
          <a:xfrm>
            <a:off x="196131" y="208449"/>
            <a:ext cx="3302443" cy="400110"/>
          </a:xfrm>
          <a:prstGeom prst="rect">
            <a:avLst/>
          </a:prstGeom>
          <a:solidFill>
            <a:srgbClr val="00B0F0"/>
          </a:solidFill>
        </p:spPr>
        <p:txBody>
          <a:bodyPr wrap="square">
            <a:spAutoFit/>
          </a:bodyPr>
          <a:lstStyle/>
          <a:p>
            <a:r>
              <a:rPr lang="en-GB" sz="2000" b="1" dirty="0">
                <a:latin typeface="Arial Black" panose="020B0A04020102020204" pitchFamily="34" charset="0"/>
              </a:rPr>
              <a:t>Java Abstraction</a:t>
            </a:r>
          </a:p>
        </p:txBody>
      </p:sp>
      <p:sp>
        <p:nvSpPr>
          <p:cNvPr id="7" name="TextBox 6">
            <a:extLst>
              <a:ext uri="{FF2B5EF4-FFF2-40B4-BE49-F238E27FC236}">
                <a16:creationId xmlns:a16="http://schemas.microsoft.com/office/drawing/2014/main" id="{71B816C7-FA8E-EA82-65B0-0DF7652E019A}"/>
              </a:ext>
            </a:extLst>
          </p:cNvPr>
          <p:cNvSpPr txBox="1"/>
          <p:nvPr/>
        </p:nvSpPr>
        <p:spPr>
          <a:xfrm>
            <a:off x="4515678" y="4768004"/>
            <a:ext cx="7480190" cy="2031325"/>
          </a:xfrm>
          <a:prstGeom prst="rect">
            <a:avLst/>
          </a:prstGeom>
          <a:noFill/>
        </p:spPr>
        <p:txBody>
          <a:bodyPr wrap="square">
            <a:spAutoFit/>
          </a:bodyPr>
          <a:lstStyle/>
          <a:p>
            <a:r>
              <a:rPr lang="en-GB" dirty="0"/>
              <a:t>Animal </a:t>
            </a:r>
            <a:r>
              <a:rPr lang="en-GB" dirty="0" err="1"/>
              <a:t>myObj</a:t>
            </a:r>
            <a:r>
              <a:rPr lang="en-GB" dirty="0"/>
              <a:t> = new Animal(); // will generate an error</a:t>
            </a:r>
          </a:p>
          <a:p>
            <a:r>
              <a:rPr lang="en-GB" dirty="0"/>
              <a:t>To access the abstract class, it must be inherited from another class. Let's convert the Animal class we used in the Polymorphism topic to an abstract class:</a:t>
            </a:r>
          </a:p>
          <a:p>
            <a:endParaRPr lang="en-GB" dirty="0"/>
          </a:p>
          <a:p>
            <a:r>
              <a:rPr lang="en-GB" dirty="0"/>
              <a:t>Remember from the Inheritance topic that we use the extends keyword to inherit from a class.</a:t>
            </a:r>
            <a:endParaRPr lang="en-PH" dirty="0"/>
          </a:p>
        </p:txBody>
      </p:sp>
      <p:sp>
        <p:nvSpPr>
          <p:cNvPr id="9" name="TextBox 8">
            <a:extLst>
              <a:ext uri="{FF2B5EF4-FFF2-40B4-BE49-F238E27FC236}">
                <a16:creationId xmlns:a16="http://schemas.microsoft.com/office/drawing/2014/main" id="{DAA1D6A0-9EC5-22FE-D402-513EEEB7CD95}"/>
              </a:ext>
            </a:extLst>
          </p:cNvPr>
          <p:cNvSpPr txBox="1"/>
          <p:nvPr/>
        </p:nvSpPr>
        <p:spPr>
          <a:xfrm>
            <a:off x="5472486" y="4028523"/>
            <a:ext cx="6094674" cy="646331"/>
          </a:xfrm>
          <a:prstGeom prst="rect">
            <a:avLst/>
          </a:prstGeom>
          <a:noFill/>
        </p:spPr>
        <p:txBody>
          <a:bodyPr wrap="square">
            <a:spAutoFit/>
          </a:bodyPr>
          <a:lstStyle/>
          <a:p>
            <a:r>
              <a:rPr lang="en-GB" dirty="0"/>
              <a:t>From the example, it is not possible to create an object of the Animal class:</a:t>
            </a:r>
          </a:p>
        </p:txBody>
      </p:sp>
    </p:spTree>
    <p:extLst>
      <p:ext uri="{BB962C8B-B14F-4D97-AF65-F5344CB8AC3E}">
        <p14:creationId xmlns:p14="http://schemas.microsoft.com/office/powerpoint/2010/main" val="882841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2EF4FE-7576-1996-469B-83D620C4A9F8}"/>
              </a:ext>
            </a:extLst>
          </p:cNvPr>
          <p:cNvSpPr txBox="1"/>
          <p:nvPr/>
        </p:nvSpPr>
        <p:spPr>
          <a:xfrm>
            <a:off x="343894" y="685402"/>
            <a:ext cx="4880113" cy="5355312"/>
          </a:xfrm>
          <a:prstGeom prst="rect">
            <a:avLst/>
          </a:prstGeom>
          <a:noFill/>
          <a:ln>
            <a:solidFill>
              <a:schemeClr val="accent1"/>
            </a:solidFill>
          </a:ln>
        </p:spPr>
        <p:txBody>
          <a:bodyPr wrap="square">
            <a:spAutoFit/>
          </a:bodyPr>
          <a:lstStyle/>
          <a:p>
            <a:r>
              <a:rPr lang="en-PH" b="1" dirty="0"/>
              <a:t>Example</a:t>
            </a:r>
          </a:p>
          <a:p>
            <a:r>
              <a:rPr lang="en-PH" b="1" dirty="0"/>
              <a:t>// Abstract class</a:t>
            </a:r>
          </a:p>
          <a:p>
            <a:r>
              <a:rPr lang="en-PH" b="1" dirty="0"/>
              <a:t>abstract class Animal {</a:t>
            </a:r>
          </a:p>
          <a:p>
            <a:r>
              <a:rPr lang="en-PH" b="1" dirty="0"/>
              <a:t>  // Abstract method (does not have a body)</a:t>
            </a:r>
          </a:p>
          <a:p>
            <a:r>
              <a:rPr lang="en-PH" b="1" dirty="0"/>
              <a:t>  public abstract void </a:t>
            </a:r>
            <a:r>
              <a:rPr lang="en-PH" b="1" dirty="0" err="1"/>
              <a:t>animalSound</a:t>
            </a:r>
            <a:r>
              <a:rPr lang="en-PH" b="1" dirty="0"/>
              <a:t>();</a:t>
            </a:r>
          </a:p>
          <a:p>
            <a:r>
              <a:rPr lang="en-PH" b="1" dirty="0"/>
              <a:t>  // Regular method</a:t>
            </a:r>
          </a:p>
          <a:p>
            <a:r>
              <a:rPr lang="en-PH" b="1" dirty="0"/>
              <a:t>  public void sleep() {</a:t>
            </a:r>
          </a:p>
          <a:p>
            <a:r>
              <a:rPr lang="en-PH" b="1" dirty="0"/>
              <a:t>    </a:t>
            </a:r>
            <a:r>
              <a:rPr lang="en-PH" b="1" dirty="0" err="1"/>
              <a:t>System.out.println</a:t>
            </a:r>
            <a:r>
              <a:rPr lang="en-PH" b="1" dirty="0"/>
              <a:t>("Zzz");</a:t>
            </a:r>
          </a:p>
          <a:p>
            <a:r>
              <a:rPr lang="en-PH" b="1" dirty="0"/>
              <a:t>  }</a:t>
            </a:r>
          </a:p>
          <a:p>
            <a:r>
              <a:rPr lang="en-PH" b="1" dirty="0"/>
              <a:t>}</a:t>
            </a:r>
          </a:p>
          <a:p>
            <a:endParaRPr lang="en-PH" b="1" dirty="0"/>
          </a:p>
          <a:p>
            <a:r>
              <a:rPr lang="en-PH" b="1" dirty="0"/>
              <a:t>// Subclass (inherit from Animal)</a:t>
            </a:r>
          </a:p>
          <a:p>
            <a:r>
              <a:rPr lang="en-PH" b="1" dirty="0"/>
              <a:t>class Pig extends Animal {</a:t>
            </a:r>
          </a:p>
          <a:p>
            <a:r>
              <a:rPr lang="en-PH" b="1" dirty="0"/>
              <a:t>  public void </a:t>
            </a:r>
            <a:r>
              <a:rPr lang="en-PH" b="1" dirty="0" err="1"/>
              <a:t>animalSound</a:t>
            </a:r>
            <a:r>
              <a:rPr lang="en-PH" b="1" dirty="0"/>
              <a:t>() {</a:t>
            </a:r>
          </a:p>
          <a:p>
            <a:r>
              <a:rPr lang="en-PH" b="1" dirty="0"/>
              <a:t>    // The body of </a:t>
            </a:r>
            <a:r>
              <a:rPr lang="en-PH" b="1" dirty="0" err="1"/>
              <a:t>animalSound</a:t>
            </a:r>
            <a:r>
              <a:rPr lang="en-PH" b="1" dirty="0"/>
              <a:t>() is provided here</a:t>
            </a:r>
          </a:p>
          <a:p>
            <a:r>
              <a:rPr lang="en-PH" b="1" dirty="0"/>
              <a:t>    </a:t>
            </a:r>
            <a:r>
              <a:rPr lang="en-PH" b="1" dirty="0" err="1"/>
              <a:t>System.out.println</a:t>
            </a:r>
            <a:r>
              <a:rPr lang="en-PH" b="1" dirty="0"/>
              <a:t>("The pig says: wee wee");</a:t>
            </a:r>
          </a:p>
          <a:p>
            <a:r>
              <a:rPr lang="en-PH" b="1" dirty="0"/>
              <a:t>  }</a:t>
            </a:r>
          </a:p>
          <a:p>
            <a:r>
              <a:rPr lang="en-PH" b="1" dirty="0"/>
              <a:t>}</a:t>
            </a:r>
          </a:p>
          <a:p>
            <a:endParaRPr lang="en-PH" b="1" dirty="0"/>
          </a:p>
        </p:txBody>
      </p:sp>
      <p:sp>
        <p:nvSpPr>
          <p:cNvPr id="7" name="TextBox 6">
            <a:extLst>
              <a:ext uri="{FF2B5EF4-FFF2-40B4-BE49-F238E27FC236}">
                <a16:creationId xmlns:a16="http://schemas.microsoft.com/office/drawing/2014/main" id="{246EE44E-069C-505F-70E0-888AC04B6768}"/>
              </a:ext>
            </a:extLst>
          </p:cNvPr>
          <p:cNvSpPr txBox="1"/>
          <p:nvPr/>
        </p:nvSpPr>
        <p:spPr>
          <a:xfrm>
            <a:off x="6227860" y="1397675"/>
            <a:ext cx="4609000" cy="2031325"/>
          </a:xfrm>
          <a:prstGeom prst="rect">
            <a:avLst/>
          </a:prstGeom>
          <a:noFill/>
          <a:ln>
            <a:solidFill>
              <a:schemeClr val="accent1"/>
            </a:solidFill>
          </a:ln>
        </p:spPr>
        <p:txBody>
          <a:bodyPr wrap="square">
            <a:spAutoFit/>
          </a:bodyPr>
          <a:lstStyle/>
          <a:p>
            <a:r>
              <a:rPr lang="en-PH" dirty="0"/>
              <a:t>class Main {</a:t>
            </a:r>
          </a:p>
          <a:p>
            <a:r>
              <a:rPr lang="en-PH" dirty="0"/>
              <a:t>  public static void main(String[] </a:t>
            </a:r>
            <a:r>
              <a:rPr lang="en-PH" dirty="0" err="1"/>
              <a:t>args</a:t>
            </a:r>
            <a:r>
              <a:rPr lang="en-PH" dirty="0"/>
              <a:t>) {</a:t>
            </a:r>
          </a:p>
          <a:p>
            <a:r>
              <a:rPr lang="en-PH" dirty="0"/>
              <a:t>    Pig </a:t>
            </a:r>
            <a:r>
              <a:rPr lang="en-PH" dirty="0" err="1"/>
              <a:t>myPig</a:t>
            </a:r>
            <a:r>
              <a:rPr lang="en-PH" dirty="0"/>
              <a:t> = new Pig(); // Create a Pig object</a:t>
            </a:r>
          </a:p>
          <a:p>
            <a:r>
              <a:rPr lang="en-PH" dirty="0"/>
              <a:t>    </a:t>
            </a:r>
            <a:r>
              <a:rPr lang="en-PH" dirty="0" err="1"/>
              <a:t>myPig.animalSound</a:t>
            </a:r>
            <a:r>
              <a:rPr lang="en-PH" dirty="0"/>
              <a:t>();</a:t>
            </a:r>
          </a:p>
          <a:p>
            <a:r>
              <a:rPr lang="en-PH" dirty="0"/>
              <a:t>    </a:t>
            </a:r>
            <a:r>
              <a:rPr lang="en-PH" dirty="0" err="1"/>
              <a:t>myPig.sleep</a:t>
            </a:r>
            <a:r>
              <a:rPr lang="en-PH" dirty="0"/>
              <a:t>();</a:t>
            </a:r>
          </a:p>
          <a:p>
            <a:r>
              <a:rPr lang="en-PH" dirty="0"/>
              <a:t>  }</a:t>
            </a:r>
          </a:p>
          <a:p>
            <a:r>
              <a:rPr lang="en-PH" dirty="0"/>
              <a:t>}</a:t>
            </a:r>
          </a:p>
        </p:txBody>
      </p:sp>
    </p:spTree>
    <p:extLst>
      <p:ext uri="{BB962C8B-B14F-4D97-AF65-F5344CB8AC3E}">
        <p14:creationId xmlns:p14="http://schemas.microsoft.com/office/powerpoint/2010/main" val="11520823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6C65B9-67D7-E517-B743-55E11D4A3628}"/>
              </a:ext>
            </a:extLst>
          </p:cNvPr>
          <p:cNvSpPr txBox="1"/>
          <p:nvPr/>
        </p:nvSpPr>
        <p:spPr>
          <a:xfrm>
            <a:off x="136358" y="-79653"/>
            <a:ext cx="4989095" cy="7017306"/>
          </a:xfrm>
          <a:prstGeom prst="rect">
            <a:avLst/>
          </a:prstGeom>
          <a:noFill/>
        </p:spPr>
        <p:txBody>
          <a:bodyPr wrap="square">
            <a:spAutoFit/>
          </a:bodyPr>
          <a:lstStyle/>
          <a:p>
            <a:r>
              <a:rPr lang="en-PH" dirty="0"/>
              <a:t>// Abstract class</a:t>
            </a:r>
          </a:p>
          <a:p>
            <a:r>
              <a:rPr lang="en-PH" dirty="0"/>
              <a:t>abstract class Animal {</a:t>
            </a:r>
          </a:p>
          <a:p>
            <a:r>
              <a:rPr lang="en-PH" dirty="0"/>
              <a:t>  // Abstract method (does not have a body)</a:t>
            </a:r>
          </a:p>
          <a:p>
            <a:r>
              <a:rPr lang="en-PH" dirty="0"/>
              <a:t>  public abstract void </a:t>
            </a:r>
            <a:r>
              <a:rPr lang="en-PH" dirty="0" err="1"/>
              <a:t>animalSound</a:t>
            </a:r>
            <a:r>
              <a:rPr lang="en-PH" dirty="0"/>
              <a:t>();</a:t>
            </a:r>
          </a:p>
          <a:p>
            <a:r>
              <a:rPr lang="en-PH" dirty="0"/>
              <a:t>  // Regular method</a:t>
            </a:r>
          </a:p>
          <a:p>
            <a:r>
              <a:rPr lang="en-PH" dirty="0"/>
              <a:t>  public void sleep() {</a:t>
            </a:r>
          </a:p>
          <a:p>
            <a:r>
              <a:rPr lang="en-PH" dirty="0"/>
              <a:t>    </a:t>
            </a:r>
            <a:r>
              <a:rPr lang="en-PH" dirty="0" err="1"/>
              <a:t>System.out.println</a:t>
            </a:r>
            <a:r>
              <a:rPr lang="en-PH" dirty="0"/>
              <a:t>("Zzz");</a:t>
            </a:r>
          </a:p>
          <a:p>
            <a:r>
              <a:rPr lang="en-PH" dirty="0"/>
              <a:t>  }</a:t>
            </a:r>
          </a:p>
          <a:p>
            <a:r>
              <a:rPr lang="en-PH" dirty="0"/>
              <a:t>}</a:t>
            </a:r>
          </a:p>
          <a:p>
            <a:endParaRPr lang="en-PH" dirty="0"/>
          </a:p>
          <a:p>
            <a:r>
              <a:rPr lang="en-PH" dirty="0"/>
              <a:t>// Subclass (inherit from Animal)</a:t>
            </a:r>
          </a:p>
          <a:p>
            <a:r>
              <a:rPr lang="en-PH" dirty="0"/>
              <a:t>class Pig extends Animal {</a:t>
            </a:r>
          </a:p>
          <a:p>
            <a:r>
              <a:rPr lang="en-PH" dirty="0"/>
              <a:t>  public void </a:t>
            </a:r>
            <a:r>
              <a:rPr lang="en-PH" dirty="0" err="1"/>
              <a:t>animalSound</a:t>
            </a:r>
            <a:r>
              <a:rPr lang="en-PH" dirty="0"/>
              <a:t>() {</a:t>
            </a:r>
          </a:p>
          <a:p>
            <a:r>
              <a:rPr lang="en-PH" dirty="0"/>
              <a:t>    // The body of </a:t>
            </a:r>
            <a:r>
              <a:rPr lang="en-PH" dirty="0" err="1"/>
              <a:t>animalSound</a:t>
            </a:r>
            <a:r>
              <a:rPr lang="en-PH" dirty="0"/>
              <a:t>() is provided here</a:t>
            </a:r>
          </a:p>
          <a:p>
            <a:r>
              <a:rPr lang="en-PH" dirty="0"/>
              <a:t>    </a:t>
            </a:r>
            <a:r>
              <a:rPr lang="en-PH" dirty="0" err="1"/>
              <a:t>System.out.println</a:t>
            </a:r>
            <a:r>
              <a:rPr lang="en-PH" dirty="0"/>
              <a:t>("The pig says: wee wee");</a:t>
            </a:r>
          </a:p>
          <a:p>
            <a:r>
              <a:rPr lang="en-PH" dirty="0"/>
              <a:t>  }</a:t>
            </a:r>
          </a:p>
          <a:p>
            <a:r>
              <a:rPr lang="en-PH" dirty="0"/>
              <a:t>}</a:t>
            </a:r>
          </a:p>
          <a:p>
            <a:endParaRPr lang="en-PH" dirty="0"/>
          </a:p>
          <a:p>
            <a:r>
              <a:rPr lang="en-PH" dirty="0"/>
              <a:t>class Main {</a:t>
            </a:r>
          </a:p>
          <a:p>
            <a:r>
              <a:rPr lang="en-PH" dirty="0"/>
              <a:t>  public static void main(String[] </a:t>
            </a:r>
            <a:r>
              <a:rPr lang="en-PH" dirty="0" err="1"/>
              <a:t>args</a:t>
            </a:r>
            <a:r>
              <a:rPr lang="en-PH" dirty="0"/>
              <a:t>) {</a:t>
            </a:r>
          </a:p>
          <a:p>
            <a:r>
              <a:rPr lang="en-PH" dirty="0"/>
              <a:t>    Pig </a:t>
            </a:r>
            <a:r>
              <a:rPr lang="en-PH" dirty="0" err="1"/>
              <a:t>myPig</a:t>
            </a:r>
            <a:r>
              <a:rPr lang="en-PH" dirty="0"/>
              <a:t> = new Pig(); // Create a Pig object</a:t>
            </a:r>
          </a:p>
          <a:p>
            <a:r>
              <a:rPr lang="en-PH" dirty="0"/>
              <a:t>    </a:t>
            </a:r>
            <a:r>
              <a:rPr lang="en-PH" dirty="0" err="1"/>
              <a:t>myPig.animalSound</a:t>
            </a:r>
            <a:r>
              <a:rPr lang="en-PH" dirty="0"/>
              <a:t>();</a:t>
            </a:r>
          </a:p>
          <a:p>
            <a:r>
              <a:rPr lang="en-PH" dirty="0"/>
              <a:t>    </a:t>
            </a:r>
            <a:r>
              <a:rPr lang="en-PH" dirty="0" err="1"/>
              <a:t>myPig.sleep</a:t>
            </a:r>
            <a:r>
              <a:rPr lang="en-PH" dirty="0"/>
              <a:t>();</a:t>
            </a:r>
          </a:p>
          <a:p>
            <a:r>
              <a:rPr lang="en-PH" dirty="0"/>
              <a:t>  }</a:t>
            </a:r>
          </a:p>
          <a:p>
            <a:r>
              <a:rPr lang="en-PH" dirty="0"/>
              <a:t>}</a:t>
            </a:r>
          </a:p>
        </p:txBody>
      </p:sp>
      <p:sp>
        <p:nvSpPr>
          <p:cNvPr id="5" name="TextBox 4">
            <a:extLst>
              <a:ext uri="{FF2B5EF4-FFF2-40B4-BE49-F238E27FC236}">
                <a16:creationId xmlns:a16="http://schemas.microsoft.com/office/drawing/2014/main" id="{86BD8003-F528-C0A1-832F-8F97F2203FAC}"/>
              </a:ext>
            </a:extLst>
          </p:cNvPr>
          <p:cNvSpPr txBox="1"/>
          <p:nvPr/>
        </p:nvSpPr>
        <p:spPr>
          <a:xfrm>
            <a:off x="7132319" y="1854110"/>
            <a:ext cx="3488635" cy="2862322"/>
          </a:xfrm>
          <a:prstGeom prst="rect">
            <a:avLst/>
          </a:prstGeom>
          <a:noFill/>
        </p:spPr>
        <p:txBody>
          <a:bodyPr wrap="square">
            <a:spAutoFit/>
          </a:bodyPr>
          <a:lstStyle/>
          <a:p>
            <a:r>
              <a:rPr lang="en-GB" dirty="0"/>
              <a:t>Why And When To Use Abstract Classes and Methods?</a:t>
            </a:r>
          </a:p>
          <a:p>
            <a:r>
              <a:rPr lang="en-GB" dirty="0"/>
              <a:t>To achieve security - hide certain details and only show the important details of an object.</a:t>
            </a:r>
          </a:p>
          <a:p>
            <a:endParaRPr lang="en-GB" dirty="0"/>
          </a:p>
          <a:p>
            <a:r>
              <a:rPr lang="en-GB" dirty="0"/>
              <a:t>Note: Abstraction can also be achieved with Interfaces, which you will learn more about in the next chapter.</a:t>
            </a:r>
            <a:endParaRPr lang="en-PH" dirty="0"/>
          </a:p>
        </p:txBody>
      </p:sp>
    </p:spTree>
    <p:extLst>
      <p:ext uri="{BB962C8B-B14F-4D97-AF65-F5344CB8AC3E}">
        <p14:creationId xmlns:p14="http://schemas.microsoft.com/office/powerpoint/2010/main" val="27069485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7932A4-1F6F-9120-D1FC-C919C8F0E3FE}"/>
              </a:ext>
            </a:extLst>
          </p:cNvPr>
          <p:cNvSpPr txBox="1"/>
          <p:nvPr/>
        </p:nvSpPr>
        <p:spPr>
          <a:xfrm>
            <a:off x="182880" y="253089"/>
            <a:ext cx="5136477" cy="4555093"/>
          </a:xfrm>
          <a:prstGeom prst="rect">
            <a:avLst/>
          </a:prstGeom>
          <a:noFill/>
        </p:spPr>
        <p:txBody>
          <a:bodyPr wrap="square">
            <a:spAutoFit/>
          </a:bodyPr>
          <a:lstStyle/>
          <a:p>
            <a:r>
              <a:rPr lang="en-GB" sz="2000" b="1" dirty="0">
                <a:latin typeface="Arial Black" panose="020B0A04020102020204" pitchFamily="34" charset="0"/>
              </a:rPr>
              <a:t>Java Interface</a:t>
            </a:r>
          </a:p>
          <a:p>
            <a:r>
              <a:rPr lang="en-GB" dirty="0"/>
              <a:t>Interfaces</a:t>
            </a:r>
          </a:p>
          <a:p>
            <a:r>
              <a:rPr lang="en-GB" dirty="0"/>
              <a:t>Another way to achieve abstraction in Java, is with interfaces.</a:t>
            </a:r>
          </a:p>
          <a:p>
            <a:endParaRPr lang="en-GB" dirty="0"/>
          </a:p>
          <a:p>
            <a:r>
              <a:rPr lang="en-GB" dirty="0"/>
              <a:t>An interface is a completely "abstract class" that is used to group related methods with empty bodies:</a:t>
            </a:r>
          </a:p>
          <a:p>
            <a:endParaRPr lang="en-GB" dirty="0"/>
          </a:p>
          <a:p>
            <a:r>
              <a:rPr lang="en-GB" dirty="0"/>
              <a:t>Example</a:t>
            </a:r>
          </a:p>
          <a:p>
            <a:r>
              <a:rPr lang="en-GB" dirty="0"/>
              <a:t>// interface</a:t>
            </a:r>
          </a:p>
          <a:p>
            <a:r>
              <a:rPr lang="en-GB" dirty="0"/>
              <a:t>interface Animal {</a:t>
            </a:r>
          </a:p>
          <a:p>
            <a:r>
              <a:rPr lang="en-GB" dirty="0"/>
              <a:t>  public void </a:t>
            </a:r>
            <a:r>
              <a:rPr lang="en-GB" dirty="0" err="1"/>
              <a:t>animalSound</a:t>
            </a:r>
            <a:r>
              <a:rPr lang="en-GB" dirty="0"/>
              <a:t>(); // interface method (does not have a body)</a:t>
            </a:r>
          </a:p>
          <a:p>
            <a:r>
              <a:rPr lang="en-GB" dirty="0"/>
              <a:t>  public void run(); // interface method (does not have a body)</a:t>
            </a:r>
          </a:p>
          <a:p>
            <a:r>
              <a:rPr lang="en-GB" dirty="0"/>
              <a:t>}</a:t>
            </a:r>
            <a:endParaRPr lang="en-PH" dirty="0"/>
          </a:p>
        </p:txBody>
      </p:sp>
      <p:sp>
        <p:nvSpPr>
          <p:cNvPr id="2" name="Rectangle 2">
            <a:extLst>
              <a:ext uri="{FF2B5EF4-FFF2-40B4-BE49-F238E27FC236}">
                <a16:creationId xmlns:a16="http://schemas.microsoft.com/office/drawing/2014/main" id="{8727FA93-DDB3-FA2A-BB24-FC8FE04A8606}"/>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FE5A2A8-E8E3-52F9-A0A2-C0F32644B19F}"/>
              </a:ext>
            </a:extLst>
          </p:cNvPr>
          <p:cNvSpPr txBox="1"/>
          <p:nvPr/>
        </p:nvSpPr>
        <p:spPr>
          <a:xfrm>
            <a:off x="6231172" y="222311"/>
            <a:ext cx="4492422"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Example</a:t>
            </a:r>
            <a:r>
              <a:rPr lang="en-US" altLang="en-US" sz="2800" dirty="0" err="1">
                <a:solidFill>
                  <a:srgbClr val="FFFFFF"/>
                </a:solidFill>
                <a:latin typeface="Source Sans Pro" panose="020B0503030403020204" pitchFamily="34" charset="0"/>
                <a:cs typeface="Segoe UI" panose="020B0502040204020203" pitchFamily="34" charset="0"/>
              </a:rPr>
              <a:t>Ge</a:t>
            </a:r>
            <a:endParaRPr lang="en-US" altLang="en-US" sz="2800" dirty="0">
              <a:solidFill>
                <a:srgbClr val="FFFFFF"/>
              </a:solidFill>
              <a:latin typeface="Source Sans Pro" panose="020B050303040302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FFFFFF"/>
                </a:solidFill>
                <a:latin typeface="Source Sans Pro" panose="020B0503030403020204" pitchFamily="34" charset="0"/>
                <a:cs typeface="Segoe UI" panose="020B0502040204020203" pitchFamily="34" charset="0"/>
              </a:rPr>
              <a:t>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708090"/>
                </a:solidFill>
                <a:effectLst/>
                <a:latin typeface="Consolas" panose="020B0609020204030204" pitchFamily="49" charset="0"/>
              </a:rPr>
              <a:t>// interface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77AA"/>
                </a:solidFill>
                <a:effectLst/>
                <a:latin typeface="Consolas" panose="020B0609020204030204" pitchFamily="49" charset="0"/>
              </a:rPr>
              <a:t>interface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Animal</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void</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DD4A68"/>
                </a:solidFill>
                <a:effectLst/>
                <a:latin typeface="Consolas" panose="020B0609020204030204" pitchFamily="49" charset="0"/>
              </a:rPr>
              <a:t>animalSound</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708090"/>
                </a:solidFill>
                <a:effectLst/>
                <a:latin typeface="Consolas" panose="020B0609020204030204" pitchFamily="49" charset="0"/>
              </a:rPr>
              <a:t>// interface method (does not have a body)</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void</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run</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708090"/>
                </a:solidFill>
                <a:effectLst/>
                <a:latin typeface="Consolas" panose="020B0609020204030204" pitchFamily="49" charset="0"/>
              </a:rPr>
              <a:t>// interface method (does not have a body)</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Verdana" panose="020B0604030504040204" pitchFamily="34" charset="0"/>
              </a:rPr>
              <a:t>To access the interface methods, the interface must be "implemented" (</a:t>
            </a:r>
            <a:r>
              <a:rPr kumimoji="0" lang="en-US" altLang="en-US" sz="1800" b="0" i="0" u="none" strike="noStrike" cap="none" normalizeH="0" baseline="0" dirty="0" err="1">
                <a:ln>
                  <a:noFill/>
                </a:ln>
                <a:solidFill>
                  <a:srgbClr val="000000"/>
                </a:solidFill>
                <a:effectLst/>
                <a:latin typeface="Verdana" panose="020B0604030504040204" pitchFamily="34" charset="0"/>
              </a:rPr>
              <a:t>kinda</a:t>
            </a:r>
            <a:r>
              <a:rPr kumimoji="0" lang="en-US" altLang="en-US" sz="1800" b="0" i="0" u="none" strike="noStrike" cap="none" normalizeH="0" baseline="0" dirty="0">
                <a:ln>
                  <a:noFill/>
                </a:ln>
                <a:solidFill>
                  <a:srgbClr val="000000"/>
                </a:solidFill>
                <a:effectLst/>
                <a:latin typeface="Verdana" panose="020B0604030504040204" pitchFamily="34" charset="0"/>
              </a:rPr>
              <a:t> like inherited) by another class with the </a:t>
            </a:r>
            <a:r>
              <a:rPr kumimoji="0" lang="en-US" altLang="en-US" sz="1800" b="0" i="0" u="none" strike="noStrike" cap="none" normalizeH="0" baseline="0" dirty="0">
                <a:ln>
                  <a:noFill/>
                </a:ln>
                <a:solidFill>
                  <a:srgbClr val="DC143C"/>
                </a:solidFill>
                <a:effectLst/>
                <a:latin typeface="Consolas" panose="020B0609020204030204" pitchFamily="49" charset="0"/>
              </a:rPr>
              <a:t>implements</a:t>
            </a:r>
            <a:r>
              <a:rPr kumimoji="0" lang="en-US" altLang="en-US" sz="1800" b="0" i="0" u="none" strike="noStrike" cap="none" normalizeH="0" baseline="0" dirty="0">
                <a:ln>
                  <a:noFill/>
                </a:ln>
                <a:solidFill>
                  <a:srgbClr val="000000"/>
                </a:solidFill>
                <a:effectLst/>
                <a:latin typeface="Verdana" panose="020B0604030504040204" pitchFamily="34" charset="0"/>
              </a:rPr>
              <a:t> keyword (instead of </a:t>
            </a:r>
            <a:r>
              <a:rPr kumimoji="0" lang="en-US" altLang="en-US" sz="1800" b="0" i="0" u="none" strike="noStrike" cap="none" normalizeH="0" baseline="0" dirty="0">
                <a:ln>
                  <a:noFill/>
                </a:ln>
                <a:solidFill>
                  <a:srgbClr val="DC143C"/>
                </a:solidFill>
                <a:effectLst/>
                <a:latin typeface="Consolas" panose="020B0609020204030204" pitchFamily="49" charset="0"/>
              </a:rPr>
              <a:t>extends</a:t>
            </a:r>
            <a:r>
              <a:rPr kumimoji="0" lang="en-US" altLang="en-US" sz="1800" b="0" i="0" u="none" strike="noStrike" cap="none" normalizeH="0" baseline="0" dirty="0">
                <a:ln>
                  <a:noFill/>
                </a:ln>
                <a:solidFill>
                  <a:srgbClr val="000000"/>
                </a:solidFill>
                <a:effectLst/>
                <a:latin typeface="Verdana" panose="020B0604030504040204" pitchFamily="34" charset="0"/>
              </a:rPr>
              <a:t>). The body of the interface method is provided by the "implement" class: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B8189358-EB1C-605C-BCD1-B8BD3577D52E}"/>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9194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26DA9-6B54-AA6B-755F-E9EEF91D465B}"/>
              </a:ext>
            </a:extLst>
          </p:cNvPr>
          <p:cNvSpPr txBox="1"/>
          <p:nvPr/>
        </p:nvSpPr>
        <p:spPr>
          <a:xfrm>
            <a:off x="392265" y="745881"/>
            <a:ext cx="8808057" cy="7294305"/>
          </a:xfrm>
          <a:prstGeom prst="rect">
            <a:avLst/>
          </a:prstGeom>
          <a:noFill/>
        </p:spPr>
        <p:txBody>
          <a:bodyPr wrap="square">
            <a:spAutoFit/>
          </a:bodyPr>
          <a:lstStyle/>
          <a:p>
            <a:r>
              <a:rPr lang="en-PH" dirty="0"/>
              <a:t>Example</a:t>
            </a:r>
          </a:p>
          <a:p>
            <a:r>
              <a:rPr lang="en-PH" dirty="0"/>
              <a:t>// Interface</a:t>
            </a:r>
          </a:p>
          <a:p>
            <a:r>
              <a:rPr lang="en-PH" dirty="0"/>
              <a:t>interface Animal {</a:t>
            </a:r>
          </a:p>
          <a:p>
            <a:r>
              <a:rPr lang="en-PH" dirty="0"/>
              <a:t>  public void </a:t>
            </a:r>
            <a:r>
              <a:rPr lang="en-PH" dirty="0" err="1"/>
              <a:t>animalSound</a:t>
            </a:r>
            <a:r>
              <a:rPr lang="en-PH" dirty="0"/>
              <a:t>(); // interface method (does not have a body)</a:t>
            </a:r>
          </a:p>
          <a:p>
            <a:r>
              <a:rPr lang="en-PH" dirty="0"/>
              <a:t>  public void sleep(); // interface method (does not have a body)</a:t>
            </a:r>
          </a:p>
          <a:p>
            <a:r>
              <a:rPr lang="en-PH" dirty="0"/>
              <a:t>}</a:t>
            </a:r>
          </a:p>
          <a:p>
            <a:endParaRPr lang="en-PH" dirty="0"/>
          </a:p>
          <a:p>
            <a:r>
              <a:rPr lang="en-PH" dirty="0"/>
              <a:t>// Pig "implements" the Animal interface</a:t>
            </a:r>
          </a:p>
          <a:p>
            <a:r>
              <a:rPr lang="en-PH" dirty="0"/>
              <a:t>class Pig implements Animal {</a:t>
            </a:r>
          </a:p>
          <a:p>
            <a:r>
              <a:rPr lang="en-PH" dirty="0"/>
              <a:t>  public void </a:t>
            </a:r>
            <a:r>
              <a:rPr lang="en-PH" dirty="0" err="1"/>
              <a:t>animalSound</a:t>
            </a:r>
            <a:r>
              <a:rPr lang="en-PH" dirty="0"/>
              <a:t>() {</a:t>
            </a:r>
          </a:p>
          <a:p>
            <a:r>
              <a:rPr lang="en-PH" dirty="0"/>
              <a:t>    // The body of </a:t>
            </a:r>
            <a:r>
              <a:rPr lang="en-PH" dirty="0" err="1"/>
              <a:t>animalSound</a:t>
            </a:r>
            <a:r>
              <a:rPr lang="en-PH" dirty="0"/>
              <a:t>() is provided here</a:t>
            </a:r>
          </a:p>
          <a:p>
            <a:r>
              <a:rPr lang="en-PH" dirty="0"/>
              <a:t>    </a:t>
            </a:r>
            <a:r>
              <a:rPr lang="en-PH" dirty="0" err="1"/>
              <a:t>System.out.println</a:t>
            </a:r>
            <a:r>
              <a:rPr lang="en-PH" dirty="0"/>
              <a:t>("The pig says: wee wee");</a:t>
            </a:r>
          </a:p>
          <a:p>
            <a:r>
              <a:rPr lang="en-PH" dirty="0"/>
              <a:t>  }</a:t>
            </a:r>
          </a:p>
          <a:p>
            <a:r>
              <a:rPr lang="en-PH" dirty="0"/>
              <a:t>  public void sleep() {</a:t>
            </a:r>
          </a:p>
          <a:p>
            <a:r>
              <a:rPr lang="en-PH" dirty="0"/>
              <a:t>    // The body of sleep() is provided here</a:t>
            </a:r>
          </a:p>
          <a:p>
            <a:r>
              <a:rPr lang="en-PH" dirty="0"/>
              <a:t>    </a:t>
            </a:r>
            <a:r>
              <a:rPr lang="en-PH" dirty="0" err="1"/>
              <a:t>System.out.println</a:t>
            </a:r>
            <a:r>
              <a:rPr lang="en-PH" dirty="0"/>
              <a:t>("Zzz");</a:t>
            </a:r>
          </a:p>
          <a:p>
            <a:r>
              <a:rPr lang="en-PH" dirty="0"/>
              <a:t>  }</a:t>
            </a:r>
          </a:p>
          <a:p>
            <a:r>
              <a:rPr lang="en-PH" dirty="0"/>
              <a:t>}</a:t>
            </a:r>
          </a:p>
          <a:p>
            <a:endParaRPr lang="en-PH" dirty="0"/>
          </a:p>
          <a:p>
            <a:r>
              <a:rPr lang="en-PH" dirty="0"/>
              <a:t>class Main {</a:t>
            </a:r>
          </a:p>
          <a:p>
            <a:r>
              <a:rPr lang="en-PH" dirty="0"/>
              <a:t>  public static void main(String[] </a:t>
            </a:r>
            <a:r>
              <a:rPr lang="en-PH" dirty="0" err="1"/>
              <a:t>args</a:t>
            </a:r>
            <a:r>
              <a:rPr lang="en-PH" dirty="0"/>
              <a:t>) {</a:t>
            </a:r>
          </a:p>
          <a:p>
            <a:r>
              <a:rPr lang="en-PH" dirty="0"/>
              <a:t>    Pig </a:t>
            </a:r>
            <a:r>
              <a:rPr lang="en-PH" dirty="0" err="1"/>
              <a:t>myPig</a:t>
            </a:r>
            <a:r>
              <a:rPr lang="en-PH" dirty="0"/>
              <a:t> = new Pig();  // Create a Pig object</a:t>
            </a:r>
          </a:p>
          <a:p>
            <a:r>
              <a:rPr lang="en-PH" dirty="0"/>
              <a:t>    </a:t>
            </a:r>
            <a:r>
              <a:rPr lang="en-PH" dirty="0" err="1"/>
              <a:t>myPig.animalSound</a:t>
            </a:r>
            <a:r>
              <a:rPr lang="en-PH" dirty="0"/>
              <a:t>();</a:t>
            </a:r>
          </a:p>
          <a:p>
            <a:r>
              <a:rPr lang="en-PH" dirty="0"/>
              <a:t>    </a:t>
            </a:r>
            <a:r>
              <a:rPr lang="en-PH" dirty="0" err="1"/>
              <a:t>myPig.sleep</a:t>
            </a:r>
            <a:r>
              <a:rPr lang="en-PH" dirty="0"/>
              <a:t>();</a:t>
            </a:r>
          </a:p>
          <a:p>
            <a:r>
              <a:rPr lang="en-PH" dirty="0"/>
              <a:t>  }</a:t>
            </a:r>
          </a:p>
          <a:p>
            <a:r>
              <a:rPr lang="en-PH" dirty="0"/>
              <a:t>}</a:t>
            </a:r>
          </a:p>
        </p:txBody>
      </p:sp>
      <p:sp>
        <p:nvSpPr>
          <p:cNvPr id="5" name="TextBox 4">
            <a:extLst>
              <a:ext uri="{FF2B5EF4-FFF2-40B4-BE49-F238E27FC236}">
                <a16:creationId xmlns:a16="http://schemas.microsoft.com/office/drawing/2014/main" id="{95A8E3A9-909E-0A28-ABB7-22A6D9ECAADE}"/>
              </a:ext>
            </a:extLst>
          </p:cNvPr>
          <p:cNvSpPr txBox="1"/>
          <p:nvPr/>
        </p:nvSpPr>
        <p:spPr>
          <a:xfrm>
            <a:off x="176916" y="99550"/>
            <a:ext cx="11622819" cy="646331"/>
          </a:xfrm>
          <a:prstGeom prst="rect">
            <a:avLst/>
          </a:prstGeom>
          <a:noFill/>
        </p:spPr>
        <p:txBody>
          <a:bodyPr wrap="square">
            <a:spAutoFit/>
          </a:bodyPr>
          <a:lstStyle/>
          <a:p>
            <a:r>
              <a:rPr lang="en-GB" dirty="0"/>
              <a:t>To access the interface methods, the interface must be "implemented" (kind a like inherited) by another class with the implements keyword (instead of extends). The body of the interface method is provided by the "implement" class:</a:t>
            </a:r>
          </a:p>
        </p:txBody>
      </p:sp>
    </p:spTree>
    <p:extLst>
      <p:ext uri="{BB962C8B-B14F-4D97-AF65-F5344CB8AC3E}">
        <p14:creationId xmlns:p14="http://schemas.microsoft.com/office/powerpoint/2010/main" val="32916117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4CDA63-D003-7FED-2DBD-AE7D4AED5EBA}"/>
              </a:ext>
            </a:extLst>
          </p:cNvPr>
          <p:cNvSpPr txBox="1"/>
          <p:nvPr/>
        </p:nvSpPr>
        <p:spPr>
          <a:xfrm>
            <a:off x="115957" y="197346"/>
            <a:ext cx="5720300" cy="6463308"/>
          </a:xfrm>
          <a:prstGeom prst="rect">
            <a:avLst/>
          </a:prstGeom>
          <a:noFill/>
        </p:spPr>
        <p:txBody>
          <a:bodyPr wrap="square">
            <a:spAutoFit/>
          </a:bodyPr>
          <a:lstStyle/>
          <a:p>
            <a:r>
              <a:rPr lang="en-PH" dirty="0"/>
              <a:t>interface Animal {</a:t>
            </a:r>
          </a:p>
          <a:p>
            <a:r>
              <a:rPr lang="en-PH" dirty="0"/>
              <a:t>  public void </a:t>
            </a:r>
            <a:r>
              <a:rPr lang="en-PH" dirty="0" err="1"/>
              <a:t>animalSound</a:t>
            </a:r>
            <a:r>
              <a:rPr lang="en-PH" dirty="0"/>
              <a:t>(); // interface method (does not have a body)</a:t>
            </a:r>
          </a:p>
          <a:p>
            <a:r>
              <a:rPr lang="en-PH" dirty="0"/>
              <a:t>  public void sleep(); // interface method (does not have a body)</a:t>
            </a:r>
          </a:p>
          <a:p>
            <a:r>
              <a:rPr lang="en-PH" dirty="0"/>
              <a:t>}</a:t>
            </a:r>
          </a:p>
          <a:p>
            <a:endParaRPr lang="en-PH" dirty="0"/>
          </a:p>
          <a:p>
            <a:r>
              <a:rPr lang="en-PH" dirty="0"/>
              <a:t>class Pig implements Animal {</a:t>
            </a:r>
          </a:p>
          <a:p>
            <a:r>
              <a:rPr lang="en-PH" dirty="0"/>
              <a:t>  public void </a:t>
            </a:r>
            <a:r>
              <a:rPr lang="en-PH" dirty="0" err="1"/>
              <a:t>animalSound</a:t>
            </a:r>
            <a:r>
              <a:rPr lang="en-PH" dirty="0"/>
              <a:t>() {</a:t>
            </a:r>
          </a:p>
          <a:p>
            <a:r>
              <a:rPr lang="en-PH" dirty="0"/>
              <a:t>    </a:t>
            </a:r>
            <a:r>
              <a:rPr lang="en-PH" dirty="0" err="1"/>
              <a:t>System.out.println</a:t>
            </a:r>
            <a:r>
              <a:rPr lang="en-PH" dirty="0"/>
              <a:t>("The pig says: wee wee");</a:t>
            </a:r>
          </a:p>
          <a:p>
            <a:r>
              <a:rPr lang="en-PH" dirty="0"/>
              <a:t>  }</a:t>
            </a:r>
          </a:p>
          <a:p>
            <a:r>
              <a:rPr lang="en-PH" dirty="0"/>
              <a:t>  public void sleep() {</a:t>
            </a:r>
          </a:p>
          <a:p>
            <a:r>
              <a:rPr lang="en-PH" dirty="0"/>
              <a:t>    </a:t>
            </a:r>
            <a:r>
              <a:rPr lang="en-PH" dirty="0" err="1"/>
              <a:t>System.out.println</a:t>
            </a:r>
            <a:r>
              <a:rPr lang="en-PH" dirty="0"/>
              <a:t>("Zzz");</a:t>
            </a:r>
          </a:p>
          <a:p>
            <a:r>
              <a:rPr lang="en-PH" dirty="0"/>
              <a:t>  }</a:t>
            </a:r>
          </a:p>
          <a:p>
            <a:r>
              <a:rPr lang="en-PH" dirty="0"/>
              <a:t>}</a:t>
            </a:r>
          </a:p>
          <a:p>
            <a:endParaRPr lang="en-PH" dirty="0"/>
          </a:p>
          <a:p>
            <a:r>
              <a:rPr lang="en-PH" dirty="0"/>
              <a:t>class Main {</a:t>
            </a:r>
          </a:p>
          <a:p>
            <a:r>
              <a:rPr lang="en-PH" dirty="0"/>
              <a:t>  public static void main(String[] </a:t>
            </a:r>
            <a:r>
              <a:rPr lang="en-PH" dirty="0" err="1"/>
              <a:t>args</a:t>
            </a:r>
            <a:r>
              <a:rPr lang="en-PH" dirty="0"/>
              <a:t>) {</a:t>
            </a:r>
          </a:p>
          <a:p>
            <a:r>
              <a:rPr lang="en-PH" dirty="0"/>
              <a:t>    Pig </a:t>
            </a:r>
            <a:r>
              <a:rPr lang="en-PH" dirty="0" err="1"/>
              <a:t>myPig</a:t>
            </a:r>
            <a:r>
              <a:rPr lang="en-PH" dirty="0"/>
              <a:t> = new Pig();</a:t>
            </a:r>
          </a:p>
          <a:p>
            <a:r>
              <a:rPr lang="en-PH" dirty="0"/>
              <a:t>    </a:t>
            </a:r>
            <a:r>
              <a:rPr lang="en-PH" dirty="0" err="1"/>
              <a:t>myPig.animalSound</a:t>
            </a:r>
            <a:r>
              <a:rPr lang="en-PH" dirty="0"/>
              <a:t>();</a:t>
            </a:r>
          </a:p>
          <a:p>
            <a:r>
              <a:rPr lang="en-PH" dirty="0"/>
              <a:t>    </a:t>
            </a:r>
            <a:r>
              <a:rPr lang="en-PH" dirty="0" err="1"/>
              <a:t>myPig.sleep</a:t>
            </a:r>
            <a:r>
              <a:rPr lang="en-PH" dirty="0"/>
              <a:t>();</a:t>
            </a:r>
          </a:p>
          <a:p>
            <a:r>
              <a:rPr lang="en-PH" dirty="0"/>
              <a:t>  }</a:t>
            </a:r>
          </a:p>
          <a:p>
            <a:r>
              <a:rPr lang="en-PH" dirty="0"/>
              <a:t>}</a:t>
            </a:r>
          </a:p>
        </p:txBody>
      </p:sp>
      <p:sp>
        <p:nvSpPr>
          <p:cNvPr id="5" name="TextBox 4">
            <a:extLst>
              <a:ext uri="{FF2B5EF4-FFF2-40B4-BE49-F238E27FC236}">
                <a16:creationId xmlns:a16="http://schemas.microsoft.com/office/drawing/2014/main" id="{D4DE31A8-96D1-4FC0-122B-3C3AC8A4E593}"/>
              </a:ext>
            </a:extLst>
          </p:cNvPr>
          <p:cNvSpPr txBox="1"/>
          <p:nvPr/>
        </p:nvSpPr>
        <p:spPr>
          <a:xfrm>
            <a:off x="5981369" y="1235682"/>
            <a:ext cx="6094674" cy="5262979"/>
          </a:xfrm>
          <a:prstGeom prst="rect">
            <a:avLst/>
          </a:prstGeom>
          <a:noFill/>
        </p:spPr>
        <p:txBody>
          <a:bodyPr wrap="square">
            <a:spAutoFit/>
          </a:bodyPr>
          <a:lstStyle/>
          <a:p>
            <a:r>
              <a:rPr lang="en-GB" sz="1600" dirty="0"/>
              <a:t>Notes on Interfaces:</a:t>
            </a:r>
          </a:p>
          <a:p>
            <a:r>
              <a:rPr lang="en-GB" sz="1600" dirty="0"/>
              <a:t>Like abstract classes, interfaces cannot be used to create objects (in the example above, it is not possible to create an "Animal" object in the </a:t>
            </a:r>
            <a:r>
              <a:rPr lang="en-GB" sz="1600" dirty="0" err="1"/>
              <a:t>MyMainClass</a:t>
            </a:r>
            <a:r>
              <a:rPr lang="en-GB" sz="1600" dirty="0"/>
              <a:t>)</a:t>
            </a:r>
          </a:p>
          <a:p>
            <a:r>
              <a:rPr lang="en-GB" sz="1600" dirty="0"/>
              <a:t>Interface methods do not have a body - the body is provided by the "implement" class</a:t>
            </a:r>
          </a:p>
          <a:p>
            <a:r>
              <a:rPr lang="en-GB" sz="1600" dirty="0"/>
              <a:t>On implementation of an interface, you must override all of its methods</a:t>
            </a:r>
          </a:p>
          <a:p>
            <a:r>
              <a:rPr lang="en-GB" sz="1600" dirty="0"/>
              <a:t>Interface methods are by default abstract and public</a:t>
            </a:r>
          </a:p>
          <a:p>
            <a:r>
              <a:rPr lang="en-GB" sz="1600" dirty="0"/>
              <a:t>Interface attributes are by default public, static and final</a:t>
            </a:r>
          </a:p>
          <a:p>
            <a:r>
              <a:rPr lang="en-GB" sz="1600" dirty="0"/>
              <a:t>An interface cannot contain a constructor (as it cannot be used to create objects)</a:t>
            </a:r>
          </a:p>
          <a:p>
            <a:r>
              <a:rPr lang="en-GB" sz="1600" dirty="0"/>
              <a:t>Why And When To Use Interfaces?</a:t>
            </a:r>
          </a:p>
          <a:p>
            <a:r>
              <a:rPr lang="en-GB" sz="1600" dirty="0"/>
              <a:t>1) To achieve security - hide certain details and only show the important details of an object (interface).</a:t>
            </a:r>
          </a:p>
          <a:p>
            <a:endParaRPr lang="en-GB" sz="1600" dirty="0"/>
          </a:p>
          <a:p>
            <a:r>
              <a:rPr lang="en-GB" sz="1600" dirty="0"/>
              <a:t>2) Java does not support "multiple inheritance" (a class can only inherit from one superclass). However, it can be achieved with interfaces, because the class can implement multiple interfaces. Note: To implement multiple interfaces, separate them with a comma (see example below).</a:t>
            </a:r>
            <a:endParaRPr lang="en-PH" sz="1600" dirty="0"/>
          </a:p>
        </p:txBody>
      </p:sp>
    </p:spTree>
    <p:extLst>
      <p:ext uri="{BB962C8B-B14F-4D97-AF65-F5344CB8AC3E}">
        <p14:creationId xmlns:p14="http://schemas.microsoft.com/office/powerpoint/2010/main" val="21032697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2DF4F7-5333-697D-E60E-A41272F00978}"/>
              </a:ext>
            </a:extLst>
          </p:cNvPr>
          <p:cNvSpPr txBox="1"/>
          <p:nvPr/>
        </p:nvSpPr>
        <p:spPr>
          <a:xfrm>
            <a:off x="198782" y="95882"/>
            <a:ext cx="5573865" cy="6986528"/>
          </a:xfrm>
          <a:prstGeom prst="rect">
            <a:avLst/>
          </a:prstGeom>
          <a:noFill/>
        </p:spPr>
        <p:txBody>
          <a:bodyPr wrap="square">
            <a:spAutoFit/>
          </a:bodyPr>
          <a:lstStyle/>
          <a:p>
            <a:r>
              <a:rPr lang="en-PH" sz="1600" dirty="0"/>
              <a:t>Multiple Interfaces</a:t>
            </a:r>
          </a:p>
          <a:p>
            <a:r>
              <a:rPr lang="en-PH" sz="1600" dirty="0"/>
              <a:t>To implement multiple interfaces, separate them with a comma:</a:t>
            </a:r>
          </a:p>
          <a:p>
            <a:endParaRPr lang="en-PH" sz="1600" dirty="0"/>
          </a:p>
          <a:p>
            <a:r>
              <a:rPr lang="en-PH" sz="1600" dirty="0"/>
              <a:t>Example</a:t>
            </a:r>
          </a:p>
          <a:p>
            <a:r>
              <a:rPr lang="en-PH" sz="1600" dirty="0"/>
              <a:t>interface </a:t>
            </a:r>
            <a:r>
              <a:rPr lang="en-PH" sz="1600" dirty="0" err="1"/>
              <a:t>FirstInterface</a:t>
            </a:r>
            <a:r>
              <a:rPr lang="en-PH" sz="1600" dirty="0"/>
              <a:t> {</a:t>
            </a:r>
          </a:p>
          <a:p>
            <a:r>
              <a:rPr lang="en-PH" sz="1600" dirty="0"/>
              <a:t>  public void </a:t>
            </a:r>
            <a:r>
              <a:rPr lang="en-PH" sz="1600" dirty="0" err="1"/>
              <a:t>myMethod</a:t>
            </a:r>
            <a:r>
              <a:rPr lang="en-PH" sz="1600" dirty="0"/>
              <a:t>(); // interface method</a:t>
            </a:r>
          </a:p>
          <a:p>
            <a:r>
              <a:rPr lang="en-PH" sz="1600" dirty="0"/>
              <a:t>}</a:t>
            </a:r>
          </a:p>
          <a:p>
            <a:endParaRPr lang="en-PH" sz="1600" dirty="0"/>
          </a:p>
          <a:p>
            <a:r>
              <a:rPr lang="en-PH" sz="1600" dirty="0"/>
              <a:t>interface </a:t>
            </a:r>
            <a:r>
              <a:rPr lang="en-PH" sz="1600" dirty="0" err="1"/>
              <a:t>SecondInterface</a:t>
            </a:r>
            <a:r>
              <a:rPr lang="en-PH" sz="1600" dirty="0"/>
              <a:t> {</a:t>
            </a:r>
          </a:p>
          <a:p>
            <a:r>
              <a:rPr lang="en-PH" sz="1600" dirty="0"/>
              <a:t>  public void </a:t>
            </a:r>
            <a:r>
              <a:rPr lang="en-PH" sz="1600" dirty="0" err="1"/>
              <a:t>myOtherMethod</a:t>
            </a:r>
            <a:r>
              <a:rPr lang="en-PH" sz="1600" dirty="0"/>
              <a:t>(); // interface method</a:t>
            </a:r>
          </a:p>
          <a:p>
            <a:r>
              <a:rPr lang="en-PH" sz="1600" dirty="0"/>
              <a:t>}</a:t>
            </a:r>
          </a:p>
          <a:p>
            <a:endParaRPr lang="en-PH" sz="1600" dirty="0"/>
          </a:p>
          <a:p>
            <a:r>
              <a:rPr lang="en-PH" sz="1600" dirty="0"/>
              <a:t>class </a:t>
            </a:r>
            <a:r>
              <a:rPr lang="en-PH" sz="1600" dirty="0" err="1"/>
              <a:t>DemoClass</a:t>
            </a:r>
            <a:r>
              <a:rPr lang="en-PH" sz="1600" dirty="0"/>
              <a:t> implements </a:t>
            </a:r>
            <a:r>
              <a:rPr lang="en-PH" sz="1600" dirty="0" err="1"/>
              <a:t>FirstInterface</a:t>
            </a:r>
            <a:r>
              <a:rPr lang="en-PH" sz="1600" dirty="0"/>
              <a:t>, </a:t>
            </a:r>
            <a:r>
              <a:rPr lang="en-PH" sz="1600" dirty="0" err="1"/>
              <a:t>SecondInterface</a:t>
            </a:r>
            <a:r>
              <a:rPr lang="en-PH" sz="1600" dirty="0"/>
              <a:t> {</a:t>
            </a:r>
          </a:p>
          <a:p>
            <a:r>
              <a:rPr lang="en-PH" sz="1600" dirty="0"/>
              <a:t>  public void </a:t>
            </a:r>
            <a:r>
              <a:rPr lang="en-PH" sz="1600" dirty="0" err="1"/>
              <a:t>myMethod</a:t>
            </a:r>
            <a:r>
              <a:rPr lang="en-PH" sz="1600" dirty="0"/>
              <a:t>() {</a:t>
            </a:r>
          </a:p>
          <a:p>
            <a:r>
              <a:rPr lang="en-PH" sz="1600" dirty="0"/>
              <a:t>    </a:t>
            </a:r>
            <a:r>
              <a:rPr lang="en-PH" sz="1600" dirty="0" err="1"/>
              <a:t>System.out.println</a:t>
            </a:r>
            <a:r>
              <a:rPr lang="en-PH" sz="1600" dirty="0"/>
              <a:t>("Some text..");</a:t>
            </a:r>
          </a:p>
          <a:p>
            <a:r>
              <a:rPr lang="en-PH" sz="1600" dirty="0"/>
              <a:t>  }</a:t>
            </a:r>
          </a:p>
          <a:p>
            <a:r>
              <a:rPr lang="en-PH" sz="1600" dirty="0"/>
              <a:t>  public void </a:t>
            </a:r>
            <a:r>
              <a:rPr lang="en-PH" sz="1600" dirty="0" err="1"/>
              <a:t>myOtherMethod</a:t>
            </a:r>
            <a:r>
              <a:rPr lang="en-PH" sz="1600" dirty="0"/>
              <a:t>() {</a:t>
            </a:r>
          </a:p>
          <a:p>
            <a:r>
              <a:rPr lang="en-PH" sz="1600" dirty="0"/>
              <a:t>    </a:t>
            </a:r>
            <a:r>
              <a:rPr lang="en-PH" sz="1600" dirty="0" err="1"/>
              <a:t>System.out.println</a:t>
            </a:r>
            <a:r>
              <a:rPr lang="en-PH" sz="1600" dirty="0"/>
              <a:t>("Some other text...");</a:t>
            </a:r>
          </a:p>
          <a:p>
            <a:r>
              <a:rPr lang="en-PH" sz="1600" dirty="0"/>
              <a:t>  }</a:t>
            </a:r>
          </a:p>
          <a:p>
            <a:r>
              <a:rPr lang="en-PH" sz="1600" dirty="0"/>
              <a:t>}</a:t>
            </a:r>
          </a:p>
          <a:p>
            <a:endParaRPr lang="en-PH" sz="1600" dirty="0"/>
          </a:p>
          <a:p>
            <a:r>
              <a:rPr lang="en-PH" sz="1600" dirty="0"/>
              <a:t>class Main {</a:t>
            </a:r>
          </a:p>
          <a:p>
            <a:r>
              <a:rPr lang="en-PH" sz="1600" dirty="0"/>
              <a:t>  public static void main(String[] </a:t>
            </a:r>
            <a:r>
              <a:rPr lang="en-PH" sz="1600" dirty="0" err="1"/>
              <a:t>args</a:t>
            </a:r>
            <a:r>
              <a:rPr lang="en-PH" sz="1600" dirty="0"/>
              <a:t>) {</a:t>
            </a:r>
          </a:p>
          <a:p>
            <a:r>
              <a:rPr lang="en-PH" sz="1600" dirty="0"/>
              <a:t>    </a:t>
            </a:r>
            <a:r>
              <a:rPr lang="en-PH" sz="1600" dirty="0" err="1"/>
              <a:t>DemoClass</a:t>
            </a:r>
            <a:r>
              <a:rPr lang="en-PH" sz="1600" dirty="0"/>
              <a:t> </a:t>
            </a:r>
            <a:r>
              <a:rPr lang="en-PH" sz="1600" dirty="0" err="1"/>
              <a:t>myObj</a:t>
            </a:r>
            <a:r>
              <a:rPr lang="en-PH" sz="1600" dirty="0"/>
              <a:t> = new </a:t>
            </a:r>
            <a:r>
              <a:rPr lang="en-PH" sz="1600" dirty="0" err="1"/>
              <a:t>DemoClass</a:t>
            </a:r>
            <a:r>
              <a:rPr lang="en-PH" sz="1600" dirty="0"/>
              <a:t>();</a:t>
            </a:r>
          </a:p>
          <a:p>
            <a:r>
              <a:rPr lang="en-PH" sz="1600" dirty="0"/>
              <a:t>    </a:t>
            </a:r>
            <a:r>
              <a:rPr lang="en-PH" sz="1600" dirty="0" err="1"/>
              <a:t>myObj.myMethod</a:t>
            </a:r>
            <a:r>
              <a:rPr lang="en-PH" sz="1600" dirty="0"/>
              <a:t>();</a:t>
            </a:r>
          </a:p>
          <a:p>
            <a:r>
              <a:rPr lang="en-PH" sz="1600" dirty="0"/>
              <a:t>    </a:t>
            </a:r>
            <a:r>
              <a:rPr lang="en-PH" sz="1600" dirty="0" err="1"/>
              <a:t>myObj.myOtherMethod</a:t>
            </a:r>
            <a:r>
              <a:rPr lang="en-PH" sz="1600" dirty="0"/>
              <a:t>();</a:t>
            </a:r>
          </a:p>
          <a:p>
            <a:r>
              <a:rPr lang="en-PH" sz="1600" dirty="0"/>
              <a:t>  }</a:t>
            </a:r>
          </a:p>
          <a:p>
            <a:r>
              <a:rPr lang="en-PH" sz="1600" dirty="0"/>
              <a:t>}</a:t>
            </a:r>
          </a:p>
        </p:txBody>
      </p:sp>
      <p:sp>
        <p:nvSpPr>
          <p:cNvPr id="5" name="TextBox 4">
            <a:extLst>
              <a:ext uri="{FF2B5EF4-FFF2-40B4-BE49-F238E27FC236}">
                <a16:creationId xmlns:a16="http://schemas.microsoft.com/office/drawing/2014/main" id="{B24CA8DF-11FD-BA0C-78B0-1004D93C50E2}"/>
              </a:ext>
            </a:extLst>
          </p:cNvPr>
          <p:cNvSpPr txBox="1"/>
          <p:nvPr/>
        </p:nvSpPr>
        <p:spPr>
          <a:xfrm>
            <a:off x="5772647" y="176776"/>
            <a:ext cx="6418027" cy="7017306"/>
          </a:xfrm>
          <a:prstGeom prst="rect">
            <a:avLst/>
          </a:prstGeom>
          <a:noFill/>
          <a:ln>
            <a:solidFill>
              <a:schemeClr val="accent1"/>
            </a:solidFill>
          </a:ln>
        </p:spPr>
        <p:txBody>
          <a:bodyPr wrap="square">
            <a:spAutoFit/>
          </a:bodyPr>
          <a:lstStyle/>
          <a:p>
            <a:r>
              <a:rPr lang="en-PH" dirty="0"/>
              <a:t>interface </a:t>
            </a:r>
            <a:r>
              <a:rPr lang="en-PH" dirty="0" err="1"/>
              <a:t>FirstInterface</a:t>
            </a:r>
            <a:r>
              <a:rPr lang="en-PH" dirty="0"/>
              <a:t> {</a:t>
            </a:r>
          </a:p>
          <a:p>
            <a:r>
              <a:rPr lang="en-PH" dirty="0"/>
              <a:t>  public void </a:t>
            </a:r>
            <a:r>
              <a:rPr lang="en-PH" dirty="0" err="1"/>
              <a:t>myMethod</a:t>
            </a:r>
            <a:r>
              <a:rPr lang="en-PH" dirty="0"/>
              <a:t>(); // interface method</a:t>
            </a:r>
          </a:p>
          <a:p>
            <a:r>
              <a:rPr lang="en-PH" dirty="0"/>
              <a:t>}</a:t>
            </a:r>
          </a:p>
          <a:p>
            <a:endParaRPr lang="en-PH" dirty="0"/>
          </a:p>
          <a:p>
            <a:r>
              <a:rPr lang="en-PH" dirty="0"/>
              <a:t>interface </a:t>
            </a:r>
            <a:r>
              <a:rPr lang="en-PH" dirty="0" err="1"/>
              <a:t>SecondInterface</a:t>
            </a:r>
            <a:r>
              <a:rPr lang="en-PH" dirty="0"/>
              <a:t> {</a:t>
            </a:r>
          </a:p>
          <a:p>
            <a:r>
              <a:rPr lang="en-PH" dirty="0"/>
              <a:t>  public void </a:t>
            </a:r>
            <a:r>
              <a:rPr lang="en-PH" dirty="0" err="1"/>
              <a:t>myOtherMethod</a:t>
            </a:r>
            <a:r>
              <a:rPr lang="en-PH" dirty="0"/>
              <a:t>(); // interface method</a:t>
            </a:r>
          </a:p>
          <a:p>
            <a:r>
              <a:rPr lang="en-PH" dirty="0"/>
              <a:t>}</a:t>
            </a:r>
          </a:p>
          <a:p>
            <a:endParaRPr lang="en-PH" dirty="0"/>
          </a:p>
          <a:p>
            <a:r>
              <a:rPr lang="en-PH" dirty="0"/>
              <a:t>// </a:t>
            </a:r>
            <a:r>
              <a:rPr lang="en-PH" dirty="0" err="1"/>
              <a:t>DemoClass</a:t>
            </a:r>
            <a:r>
              <a:rPr lang="en-PH" dirty="0"/>
              <a:t> "implements" </a:t>
            </a:r>
            <a:r>
              <a:rPr lang="en-PH" dirty="0" err="1"/>
              <a:t>FirstInterface</a:t>
            </a:r>
            <a:r>
              <a:rPr lang="en-PH" dirty="0"/>
              <a:t> and </a:t>
            </a:r>
            <a:r>
              <a:rPr lang="en-PH" dirty="0" err="1"/>
              <a:t>SecondInterface</a:t>
            </a:r>
            <a:endParaRPr lang="en-PH" dirty="0"/>
          </a:p>
          <a:p>
            <a:r>
              <a:rPr lang="en-PH" dirty="0"/>
              <a:t>class </a:t>
            </a:r>
            <a:r>
              <a:rPr lang="en-PH" dirty="0" err="1"/>
              <a:t>DemoClass</a:t>
            </a:r>
            <a:r>
              <a:rPr lang="en-PH" dirty="0"/>
              <a:t> implements </a:t>
            </a:r>
            <a:r>
              <a:rPr lang="en-PH" dirty="0" err="1"/>
              <a:t>FirstInterface</a:t>
            </a:r>
            <a:r>
              <a:rPr lang="en-PH" dirty="0"/>
              <a:t>, </a:t>
            </a:r>
            <a:r>
              <a:rPr lang="en-PH" dirty="0" err="1"/>
              <a:t>SecondInterface</a:t>
            </a:r>
            <a:r>
              <a:rPr lang="en-PH" dirty="0"/>
              <a:t> {</a:t>
            </a:r>
          </a:p>
          <a:p>
            <a:r>
              <a:rPr lang="en-PH" dirty="0"/>
              <a:t>  public void </a:t>
            </a:r>
            <a:r>
              <a:rPr lang="en-PH" dirty="0" err="1"/>
              <a:t>myMethod</a:t>
            </a:r>
            <a:r>
              <a:rPr lang="en-PH" dirty="0"/>
              <a:t>() {</a:t>
            </a:r>
          </a:p>
          <a:p>
            <a:r>
              <a:rPr lang="en-PH" dirty="0"/>
              <a:t>    </a:t>
            </a:r>
            <a:r>
              <a:rPr lang="en-PH" dirty="0" err="1"/>
              <a:t>System.out.println</a:t>
            </a:r>
            <a:r>
              <a:rPr lang="en-PH" dirty="0"/>
              <a:t>("Some text..");</a:t>
            </a:r>
          </a:p>
          <a:p>
            <a:r>
              <a:rPr lang="en-PH" dirty="0"/>
              <a:t>  }</a:t>
            </a:r>
          </a:p>
          <a:p>
            <a:r>
              <a:rPr lang="en-PH" dirty="0"/>
              <a:t>  public void </a:t>
            </a:r>
            <a:r>
              <a:rPr lang="en-PH" dirty="0" err="1"/>
              <a:t>myOtherMethod</a:t>
            </a:r>
            <a:r>
              <a:rPr lang="en-PH" dirty="0"/>
              <a:t>() {</a:t>
            </a:r>
          </a:p>
          <a:p>
            <a:r>
              <a:rPr lang="en-PH" dirty="0"/>
              <a:t>    </a:t>
            </a:r>
            <a:r>
              <a:rPr lang="en-PH" dirty="0" err="1"/>
              <a:t>System.out.println</a:t>
            </a:r>
            <a:r>
              <a:rPr lang="en-PH" dirty="0"/>
              <a:t>("Some other text...");</a:t>
            </a:r>
          </a:p>
          <a:p>
            <a:r>
              <a:rPr lang="en-PH" dirty="0"/>
              <a:t>  }</a:t>
            </a:r>
          </a:p>
          <a:p>
            <a:r>
              <a:rPr lang="en-PH" dirty="0"/>
              <a:t>}</a:t>
            </a:r>
          </a:p>
          <a:p>
            <a:endParaRPr lang="en-PH" dirty="0"/>
          </a:p>
          <a:p>
            <a:r>
              <a:rPr lang="en-PH" dirty="0"/>
              <a:t>class Main {</a:t>
            </a:r>
          </a:p>
          <a:p>
            <a:r>
              <a:rPr lang="en-PH" dirty="0"/>
              <a:t>  public static void main(String[] </a:t>
            </a:r>
            <a:r>
              <a:rPr lang="en-PH" dirty="0" err="1"/>
              <a:t>args</a:t>
            </a:r>
            <a:r>
              <a:rPr lang="en-PH" dirty="0"/>
              <a:t>) {</a:t>
            </a:r>
          </a:p>
          <a:p>
            <a:r>
              <a:rPr lang="en-PH" dirty="0"/>
              <a:t>    </a:t>
            </a:r>
            <a:r>
              <a:rPr lang="en-PH" dirty="0" err="1"/>
              <a:t>DemoClass</a:t>
            </a:r>
            <a:r>
              <a:rPr lang="en-PH" dirty="0"/>
              <a:t> </a:t>
            </a:r>
            <a:r>
              <a:rPr lang="en-PH" dirty="0" err="1"/>
              <a:t>myObj</a:t>
            </a:r>
            <a:r>
              <a:rPr lang="en-PH" dirty="0"/>
              <a:t> = new </a:t>
            </a:r>
            <a:r>
              <a:rPr lang="en-PH" dirty="0" err="1"/>
              <a:t>DemoClass</a:t>
            </a:r>
            <a:r>
              <a:rPr lang="en-PH" dirty="0"/>
              <a:t>();</a:t>
            </a:r>
          </a:p>
          <a:p>
            <a:r>
              <a:rPr lang="en-PH" dirty="0"/>
              <a:t>    </a:t>
            </a:r>
            <a:r>
              <a:rPr lang="en-PH" dirty="0" err="1"/>
              <a:t>myObj.myMethod</a:t>
            </a:r>
            <a:r>
              <a:rPr lang="en-PH" dirty="0"/>
              <a:t>();</a:t>
            </a:r>
          </a:p>
          <a:p>
            <a:r>
              <a:rPr lang="en-PH" dirty="0"/>
              <a:t>    </a:t>
            </a:r>
            <a:r>
              <a:rPr lang="en-PH" dirty="0" err="1"/>
              <a:t>myObj.myOtherMethod</a:t>
            </a:r>
            <a:r>
              <a:rPr lang="en-PH" dirty="0"/>
              <a:t>();</a:t>
            </a:r>
          </a:p>
          <a:p>
            <a:r>
              <a:rPr lang="en-PH" dirty="0"/>
              <a:t>  }</a:t>
            </a:r>
          </a:p>
          <a:p>
            <a:r>
              <a:rPr lang="en-PH" dirty="0"/>
              <a:t>}</a:t>
            </a:r>
          </a:p>
        </p:txBody>
      </p:sp>
    </p:spTree>
    <p:extLst>
      <p:ext uri="{BB962C8B-B14F-4D97-AF65-F5344CB8AC3E}">
        <p14:creationId xmlns:p14="http://schemas.microsoft.com/office/powerpoint/2010/main" val="4037009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BDEF2-9736-EA0A-631F-D7EE71AB7453}"/>
              </a:ext>
            </a:extLst>
          </p:cNvPr>
          <p:cNvSpPr txBox="1"/>
          <p:nvPr/>
        </p:nvSpPr>
        <p:spPr>
          <a:xfrm>
            <a:off x="149087" y="124531"/>
            <a:ext cx="5799152" cy="2585323"/>
          </a:xfrm>
          <a:prstGeom prst="rect">
            <a:avLst/>
          </a:prstGeom>
          <a:noFill/>
        </p:spPr>
        <p:txBody>
          <a:bodyPr wrap="square">
            <a:spAutoFit/>
          </a:bodyPr>
          <a:lstStyle/>
          <a:p>
            <a:r>
              <a:rPr lang="en-GB" dirty="0"/>
              <a:t>Java Enums</a:t>
            </a:r>
          </a:p>
          <a:p>
            <a:r>
              <a:rPr lang="en-GB" dirty="0"/>
              <a:t>Enums</a:t>
            </a:r>
          </a:p>
          <a:p>
            <a:r>
              <a:rPr lang="en-GB" dirty="0"/>
              <a:t>An </a:t>
            </a:r>
            <a:r>
              <a:rPr lang="en-GB" dirty="0" err="1"/>
              <a:t>enum</a:t>
            </a:r>
            <a:r>
              <a:rPr lang="en-GB" dirty="0"/>
              <a:t> is a special "class" that represents a group of constants (unchangeable variables, like final variables).</a:t>
            </a:r>
          </a:p>
          <a:p>
            <a:endParaRPr lang="en-GB" dirty="0"/>
          </a:p>
          <a:p>
            <a:r>
              <a:rPr lang="en-GB" dirty="0"/>
              <a:t>To create an </a:t>
            </a:r>
            <a:r>
              <a:rPr lang="en-GB" dirty="0" err="1"/>
              <a:t>enum</a:t>
            </a:r>
            <a:r>
              <a:rPr lang="en-GB" dirty="0"/>
              <a:t>, use the </a:t>
            </a:r>
            <a:r>
              <a:rPr lang="en-GB" dirty="0" err="1"/>
              <a:t>enum</a:t>
            </a:r>
            <a:r>
              <a:rPr lang="en-GB" dirty="0"/>
              <a:t> keyword (instead of class or interface), and separate the constants with a comma. Note that they should be in uppercase letters:</a:t>
            </a:r>
          </a:p>
          <a:p>
            <a:endParaRPr lang="en-GB" dirty="0"/>
          </a:p>
        </p:txBody>
      </p:sp>
      <p:sp>
        <p:nvSpPr>
          <p:cNvPr id="5" name="TextBox 4">
            <a:extLst>
              <a:ext uri="{FF2B5EF4-FFF2-40B4-BE49-F238E27FC236}">
                <a16:creationId xmlns:a16="http://schemas.microsoft.com/office/drawing/2014/main" id="{B80408E9-77A5-D62E-90AF-AC52224474E4}"/>
              </a:ext>
            </a:extLst>
          </p:cNvPr>
          <p:cNvSpPr txBox="1"/>
          <p:nvPr/>
        </p:nvSpPr>
        <p:spPr>
          <a:xfrm>
            <a:off x="6848062" y="1233822"/>
            <a:ext cx="4100885" cy="3416320"/>
          </a:xfrm>
          <a:prstGeom prst="rect">
            <a:avLst/>
          </a:prstGeom>
          <a:noFill/>
          <a:ln>
            <a:solidFill>
              <a:schemeClr val="accent1"/>
            </a:solidFill>
          </a:ln>
        </p:spPr>
        <p:txBody>
          <a:bodyPr wrap="square">
            <a:spAutoFit/>
          </a:bodyPr>
          <a:lstStyle/>
          <a:p>
            <a:r>
              <a:rPr lang="en-PH" dirty="0" err="1"/>
              <a:t>enum</a:t>
            </a:r>
            <a:r>
              <a:rPr lang="en-PH" dirty="0"/>
              <a:t> Level {</a:t>
            </a:r>
          </a:p>
          <a:p>
            <a:r>
              <a:rPr lang="en-PH" dirty="0"/>
              <a:t>  LOW,</a:t>
            </a:r>
          </a:p>
          <a:p>
            <a:r>
              <a:rPr lang="en-PH" dirty="0"/>
              <a:t>  MEDIUM,</a:t>
            </a:r>
          </a:p>
          <a:p>
            <a:r>
              <a:rPr lang="en-PH" dirty="0"/>
              <a:t>  HIGH</a:t>
            </a:r>
          </a:p>
          <a:p>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Level </a:t>
            </a:r>
            <a:r>
              <a:rPr lang="en-PH" dirty="0" err="1"/>
              <a:t>myVar</a:t>
            </a:r>
            <a:r>
              <a:rPr lang="en-PH" dirty="0"/>
              <a:t> = </a:t>
            </a:r>
            <a:r>
              <a:rPr lang="en-PH" dirty="0" err="1"/>
              <a:t>Level.MEDIUM</a:t>
            </a:r>
            <a:r>
              <a:rPr lang="en-PH" dirty="0"/>
              <a:t>; </a:t>
            </a:r>
          </a:p>
          <a:p>
            <a:r>
              <a:rPr lang="en-PH" dirty="0"/>
              <a:t>    </a:t>
            </a:r>
            <a:r>
              <a:rPr lang="en-PH" dirty="0" err="1"/>
              <a:t>System.out.println</a:t>
            </a:r>
            <a:r>
              <a:rPr lang="en-PH" dirty="0"/>
              <a:t>(</a:t>
            </a:r>
            <a:r>
              <a:rPr lang="en-PH" dirty="0" err="1"/>
              <a:t>myVar</a:t>
            </a:r>
            <a:r>
              <a:rPr lang="en-PH" dirty="0"/>
              <a:t>); </a:t>
            </a:r>
          </a:p>
          <a:p>
            <a:r>
              <a:rPr lang="en-PH" dirty="0"/>
              <a:t>  } </a:t>
            </a:r>
          </a:p>
          <a:p>
            <a:r>
              <a:rPr lang="en-PH" dirty="0"/>
              <a:t>}</a:t>
            </a:r>
          </a:p>
        </p:txBody>
      </p:sp>
      <p:sp>
        <p:nvSpPr>
          <p:cNvPr id="2" name="Rectangle 2">
            <a:extLst>
              <a:ext uri="{FF2B5EF4-FFF2-40B4-BE49-F238E27FC236}">
                <a16:creationId xmlns:a16="http://schemas.microsoft.com/office/drawing/2014/main" id="{14354024-70BE-01D1-2013-8FE3D8D53976}"/>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495F16-A78C-182D-23E4-1C6F7EFF29BB}"/>
              </a:ext>
            </a:extLst>
          </p:cNvPr>
          <p:cNvSpPr txBox="1"/>
          <p:nvPr/>
        </p:nvSpPr>
        <p:spPr>
          <a:xfrm>
            <a:off x="149089" y="2509175"/>
            <a:ext cx="3397193" cy="18158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r>
              <a:rPr lang="en-US" altLang="en-US" sz="2800" dirty="0">
                <a:solidFill>
                  <a:srgbClr val="FFFFFF"/>
                </a:solidFill>
                <a:latin typeface="Source Sans Pro" panose="020B0503030403020204" pitchFamily="34" charset="0"/>
                <a:cs typeface="Segoe UI" panose="020B0502040204020203" pitchFamily="34" charset="0"/>
              </a:rPr>
              <a:t>Get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77AA"/>
                </a:solidFill>
                <a:effectLst/>
                <a:latin typeface="Consolas" panose="020B0609020204030204" pitchFamily="49" charset="0"/>
              </a:rPr>
              <a:t>enum</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Level</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90055"/>
                </a:solidFill>
                <a:effectLst/>
                <a:latin typeface="Consolas" panose="020B0609020204030204" pitchFamily="49" charset="0"/>
              </a:rPr>
              <a:t>LOW</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lang="en-US" altLang="en-US"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90055"/>
                </a:solidFill>
                <a:effectLst/>
                <a:latin typeface="Consolas" panose="020B0609020204030204" pitchFamily="49" charset="0"/>
              </a:rPr>
              <a:t>MEDIUM</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90055"/>
                </a:solidFill>
                <a:effectLst/>
                <a:latin typeface="Consolas" panose="020B0609020204030204" pitchFamily="49" charset="0"/>
              </a:rPr>
              <a:t>HIGH</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A0309F5-F550-E784-7277-90C30D9FF686}"/>
              </a:ext>
            </a:extLst>
          </p:cNvPr>
          <p:cNvSpPr txBox="1"/>
          <p:nvPr/>
        </p:nvSpPr>
        <p:spPr>
          <a:xfrm>
            <a:off x="149087" y="4559584"/>
            <a:ext cx="5011310" cy="923330"/>
          </a:xfrm>
          <a:prstGeom prst="rect">
            <a:avLst/>
          </a:prstGeom>
          <a:noFill/>
        </p:spPr>
        <p:txBody>
          <a:bodyPr wrap="square">
            <a:spAutoFit/>
          </a:bodyPr>
          <a:lstStyle/>
          <a:p>
            <a:r>
              <a:rPr lang="en-GB" dirty="0"/>
              <a:t>You can access </a:t>
            </a:r>
            <a:r>
              <a:rPr lang="en-GB" dirty="0" err="1"/>
              <a:t>enum</a:t>
            </a:r>
            <a:r>
              <a:rPr lang="en-GB" dirty="0"/>
              <a:t> constants with the dot syntax:</a:t>
            </a:r>
          </a:p>
          <a:p>
            <a:endParaRPr lang="en-GB" dirty="0"/>
          </a:p>
          <a:p>
            <a:r>
              <a:rPr lang="en-GB" dirty="0"/>
              <a:t>Level </a:t>
            </a:r>
            <a:r>
              <a:rPr lang="en-GB" dirty="0" err="1"/>
              <a:t>myVar</a:t>
            </a:r>
            <a:r>
              <a:rPr lang="en-GB" dirty="0"/>
              <a:t> = </a:t>
            </a:r>
            <a:r>
              <a:rPr lang="en-GB" dirty="0" err="1"/>
              <a:t>Level.MEDIUM</a:t>
            </a:r>
            <a:r>
              <a:rPr lang="en-GB" dirty="0"/>
              <a:t>;</a:t>
            </a:r>
            <a:endParaRPr lang="en-PH" dirty="0"/>
          </a:p>
        </p:txBody>
      </p:sp>
    </p:spTree>
    <p:extLst>
      <p:ext uri="{BB962C8B-B14F-4D97-AF65-F5344CB8AC3E}">
        <p14:creationId xmlns:p14="http://schemas.microsoft.com/office/powerpoint/2010/main" val="32012938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9915F-7CC6-B23D-EF2C-31C3B85C0B14}"/>
              </a:ext>
            </a:extLst>
          </p:cNvPr>
          <p:cNvSpPr txBox="1"/>
          <p:nvPr/>
        </p:nvSpPr>
        <p:spPr>
          <a:xfrm>
            <a:off x="55661" y="123051"/>
            <a:ext cx="6694996" cy="7294305"/>
          </a:xfrm>
          <a:prstGeom prst="rect">
            <a:avLst/>
          </a:prstGeom>
          <a:noFill/>
        </p:spPr>
        <p:txBody>
          <a:bodyPr wrap="square">
            <a:spAutoFit/>
          </a:bodyPr>
          <a:lstStyle/>
          <a:p>
            <a:r>
              <a:rPr lang="en-GB" dirty="0"/>
              <a:t>Java User Input (Scanner)</a:t>
            </a:r>
          </a:p>
          <a:p>
            <a:r>
              <a:rPr lang="en-GB" dirty="0"/>
              <a:t>Java User Input</a:t>
            </a:r>
          </a:p>
          <a:p>
            <a:r>
              <a:rPr lang="en-GB" dirty="0"/>
              <a:t>The Scanner class is used to get user input, and it is found in the </a:t>
            </a:r>
            <a:r>
              <a:rPr lang="en-GB" dirty="0" err="1"/>
              <a:t>java.util</a:t>
            </a:r>
            <a:r>
              <a:rPr lang="en-GB" dirty="0"/>
              <a:t> package.</a:t>
            </a:r>
          </a:p>
          <a:p>
            <a:endParaRPr lang="en-GB" dirty="0"/>
          </a:p>
          <a:p>
            <a:r>
              <a:rPr lang="en-GB" dirty="0"/>
              <a:t>To use the Scanner class, create an object of the class and use any of the available methods found in the Scanner class documentation. In our example, we will use the </a:t>
            </a:r>
            <a:r>
              <a:rPr lang="en-GB" dirty="0" err="1"/>
              <a:t>nextLine</a:t>
            </a:r>
            <a:r>
              <a:rPr lang="en-GB" dirty="0"/>
              <a:t>() method, which is used to read Strings:</a:t>
            </a:r>
          </a:p>
          <a:p>
            <a:endParaRPr lang="en-GB" dirty="0"/>
          </a:p>
          <a:p>
            <a:r>
              <a:rPr lang="en-GB" dirty="0"/>
              <a:t>Example</a:t>
            </a:r>
          </a:p>
          <a:p>
            <a:r>
              <a:rPr lang="en-GB" dirty="0"/>
              <a:t>import </a:t>
            </a:r>
            <a:r>
              <a:rPr lang="en-GB" dirty="0" err="1"/>
              <a:t>java.util.Scanner</a:t>
            </a:r>
            <a:r>
              <a:rPr lang="en-GB" dirty="0"/>
              <a:t>;  // Import the Scanner class</a:t>
            </a:r>
          </a:p>
          <a:p>
            <a:endParaRPr lang="en-GB" dirty="0"/>
          </a:p>
          <a:p>
            <a:r>
              <a:rPr lang="en-GB" dirty="0"/>
              <a:t>class Main {</a:t>
            </a:r>
          </a:p>
          <a:p>
            <a:r>
              <a:rPr lang="en-GB" dirty="0"/>
              <a:t>  public static void main(String[] </a:t>
            </a:r>
            <a:r>
              <a:rPr lang="en-GB" dirty="0" err="1"/>
              <a:t>args</a:t>
            </a:r>
            <a:r>
              <a:rPr lang="en-GB" dirty="0"/>
              <a:t>) {</a:t>
            </a:r>
          </a:p>
          <a:p>
            <a:r>
              <a:rPr lang="en-GB" dirty="0"/>
              <a:t>    Scanner </a:t>
            </a:r>
            <a:r>
              <a:rPr lang="en-GB" dirty="0" err="1"/>
              <a:t>myObj</a:t>
            </a:r>
            <a:r>
              <a:rPr lang="en-GB" dirty="0"/>
              <a:t> = new Scanner(System.in);  // Create a Scanner object</a:t>
            </a:r>
          </a:p>
          <a:p>
            <a:r>
              <a:rPr lang="en-GB" dirty="0"/>
              <a:t>    </a:t>
            </a:r>
            <a:r>
              <a:rPr lang="en-GB" dirty="0" err="1"/>
              <a:t>System.out.println</a:t>
            </a:r>
            <a:r>
              <a:rPr lang="en-GB" dirty="0"/>
              <a:t>("Enter username");</a:t>
            </a:r>
          </a:p>
          <a:p>
            <a:endParaRPr lang="en-GB" dirty="0"/>
          </a:p>
          <a:p>
            <a:r>
              <a:rPr lang="en-GB" dirty="0"/>
              <a:t>    String </a:t>
            </a:r>
            <a:r>
              <a:rPr lang="en-GB" dirty="0" err="1"/>
              <a:t>userName</a:t>
            </a:r>
            <a:r>
              <a:rPr lang="en-GB" dirty="0"/>
              <a:t> = </a:t>
            </a:r>
            <a:r>
              <a:rPr lang="en-GB" dirty="0" err="1"/>
              <a:t>myObj.nextLine</a:t>
            </a:r>
            <a:r>
              <a:rPr lang="en-GB" dirty="0"/>
              <a:t>();  // Read user input</a:t>
            </a:r>
          </a:p>
          <a:p>
            <a:r>
              <a:rPr lang="en-GB" dirty="0"/>
              <a:t>    </a:t>
            </a:r>
            <a:r>
              <a:rPr lang="en-GB" dirty="0" err="1"/>
              <a:t>System.out.println</a:t>
            </a:r>
            <a:r>
              <a:rPr lang="en-GB" dirty="0"/>
              <a:t>("Username is: " + </a:t>
            </a:r>
            <a:r>
              <a:rPr lang="en-GB" dirty="0" err="1"/>
              <a:t>userName</a:t>
            </a:r>
            <a:r>
              <a:rPr lang="en-GB" dirty="0"/>
              <a:t>);  // Output user input</a:t>
            </a:r>
          </a:p>
          <a:p>
            <a:r>
              <a:rPr lang="en-GB" dirty="0"/>
              <a:t>  }</a:t>
            </a:r>
          </a:p>
          <a:p>
            <a:r>
              <a:rPr lang="en-GB" dirty="0"/>
              <a:t>}</a:t>
            </a:r>
          </a:p>
          <a:p>
            <a:endParaRPr lang="en-GB" dirty="0"/>
          </a:p>
          <a:p>
            <a:r>
              <a:rPr lang="en-GB" dirty="0"/>
              <a:t>If you don't know what a package is, read our Java Packages Tutorial.</a:t>
            </a:r>
            <a:endParaRPr lang="en-PH" dirty="0"/>
          </a:p>
        </p:txBody>
      </p:sp>
      <p:sp>
        <p:nvSpPr>
          <p:cNvPr id="5" name="TextBox 4">
            <a:extLst>
              <a:ext uri="{FF2B5EF4-FFF2-40B4-BE49-F238E27FC236}">
                <a16:creationId xmlns:a16="http://schemas.microsoft.com/office/drawing/2014/main" id="{CDF661A6-7107-F711-A680-D5505B363CE3}"/>
              </a:ext>
            </a:extLst>
          </p:cNvPr>
          <p:cNvSpPr txBox="1"/>
          <p:nvPr/>
        </p:nvSpPr>
        <p:spPr>
          <a:xfrm>
            <a:off x="7354922" y="1318998"/>
            <a:ext cx="4837078" cy="5078313"/>
          </a:xfrm>
          <a:prstGeom prst="rect">
            <a:avLst/>
          </a:prstGeom>
          <a:noFill/>
        </p:spPr>
        <p:txBody>
          <a:bodyPr wrap="square">
            <a:spAutoFit/>
          </a:bodyPr>
          <a:lstStyle/>
          <a:p>
            <a:r>
              <a:rPr lang="en-PH" dirty="0"/>
              <a:t>import </a:t>
            </a:r>
            <a:r>
              <a:rPr lang="en-PH" dirty="0" err="1"/>
              <a:t>java.util.Scanner</a:t>
            </a:r>
            <a:r>
              <a:rPr lang="en-PH" dirty="0"/>
              <a:t>; // import the Scanner class </a:t>
            </a:r>
          </a:p>
          <a:p>
            <a:endParaRPr lang="en-PH" dirty="0"/>
          </a:p>
          <a:p>
            <a:r>
              <a:rPr lang="en-PH" dirty="0"/>
              <a:t>class Main {</a:t>
            </a:r>
          </a:p>
          <a:p>
            <a:r>
              <a:rPr lang="en-PH" dirty="0"/>
              <a:t>  public static void main(String[] </a:t>
            </a:r>
            <a:r>
              <a:rPr lang="en-PH" dirty="0" err="1"/>
              <a:t>args</a:t>
            </a:r>
            <a:r>
              <a:rPr lang="en-PH" dirty="0"/>
              <a:t>) {</a:t>
            </a:r>
          </a:p>
          <a:p>
            <a:r>
              <a:rPr lang="en-PH" dirty="0"/>
              <a:t>    Scanner </a:t>
            </a:r>
            <a:r>
              <a:rPr lang="en-PH" dirty="0" err="1"/>
              <a:t>myObj</a:t>
            </a:r>
            <a:r>
              <a:rPr lang="en-PH" dirty="0"/>
              <a:t> = new Scanner(System.in);</a:t>
            </a:r>
          </a:p>
          <a:p>
            <a:r>
              <a:rPr lang="en-PH" dirty="0"/>
              <a:t>    String </a:t>
            </a:r>
            <a:r>
              <a:rPr lang="en-PH" dirty="0" err="1"/>
              <a:t>userName</a:t>
            </a:r>
            <a:r>
              <a:rPr lang="en-PH" dirty="0"/>
              <a:t>;</a:t>
            </a:r>
          </a:p>
          <a:p>
            <a:r>
              <a:rPr lang="en-PH" dirty="0"/>
              <a:t>    </a:t>
            </a:r>
          </a:p>
          <a:p>
            <a:r>
              <a:rPr lang="en-PH" dirty="0"/>
              <a:t>    // Enter username and press Enter</a:t>
            </a:r>
          </a:p>
          <a:p>
            <a:r>
              <a:rPr lang="en-PH" dirty="0"/>
              <a:t>    </a:t>
            </a:r>
            <a:r>
              <a:rPr lang="en-PH" dirty="0" err="1"/>
              <a:t>System.out.println</a:t>
            </a:r>
            <a:r>
              <a:rPr lang="en-PH" dirty="0"/>
              <a:t>("Enter username"); </a:t>
            </a:r>
          </a:p>
          <a:p>
            <a:r>
              <a:rPr lang="en-PH" dirty="0"/>
              <a:t>    </a:t>
            </a:r>
            <a:r>
              <a:rPr lang="en-PH" dirty="0" err="1"/>
              <a:t>userName</a:t>
            </a:r>
            <a:r>
              <a:rPr lang="en-PH" dirty="0"/>
              <a:t> = </a:t>
            </a:r>
            <a:r>
              <a:rPr lang="en-PH" dirty="0" err="1"/>
              <a:t>myObj.nextLine</a:t>
            </a:r>
            <a:r>
              <a:rPr lang="en-PH" dirty="0"/>
              <a:t>();   </a:t>
            </a:r>
          </a:p>
          <a:p>
            <a:r>
              <a:rPr lang="en-PH" dirty="0"/>
              <a:t>       </a:t>
            </a:r>
          </a:p>
          <a:p>
            <a:r>
              <a:rPr lang="en-PH" dirty="0"/>
              <a:t>    </a:t>
            </a:r>
            <a:r>
              <a:rPr lang="en-PH" dirty="0" err="1"/>
              <a:t>System.out.println</a:t>
            </a:r>
            <a:r>
              <a:rPr lang="en-PH" dirty="0"/>
              <a:t>("Username is: " + </a:t>
            </a:r>
            <a:r>
              <a:rPr lang="en-PH" dirty="0" err="1"/>
              <a:t>userName</a:t>
            </a:r>
            <a:r>
              <a:rPr lang="en-PH" dirty="0"/>
              <a:t>);        </a:t>
            </a:r>
          </a:p>
          <a:p>
            <a:r>
              <a:rPr lang="en-PH" dirty="0"/>
              <a:t>  }</a:t>
            </a:r>
          </a:p>
          <a:p>
            <a:r>
              <a:rPr lang="en-PH" dirty="0"/>
              <a:t>}</a:t>
            </a:r>
          </a:p>
          <a:p>
            <a:endParaRPr lang="en-PH" dirty="0"/>
          </a:p>
          <a:p>
            <a:r>
              <a:rPr lang="en-PH" dirty="0"/>
              <a:t> </a:t>
            </a:r>
          </a:p>
        </p:txBody>
      </p:sp>
    </p:spTree>
    <p:extLst>
      <p:ext uri="{BB962C8B-B14F-4D97-AF65-F5344CB8AC3E}">
        <p14:creationId xmlns:p14="http://schemas.microsoft.com/office/powerpoint/2010/main" val="14827181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F47619-B90A-F7A1-AA9D-A8A3FB797AE3}"/>
              </a:ext>
            </a:extLst>
          </p:cNvPr>
          <p:cNvSpPr>
            <a:spLocks noChangeArrowheads="1"/>
          </p:cNvSpPr>
          <p:nvPr/>
        </p:nvSpPr>
        <p:spPr bwMode="auto">
          <a:xfrm>
            <a:off x="0" y="-38099"/>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1568" tIns="126960" rIns="-101568"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F98563D-7753-DA7A-F714-9F8C7F1F9AFA}"/>
              </a:ext>
            </a:extLst>
          </p:cNvPr>
          <p:cNvSpPr txBox="1"/>
          <p:nvPr/>
        </p:nvSpPr>
        <p:spPr>
          <a:xfrm>
            <a:off x="94247" y="172134"/>
            <a:ext cx="618824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Verdana" panose="020B0604030504040204" pitchFamily="34" charset="0"/>
              </a:rPr>
              <a:t>Enum</a:t>
            </a:r>
            <a:r>
              <a:rPr kumimoji="0" lang="en-US" altLang="en-US" sz="1800" b="0" i="0" u="none" strike="noStrike" cap="none" normalizeH="0" baseline="0" dirty="0">
                <a:ln>
                  <a:noFill/>
                </a:ln>
                <a:solidFill>
                  <a:srgbClr val="000000"/>
                </a:solidFill>
                <a:effectLst/>
                <a:latin typeface="Verdana" panose="020B0604030504040204" pitchFamily="34" charset="0"/>
              </a:rPr>
              <a:t> is short for "enumerations", which means "specifically listed".</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56095E2-5AC8-5955-1AD1-0BC89AD22A43}"/>
              </a:ext>
            </a:extLst>
          </p:cNvPr>
          <p:cNvSpPr txBox="1"/>
          <p:nvPr/>
        </p:nvSpPr>
        <p:spPr>
          <a:xfrm>
            <a:off x="140368" y="971400"/>
            <a:ext cx="3461085" cy="523220"/>
          </a:xfrm>
          <a:prstGeom prst="rect">
            <a:avLst/>
          </a:prstGeom>
          <a:solidFill>
            <a:srgbClr val="00B0F0"/>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Enum inside a Class</a:t>
            </a:r>
          </a:p>
        </p:txBody>
      </p:sp>
      <p:sp>
        <p:nvSpPr>
          <p:cNvPr id="12" name="TextBox 11">
            <a:extLst>
              <a:ext uri="{FF2B5EF4-FFF2-40B4-BE49-F238E27FC236}">
                <a16:creationId xmlns:a16="http://schemas.microsoft.com/office/drawing/2014/main" id="{BEA5863D-0DA4-2E27-C964-49493D31A2CD}"/>
              </a:ext>
            </a:extLst>
          </p:cNvPr>
          <p:cNvSpPr txBox="1"/>
          <p:nvPr/>
        </p:nvSpPr>
        <p:spPr>
          <a:xfrm>
            <a:off x="140368" y="1704292"/>
            <a:ext cx="494497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You can also have an </a:t>
            </a:r>
            <a:r>
              <a:rPr kumimoji="0" lang="en-US" altLang="en-US" sz="1800" b="0" i="0" u="none" strike="noStrike" cap="none" normalizeH="0" baseline="0" dirty="0" err="1">
                <a:ln>
                  <a:noFill/>
                </a:ln>
                <a:solidFill>
                  <a:srgbClr val="DC143C"/>
                </a:solidFill>
                <a:effectLst/>
                <a:latin typeface="Consolas" panose="020B0609020204030204" pitchFamily="49" charset="0"/>
              </a:rPr>
              <a:t>enum</a:t>
            </a:r>
            <a:r>
              <a:rPr kumimoji="0" lang="en-US" altLang="en-US" sz="1800" b="0" i="0" u="none" strike="noStrike" cap="none" normalizeH="0" baseline="0" dirty="0">
                <a:ln>
                  <a:noFill/>
                </a:ln>
                <a:solidFill>
                  <a:srgbClr val="000000"/>
                </a:solidFill>
                <a:effectLst/>
                <a:latin typeface="Verdana" panose="020B0604030504040204" pitchFamily="34" charset="0"/>
              </a:rPr>
              <a:t> inside a class: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93C8641C-67DC-36C1-47C0-2B16FE2A5F5F}"/>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C543590F-AAA4-A832-2042-1CA49D973E32}"/>
              </a:ext>
            </a:extLst>
          </p:cNvPr>
          <p:cNvSpPr txBox="1"/>
          <p:nvPr/>
        </p:nvSpPr>
        <p:spPr>
          <a:xfrm>
            <a:off x="140368" y="2845894"/>
            <a:ext cx="5747086"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7AA"/>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class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Main</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77AA"/>
                </a:solidFill>
                <a:effectLst/>
                <a:latin typeface="Consolas" panose="020B0609020204030204" pitchFamily="49" charset="0"/>
              </a:rPr>
              <a:t>enum</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Level</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0055"/>
                </a:solidFill>
                <a:effectLst/>
                <a:latin typeface="Consolas" panose="020B0609020204030204" pitchFamily="49" charset="0"/>
              </a:rPr>
              <a:t>LOW</a:t>
            </a:r>
            <a:r>
              <a:rPr kumimoji="0" lang="en-US" altLang="en-US" sz="18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0055"/>
                </a:solidFill>
                <a:effectLst/>
                <a:latin typeface="Consolas" panose="020B0609020204030204" pitchFamily="49" charset="0"/>
              </a:rPr>
              <a:t>MEDIUM</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90055"/>
                </a:solidFill>
                <a:effectLst/>
                <a:latin typeface="Consolas" panose="020B0609020204030204" pitchFamily="49" charset="0"/>
              </a:rPr>
              <a:t>HIGH</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static</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void</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main</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DD4A68"/>
                </a:solidFill>
                <a:effectLst/>
                <a:latin typeface="Consolas" panose="020B0609020204030204" pitchFamily="49" charset="0"/>
              </a:rPr>
              <a:t>String</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args</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DD4A68"/>
                </a:solidFill>
                <a:effectLst/>
                <a:latin typeface="Consolas" panose="020B0609020204030204" pitchFamily="49" charset="0"/>
              </a:rPr>
              <a:t>Level</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myVar</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DD4A68"/>
                </a:solidFill>
                <a:effectLst/>
                <a:latin typeface="Consolas" panose="020B0609020204030204" pitchFamily="49" charset="0"/>
              </a:rPr>
              <a:t>Level</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990055"/>
                </a:solidFill>
                <a:effectLst/>
                <a:latin typeface="Consolas" panose="020B0609020204030204" pitchFamily="49" charset="0"/>
              </a:rPr>
              <a:t>MEDIUM</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DD4A68"/>
                </a:solidFill>
                <a:effectLst/>
                <a:latin typeface="Consolas" panose="020B0609020204030204" pitchFamily="49" charset="0"/>
              </a:rPr>
              <a:t>System</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out</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DD4A68"/>
                </a:solidFill>
                <a:effectLst/>
                <a:latin typeface="Consolas" panose="020B0609020204030204" pitchFamily="49" charset="0"/>
              </a:rPr>
              <a:t>println</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myVar</a:t>
            </a:r>
            <a:r>
              <a:rPr kumimoji="0" lang="en-US" altLang="en-US" sz="18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068D6FC5-1952-31A9-1601-B5AD36315067}"/>
              </a:ext>
            </a:extLst>
          </p:cNvPr>
          <p:cNvSpPr txBox="1"/>
          <p:nvPr/>
        </p:nvSpPr>
        <p:spPr>
          <a:xfrm>
            <a:off x="140368" y="2275093"/>
            <a:ext cx="146785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p:txBody>
      </p:sp>
      <p:sp>
        <p:nvSpPr>
          <p:cNvPr id="18" name="Rectangle 5">
            <a:extLst>
              <a:ext uri="{FF2B5EF4-FFF2-40B4-BE49-F238E27FC236}">
                <a16:creationId xmlns:a16="http://schemas.microsoft.com/office/drawing/2014/main" id="{DE2A302B-6E2B-5345-443C-3DB04756B16C}"/>
              </a:ext>
            </a:extLst>
          </p:cNvPr>
          <p:cNvSpPr>
            <a:spLocks noChangeArrowheads="1"/>
          </p:cNvSpPr>
          <p:nvPr/>
        </p:nvSpPr>
        <p:spPr bwMode="auto">
          <a:xfrm>
            <a:off x="6096000" y="125765"/>
            <a:ext cx="4044056" cy="49753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Enum in a Switch Statement</a:t>
            </a:r>
            <a:endParaRPr kumimoji="0" lang="en-US" altLang="en-US" sz="1800" b="1" i="0" u="none" strike="noStrike" cap="none" normalizeH="0" baseline="0" dirty="0">
              <a:ln>
                <a:noFill/>
              </a:ln>
              <a:solidFill>
                <a:schemeClr val="tx1"/>
              </a:solidFill>
              <a:effectLst/>
            </a:endParaRPr>
          </a:p>
        </p:txBody>
      </p:sp>
      <p:sp>
        <p:nvSpPr>
          <p:cNvPr id="20" name="TextBox 19">
            <a:extLst>
              <a:ext uri="{FF2B5EF4-FFF2-40B4-BE49-F238E27FC236}">
                <a16:creationId xmlns:a16="http://schemas.microsoft.com/office/drawing/2014/main" id="{7D23C601-E40D-7E62-B9A0-E8ED54ADE803}"/>
              </a:ext>
            </a:extLst>
          </p:cNvPr>
          <p:cNvSpPr txBox="1"/>
          <p:nvPr/>
        </p:nvSpPr>
        <p:spPr>
          <a:xfrm>
            <a:off x="6023967" y="688119"/>
            <a:ext cx="5747086"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Enums are often used in </a:t>
            </a:r>
            <a:r>
              <a:rPr kumimoji="0" lang="en-US" altLang="en-US" sz="1800" b="0" i="0" u="none" strike="noStrike" cap="none" normalizeH="0" baseline="0" dirty="0">
                <a:ln>
                  <a:noFill/>
                </a:ln>
                <a:solidFill>
                  <a:srgbClr val="DC143C"/>
                </a:solidFill>
                <a:effectLst/>
                <a:latin typeface="Consolas" panose="020B0609020204030204" pitchFamily="49" charset="0"/>
              </a:rPr>
              <a:t>switch</a:t>
            </a:r>
            <a:r>
              <a:rPr kumimoji="0" lang="en-US" altLang="en-US" sz="1800" b="0" i="0" u="none" strike="noStrike" cap="none" normalizeH="0" baseline="0" dirty="0">
                <a:ln>
                  <a:noFill/>
                </a:ln>
                <a:solidFill>
                  <a:srgbClr val="000000"/>
                </a:solidFill>
                <a:effectLst/>
                <a:latin typeface="Verdana" panose="020B0604030504040204" pitchFamily="34" charset="0"/>
              </a:rPr>
              <a:t> statements to check for corresponding values:</a:t>
            </a: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E8BE0CC7-4679-2EBC-015C-8C3AA4970509}"/>
              </a:ext>
            </a:extLst>
          </p:cNvPr>
          <p:cNvSpPr txBox="1"/>
          <p:nvPr/>
        </p:nvSpPr>
        <p:spPr>
          <a:xfrm>
            <a:off x="6023967" y="1398964"/>
            <a:ext cx="173254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p:txBody>
      </p:sp>
      <p:sp>
        <p:nvSpPr>
          <p:cNvPr id="25" name="TextBox 24">
            <a:extLst>
              <a:ext uri="{FF2B5EF4-FFF2-40B4-BE49-F238E27FC236}">
                <a16:creationId xmlns:a16="http://schemas.microsoft.com/office/drawing/2014/main" id="{4863E97F-5349-74F4-3D50-9922D9BA3395}"/>
              </a:ext>
            </a:extLst>
          </p:cNvPr>
          <p:cNvSpPr txBox="1"/>
          <p:nvPr/>
        </p:nvSpPr>
        <p:spPr>
          <a:xfrm>
            <a:off x="8237623" y="1704292"/>
            <a:ext cx="3296650" cy="5047536"/>
          </a:xfrm>
          <a:prstGeom prst="rect">
            <a:avLst/>
          </a:prstGeom>
          <a:noFill/>
          <a:ln>
            <a:solidFill>
              <a:schemeClr val="accent1"/>
            </a:solidFill>
          </a:ln>
        </p:spPr>
        <p:txBody>
          <a:bodyPr wrap="square">
            <a:spAutoFit/>
          </a:bodyPr>
          <a:lstStyle/>
          <a:p>
            <a:r>
              <a:rPr lang="en-PH" sz="1400" b="1" dirty="0" err="1"/>
              <a:t>enum</a:t>
            </a:r>
            <a:r>
              <a:rPr lang="en-PH" sz="1400" b="1" dirty="0"/>
              <a:t> Level {</a:t>
            </a:r>
          </a:p>
          <a:p>
            <a:r>
              <a:rPr lang="en-PH" sz="1400" b="1" dirty="0"/>
              <a:t>  LOW,</a:t>
            </a:r>
          </a:p>
          <a:p>
            <a:r>
              <a:rPr lang="en-PH" sz="1400" b="1" dirty="0"/>
              <a:t>  MEDIUM,</a:t>
            </a:r>
          </a:p>
          <a:p>
            <a:r>
              <a:rPr lang="en-PH" sz="1400" b="1" dirty="0"/>
              <a:t>  HIGH</a:t>
            </a:r>
          </a:p>
          <a:p>
            <a:r>
              <a:rPr lang="en-PH" sz="1400" b="1" dirty="0"/>
              <a:t>}</a:t>
            </a:r>
          </a:p>
          <a:p>
            <a:endParaRPr lang="en-PH" sz="1400" b="1" dirty="0"/>
          </a:p>
          <a:p>
            <a:r>
              <a:rPr lang="en-PH" sz="1400" b="1" dirty="0"/>
              <a:t>public class Main {</a:t>
            </a:r>
          </a:p>
          <a:p>
            <a:r>
              <a:rPr lang="en-PH" sz="1400" b="1" dirty="0"/>
              <a:t>  public static void main(String[] </a:t>
            </a:r>
            <a:r>
              <a:rPr lang="en-PH" sz="1400" b="1" dirty="0" err="1"/>
              <a:t>args</a:t>
            </a:r>
            <a:r>
              <a:rPr lang="en-PH" sz="1400" b="1" dirty="0"/>
              <a:t>) {</a:t>
            </a:r>
          </a:p>
          <a:p>
            <a:r>
              <a:rPr lang="en-PH" sz="1400" b="1" dirty="0"/>
              <a:t>    Level </a:t>
            </a:r>
            <a:r>
              <a:rPr lang="en-PH" sz="1400" b="1" dirty="0" err="1"/>
              <a:t>myVar</a:t>
            </a:r>
            <a:r>
              <a:rPr lang="en-PH" sz="1400" b="1" dirty="0"/>
              <a:t> = </a:t>
            </a:r>
            <a:r>
              <a:rPr lang="en-PH" sz="1400" b="1" dirty="0" err="1"/>
              <a:t>Level.MEDIUM</a:t>
            </a:r>
            <a:r>
              <a:rPr lang="en-PH" sz="1400" b="1" dirty="0"/>
              <a:t>;</a:t>
            </a:r>
          </a:p>
          <a:p>
            <a:endParaRPr lang="en-PH" sz="1400" b="1" dirty="0"/>
          </a:p>
          <a:p>
            <a:r>
              <a:rPr lang="en-PH" sz="1400" b="1" dirty="0"/>
              <a:t>    switch(</a:t>
            </a:r>
            <a:r>
              <a:rPr lang="en-PH" sz="1400" b="1" dirty="0" err="1"/>
              <a:t>myVar</a:t>
            </a:r>
            <a:r>
              <a:rPr lang="en-PH" sz="1400" b="1" dirty="0"/>
              <a:t>) {</a:t>
            </a:r>
          </a:p>
          <a:p>
            <a:r>
              <a:rPr lang="en-PH" sz="1400" b="1" dirty="0"/>
              <a:t>      case LOW:</a:t>
            </a:r>
          </a:p>
          <a:p>
            <a:r>
              <a:rPr lang="en-PH" sz="1400" b="1" dirty="0"/>
              <a:t>        </a:t>
            </a:r>
            <a:r>
              <a:rPr lang="en-PH" sz="1400" b="1" dirty="0" err="1"/>
              <a:t>System.out.println</a:t>
            </a:r>
            <a:r>
              <a:rPr lang="en-PH" sz="1400" b="1" dirty="0"/>
              <a:t>("Low level");</a:t>
            </a:r>
          </a:p>
          <a:p>
            <a:r>
              <a:rPr lang="en-PH" sz="1400" b="1" dirty="0"/>
              <a:t>        break;</a:t>
            </a:r>
          </a:p>
          <a:p>
            <a:r>
              <a:rPr lang="en-PH" sz="1400" b="1" dirty="0"/>
              <a:t>      case MEDIUM:</a:t>
            </a:r>
          </a:p>
          <a:p>
            <a:r>
              <a:rPr lang="en-PH" sz="1400" b="1" dirty="0"/>
              <a:t>         </a:t>
            </a:r>
            <a:r>
              <a:rPr lang="en-PH" sz="1400" b="1" dirty="0" err="1"/>
              <a:t>System.out.println</a:t>
            </a:r>
            <a:r>
              <a:rPr lang="en-PH" sz="1400" b="1" dirty="0"/>
              <a:t>("Medium level");</a:t>
            </a:r>
          </a:p>
          <a:p>
            <a:r>
              <a:rPr lang="en-PH" sz="1400" b="1" dirty="0"/>
              <a:t>        break;</a:t>
            </a:r>
          </a:p>
          <a:p>
            <a:r>
              <a:rPr lang="en-PH" sz="1400" b="1" dirty="0"/>
              <a:t>      case HIGH:</a:t>
            </a:r>
          </a:p>
          <a:p>
            <a:r>
              <a:rPr lang="en-PH" sz="1400" b="1" dirty="0"/>
              <a:t>        </a:t>
            </a:r>
            <a:r>
              <a:rPr lang="en-PH" sz="1400" b="1" dirty="0" err="1"/>
              <a:t>System.out.println</a:t>
            </a:r>
            <a:r>
              <a:rPr lang="en-PH" sz="1400" b="1" dirty="0"/>
              <a:t>("High level");</a:t>
            </a:r>
          </a:p>
          <a:p>
            <a:r>
              <a:rPr lang="en-PH" sz="1400" b="1" dirty="0"/>
              <a:t>        break;</a:t>
            </a:r>
          </a:p>
          <a:p>
            <a:r>
              <a:rPr lang="en-PH" sz="1400" b="1" dirty="0"/>
              <a:t>    }</a:t>
            </a:r>
          </a:p>
          <a:p>
            <a:r>
              <a:rPr lang="en-PH" sz="1400" b="1" dirty="0"/>
              <a:t>  }</a:t>
            </a:r>
          </a:p>
          <a:p>
            <a:r>
              <a:rPr lang="en-PH" sz="1400" b="1" dirty="0"/>
              <a:t>}</a:t>
            </a:r>
          </a:p>
        </p:txBody>
      </p:sp>
      <p:sp>
        <p:nvSpPr>
          <p:cNvPr id="28" name="Rectangle 7">
            <a:extLst>
              <a:ext uri="{FF2B5EF4-FFF2-40B4-BE49-F238E27FC236}">
                <a16:creationId xmlns:a16="http://schemas.microsoft.com/office/drawing/2014/main" id="{B4786097-4079-3A40-46F3-8D04CE34E928}"/>
              </a:ext>
            </a:extLst>
          </p:cNvPr>
          <p:cNvSpPr>
            <a:spLocks noChangeArrowheads="1"/>
          </p:cNvSpPr>
          <p:nvPr/>
        </p:nvSpPr>
        <p:spPr bwMode="auto">
          <a:xfrm>
            <a:off x="0" y="-8594"/>
            <a:ext cx="70532" cy="474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570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C2DA3-6544-D6A3-5775-FA578B5EDF7E}"/>
              </a:ext>
            </a:extLst>
          </p:cNvPr>
          <p:cNvSpPr txBox="1"/>
          <p:nvPr/>
        </p:nvSpPr>
        <p:spPr>
          <a:xfrm>
            <a:off x="216816" y="364395"/>
            <a:ext cx="11605069" cy="1877437"/>
          </a:xfrm>
          <a:prstGeom prst="rect">
            <a:avLst/>
          </a:prstGeom>
          <a:noFill/>
        </p:spPr>
        <p:txBody>
          <a:bodyPr wrap="square">
            <a:spAutoFit/>
          </a:bodyPr>
          <a:lstStyle/>
          <a:p>
            <a:r>
              <a:rPr lang="en-US" dirty="0">
                <a:latin typeface="Arial Black" panose="020B0A04020102020204" pitchFamily="34" charset="0"/>
              </a:rPr>
              <a:t>Java Scope</a:t>
            </a:r>
          </a:p>
          <a:p>
            <a:r>
              <a:rPr lang="en-US" dirty="0">
                <a:latin typeface="Arial Black" panose="020B0A04020102020204" pitchFamily="34" charset="0"/>
              </a:rPr>
              <a:t>In Java, variables are only accessible inside the region they are created. This is called scope.</a:t>
            </a:r>
          </a:p>
          <a:p>
            <a:endParaRPr lang="en-US" sz="800" dirty="0">
              <a:latin typeface="Arial Black" panose="020B0A04020102020204" pitchFamily="34" charset="0"/>
            </a:endParaRPr>
          </a:p>
          <a:p>
            <a:r>
              <a:rPr lang="en-US" dirty="0">
                <a:latin typeface="Arial Black" panose="020B0A04020102020204" pitchFamily="34" charset="0"/>
              </a:rPr>
              <a:t>Method Scope</a:t>
            </a:r>
          </a:p>
          <a:p>
            <a:r>
              <a:rPr lang="en-US" dirty="0">
                <a:latin typeface="Arial Black" panose="020B0A04020102020204" pitchFamily="34" charset="0"/>
              </a:rPr>
              <a:t>Variables declared directly inside a method are available anywhere in the method following the line of code in which they were declared:</a:t>
            </a:r>
          </a:p>
        </p:txBody>
      </p:sp>
      <p:sp>
        <p:nvSpPr>
          <p:cNvPr id="5" name="TextBox 4">
            <a:extLst>
              <a:ext uri="{FF2B5EF4-FFF2-40B4-BE49-F238E27FC236}">
                <a16:creationId xmlns:a16="http://schemas.microsoft.com/office/drawing/2014/main" id="{0CA86B09-36B6-10BC-9A96-C6499E742E90}"/>
              </a:ext>
            </a:extLst>
          </p:cNvPr>
          <p:cNvSpPr txBox="1"/>
          <p:nvPr/>
        </p:nvSpPr>
        <p:spPr>
          <a:xfrm>
            <a:off x="3300833" y="2268365"/>
            <a:ext cx="6094638" cy="4524315"/>
          </a:xfrm>
          <a:prstGeom prst="rect">
            <a:avLst/>
          </a:prstGeom>
          <a:noFill/>
        </p:spPr>
        <p:txBody>
          <a:bodyPr wrap="square">
            <a:spAutoFit/>
          </a:bodyPr>
          <a:lstStyle/>
          <a:p>
            <a:r>
              <a:rPr lang="en-US" sz="2400" dirty="0">
                <a:latin typeface="Arial Black" panose="020B0A04020102020204" pitchFamily="34" charset="0"/>
              </a:rPr>
              <a:t>public class Main {</a:t>
            </a:r>
          </a:p>
          <a:p>
            <a:r>
              <a:rPr lang="en-US" sz="2400" dirty="0">
                <a:latin typeface="Arial Black" panose="020B0A04020102020204" pitchFamily="34" charset="0"/>
              </a:rPr>
              <a:t>  public static void main(String[] args) {</a:t>
            </a:r>
          </a:p>
          <a:p>
            <a:endParaRPr lang="en-US" sz="2000" dirty="0">
              <a:latin typeface="Arial Black" panose="020B0A04020102020204" pitchFamily="34" charset="0"/>
            </a:endParaRPr>
          </a:p>
          <a:p>
            <a:r>
              <a:rPr lang="en-US" sz="2400" dirty="0">
                <a:latin typeface="Arial Black" panose="020B0A04020102020204" pitchFamily="34" charset="0"/>
              </a:rPr>
              <a:t>    // Code here cannot use x</a:t>
            </a:r>
          </a:p>
          <a:p>
            <a:endParaRPr lang="en-US" sz="2400" dirty="0">
              <a:latin typeface="Arial Black" panose="020B0A04020102020204" pitchFamily="34" charset="0"/>
            </a:endParaRPr>
          </a:p>
          <a:p>
            <a:r>
              <a:rPr lang="en-US" sz="2400" dirty="0">
                <a:latin typeface="Arial Black" panose="020B0A04020102020204" pitchFamily="34" charset="0"/>
              </a:rPr>
              <a:t>    int x = 100;</a:t>
            </a:r>
          </a:p>
          <a:p>
            <a:endParaRPr lang="en-US" sz="2400" dirty="0">
              <a:latin typeface="Arial Black" panose="020B0A04020102020204" pitchFamily="34" charset="0"/>
            </a:endParaRPr>
          </a:p>
          <a:p>
            <a:r>
              <a:rPr lang="en-US" sz="2400" dirty="0">
                <a:latin typeface="Arial Black" panose="020B0A04020102020204" pitchFamily="34" charset="0"/>
              </a:rPr>
              <a:t>    // Code here can use x</a:t>
            </a:r>
          </a:p>
          <a:p>
            <a:r>
              <a:rPr lang="en-US" sz="2400" dirty="0">
                <a:latin typeface="Arial Black" panose="020B0A04020102020204" pitchFamily="34" charset="0"/>
              </a:rPr>
              <a:t>    System.out.println(x);</a:t>
            </a:r>
          </a:p>
          <a:p>
            <a:r>
              <a:rPr lang="en-US" sz="2400" dirty="0">
                <a:latin typeface="Arial Black" panose="020B0A04020102020204" pitchFamily="34" charset="0"/>
              </a:rPr>
              <a:t>  }</a:t>
            </a:r>
          </a:p>
          <a:p>
            <a:r>
              <a:rPr lang="en-US" sz="2400" dirty="0">
                <a:latin typeface="Arial Black" panose="020B0A04020102020204" pitchFamily="34" charset="0"/>
              </a:rPr>
              <a:t>}</a:t>
            </a:r>
          </a:p>
        </p:txBody>
      </p:sp>
    </p:spTree>
    <p:extLst>
      <p:ext uri="{BB962C8B-B14F-4D97-AF65-F5344CB8AC3E}">
        <p14:creationId xmlns:p14="http://schemas.microsoft.com/office/powerpoint/2010/main" val="3604134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6C538-BA7D-DCCE-AB62-876022F5C956}"/>
              </a:ext>
            </a:extLst>
          </p:cNvPr>
          <p:cNvSpPr txBox="1"/>
          <p:nvPr/>
        </p:nvSpPr>
        <p:spPr>
          <a:xfrm>
            <a:off x="214563" y="133290"/>
            <a:ext cx="11817016"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Loop Through an Enum</a:t>
            </a:r>
          </a:p>
        </p:txBody>
      </p:sp>
      <p:sp>
        <p:nvSpPr>
          <p:cNvPr id="3" name="TextBox 2">
            <a:extLst>
              <a:ext uri="{FF2B5EF4-FFF2-40B4-BE49-F238E27FC236}">
                <a16:creationId xmlns:a16="http://schemas.microsoft.com/office/drawing/2014/main" id="{982ACC11-8488-A242-9DB9-A674275C9910}"/>
              </a:ext>
            </a:extLst>
          </p:cNvPr>
          <p:cNvSpPr txBox="1"/>
          <p:nvPr/>
        </p:nvSpPr>
        <p:spPr>
          <a:xfrm>
            <a:off x="755497" y="3339063"/>
            <a:ext cx="2719346" cy="3323987"/>
          </a:xfrm>
          <a:prstGeom prst="rect">
            <a:avLst/>
          </a:prstGeom>
          <a:noFill/>
          <a:ln>
            <a:solidFill>
              <a:schemeClr val="accent1"/>
            </a:solidFill>
          </a:ln>
        </p:spPr>
        <p:txBody>
          <a:bodyPr wrap="square">
            <a:spAutoFit/>
          </a:bodyPr>
          <a:lstStyle/>
          <a:p>
            <a:r>
              <a:rPr lang="en-PH" sz="1400" dirty="0" err="1"/>
              <a:t>enum</a:t>
            </a:r>
            <a:r>
              <a:rPr lang="en-PH" sz="1400" dirty="0"/>
              <a:t> Level {</a:t>
            </a:r>
          </a:p>
          <a:p>
            <a:r>
              <a:rPr lang="en-PH" sz="1400" dirty="0"/>
              <a:t>  LOW,</a:t>
            </a:r>
          </a:p>
          <a:p>
            <a:r>
              <a:rPr lang="en-PH" sz="1400" dirty="0"/>
              <a:t>  MEDIUM,</a:t>
            </a:r>
          </a:p>
          <a:p>
            <a:r>
              <a:rPr lang="en-PH" sz="1400" dirty="0"/>
              <a:t>  HIGH</a:t>
            </a:r>
          </a:p>
          <a:p>
            <a:r>
              <a:rPr lang="en-PH" sz="1400" dirty="0"/>
              <a:t>}</a:t>
            </a:r>
          </a:p>
          <a:p>
            <a:endParaRPr lang="en-PH" sz="1400" dirty="0"/>
          </a:p>
          <a:p>
            <a:r>
              <a:rPr lang="en-PH" sz="1400" dirty="0"/>
              <a:t>public class Main { </a:t>
            </a:r>
          </a:p>
          <a:p>
            <a:r>
              <a:rPr lang="en-PH" sz="1400" dirty="0"/>
              <a:t>  public static void main(String[] </a:t>
            </a:r>
            <a:r>
              <a:rPr lang="en-PH" sz="1400" dirty="0" err="1"/>
              <a:t>args</a:t>
            </a:r>
            <a:r>
              <a:rPr lang="en-PH" sz="1400" dirty="0"/>
              <a:t>) { </a:t>
            </a:r>
          </a:p>
          <a:p>
            <a:r>
              <a:rPr lang="en-PH" sz="1400" dirty="0"/>
              <a:t>    for (Level </a:t>
            </a:r>
            <a:r>
              <a:rPr lang="en-PH" sz="1400" dirty="0" err="1"/>
              <a:t>myVar</a:t>
            </a:r>
            <a:r>
              <a:rPr lang="en-PH" sz="1400" dirty="0"/>
              <a:t> : </a:t>
            </a:r>
            <a:r>
              <a:rPr lang="en-PH" sz="1400" dirty="0" err="1"/>
              <a:t>Level</a:t>
            </a:r>
            <a:r>
              <a:rPr lang="en-PH" sz="1400" b="1" dirty="0" err="1"/>
              <a:t>.values</a:t>
            </a:r>
            <a:r>
              <a:rPr lang="en-PH" sz="1400" b="1" dirty="0"/>
              <a:t>()) </a:t>
            </a:r>
            <a:r>
              <a:rPr lang="en-PH" sz="1400" dirty="0"/>
              <a:t>{</a:t>
            </a:r>
          </a:p>
          <a:p>
            <a:r>
              <a:rPr lang="en-PH" sz="1400" dirty="0"/>
              <a:t>      </a:t>
            </a:r>
            <a:r>
              <a:rPr lang="en-PH" sz="1400" dirty="0" err="1"/>
              <a:t>System.out.println</a:t>
            </a:r>
            <a:r>
              <a:rPr lang="en-PH" sz="1400" dirty="0"/>
              <a:t>(</a:t>
            </a:r>
            <a:r>
              <a:rPr lang="en-PH" sz="1400" dirty="0" err="1"/>
              <a:t>myVar</a:t>
            </a:r>
            <a:r>
              <a:rPr lang="en-PH" sz="1400" dirty="0"/>
              <a:t>);</a:t>
            </a:r>
          </a:p>
          <a:p>
            <a:r>
              <a:rPr lang="en-PH" sz="1400" dirty="0"/>
              <a:t>    }</a:t>
            </a:r>
          </a:p>
          <a:p>
            <a:r>
              <a:rPr lang="en-PH" sz="1400" dirty="0"/>
              <a:t>  } </a:t>
            </a:r>
          </a:p>
          <a:p>
            <a:r>
              <a:rPr lang="en-PH" sz="1400" dirty="0"/>
              <a:t>}</a:t>
            </a:r>
          </a:p>
        </p:txBody>
      </p:sp>
      <p:sp>
        <p:nvSpPr>
          <p:cNvPr id="5" name="TextBox 4">
            <a:extLst>
              <a:ext uri="{FF2B5EF4-FFF2-40B4-BE49-F238E27FC236}">
                <a16:creationId xmlns:a16="http://schemas.microsoft.com/office/drawing/2014/main" id="{402D16F5-040A-974A-4E17-FBDFB7895793}"/>
              </a:ext>
            </a:extLst>
          </p:cNvPr>
          <p:cNvSpPr txBox="1"/>
          <p:nvPr/>
        </p:nvSpPr>
        <p:spPr>
          <a:xfrm>
            <a:off x="214563" y="2535578"/>
            <a:ext cx="4772527" cy="646331"/>
          </a:xfrm>
          <a:prstGeom prst="rect">
            <a:avLst/>
          </a:prstGeom>
          <a:noFill/>
        </p:spPr>
        <p:txBody>
          <a:bodyPr wrap="square">
            <a:spAutoFit/>
          </a:bodyPr>
          <a:lstStyle/>
          <a:p>
            <a:r>
              <a:rPr kumimoji="0" lang="en-US" altLang="en-US" sz="1800" b="0" i="0" u="none" strike="noStrike" cap="none" normalizeH="0" baseline="0" dirty="0">
                <a:ln>
                  <a:noFill/>
                </a:ln>
                <a:solidFill>
                  <a:srgbClr val="0077AA"/>
                </a:solidFill>
                <a:effectLst/>
                <a:latin typeface="Consolas" panose="020B0609020204030204" pitchFamily="49" charset="0"/>
              </a:rPr>
              <a:t>for</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DD4A68"/>
                </a:solidFill>
                <a:effectLst/>
                <a:latin typeface="Consolas" panose="020B0609020204030204" pitchFamily="49" charset="0"/>
              </a:rPr>
              <a:t>Level</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myVar</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DD4A68"/>
                </a:solidFill>
                <a:effectLst/>
                <a:latin typeface="Consolas" panose="020B0609020204030204" pitchFamily="49" charset="0"/>
              </a:rPr>
              <a:t>Level</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DD4A68"/>
                </a:solidFill>
                <a:effectLst/>
                <a:latin typeface="Consolas" panose="020B0609020204030204" pitchFamily="49" charset="0"/>
              </a:rPr>
              <a:t>values</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p>
          <a:p>
            <a:r>
              <a:rPr lang="en-US" altLang="en-US" dirty="0">
                <a:solidFill>
                  <a:srgbClr val="000000"/>
                </a:solidFill>
                <a:latin typeface="Consolas" panose="020B0609020204030204" pitchFamily="49" charset="0"/>
              </a:rPr>
              <a:t>  </a:t>
            </a:r>
            <a:r>
              <a:rPr kumimoji="0" lang="en-US" altLang="en-US" sz="1800" b="0" i="0" u="none" strike="noStrike" cap="none" normalizeH="0" baseline="0" dirty="0" err="1">
                <a:ln>
                  <a:noFill/>
                </a:ln>
                <a:solidFill>
                  <a:srgbClr val="DD4A68"/>
                </a:solidFill>
                <a:effectLst/>
                <a:latin typeface="Consolas" panose="020B0609020204030204" pitchFamily="49" charset="0"/>
              </a:rPr>
              <a:t>System</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out</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DD4A68"/>
                </a:solidFill>
                <a:effectLst/>
                <a:latin typeface="Consolas" panose="020B0609020204030204" pitchFamily="49" charset="0"/>
              </a:rPr>
              <a:t>println</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myVar</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endParaRPr lang="en-PH" dirty="0"/>
          </a:p>
        </p:txBody>
      </p:sp>
      <p:sp>
        <p:nvSpPr>
          <p:cNvPr id="7" name="TextBox 6">
            <a:extLst>
              <a:ext uri="{FF2B5EF4-FFF2-40B4-BE49-F238E27FC236}">
                <a16:creationId xmlns:a16="http://schemas.microsoft.com/office/drawing/2014/main" id="{18CCA7C3-36AB-3D59-4B9B-CBE9A33018C7}"/>
              </a:ext>
            </a:extLst>
          </p:cNvPr>
          <p:cNvSpPr txBox="1"/>
          <p:nvPr/>
        </p:nvSpPr>
        <p:spPr>
          <a:xfrm>
            <a:off x="214563" y="2009092"/>
            <a:ext cx="169244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p:txBody>
      </p:sp>
      <p:sp>
        <p:nvSpPr>
          <p:cNvPr id="10" name="TextBox 9">
            <a:extLst>
              <a:ext uri="{FF2B5EF4-FFF2-40B4-BE49-F238E27FC236}">
                <a16:creationId xmlns:a16="http://schemas.microsoft.com/office/drawing/2014/main" id="{4DCC9517-2B8E-C4AC-32F7-56CD3D77AE89}"/>
              </a:ext>
            </a:extLst>
          </p:cNvPr>
          <p:cNvSpPr txBox="1"/>
          <p:nvPr/>
        </p:nvSpPr>
        <p:spPr>
          <a:xfrm>
            <a:off x="5249728" y="2039994"/>
            <a:ext cx="6727709" cy="34470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Difference between Enums and Classes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An </a:t>
            </a:r>
            <a:r>
              <a:rPr kumimoji="0" lang="en-US" altLang="en-US" sz="1800" b="0" i="0" u="none" strike="noStrike" cap="none" normalizeH="0" baseline="0" dirty="0" err="1">
                <a:ln>
                  <a:noFill/>
                </a:ln>
                <a:solidFill>
                  <a:srgbClr val="DC143C"/>
                </a:solidFill>
                <a:effectLst/>
                <a:latin typeface="Consolas" panose="020B0609020204030204" pitchFamily="49" charset="0"/>
              </a:rPr>
              <a:t>enum</a:t>
            </a:r>
            <a:r>
              <a:rPr kumimoji="0" lang="en-US" altLang="en-US" sz="1800" b="0" i="0" u="none" strike="noStrike" cap="none" normalizeH="0" baseline="0" dirty="0">
                <a:ln>
                  <a:noFill/>
                </a:ln>
                <a:solidFill>
                  <a:srgbClr val="000000"/>
                </a:solidFill>
                <a:effectLst/>
                <a:latin typeface="Verdana" panose="020B0604030504040204" pitchFamily="34" charset="0"/>
              </a:rPr>
              <a:t> can, just like a </a:t>
            </a:r>
            <a:r>
              <a:rPr kumimoji="0" lang="en-US" altLang="en-US" sz="1800" b="0" i="0" u="none" strike="noStrike" cap="none" normalizeH="0" baseline="0" dirty="0">
                <a:ln>
                  <a:noFill/>
                </a:ln>
                <a:solidFill>
                  <a:srgbClr val="DC143C"/>
                </a:solidFill>
                <a:effectLst/>
                <a:latin typeface="Consolas" panose="020B0609020204030204" pitchFamily="49" charset="0"/>
              </a:rPr>
              <a:t>class</a:t>
            </a:r>
            <a:r>
              <a:rPr kumimoji="0" lang="en-US" altLang="en-US" sz="1800" b="0" i="0" u="none" strike="noStrike" cap="none" normalizeH="0" baseline="0" dirty="0">
                <a:ln>
                  <a:noFill/>
                </a:ln>
                <a:solidFill>
                  <a:srgbClr val="000000"/>
                </a:solidFill>
                <a:effectLst/>
                <a:latin typeface="Verdana" panose="020B0604030504040204" pitchFamily="34" charset="0"/>
              </a:rPr>
              <a:t>, have attributes and methods. The only difference is that </a:t>
            </a:r>
            <a:r>
              <a:rPr kumimoji="0" lang="en-US" altLang="en-US" sz="1800" b="0" i="0" u="none" strike="noStrike" cap="none" normalizeH="0" baseline="0" dirty="0" err="1">
                <a:ln>
                  <a:noFill/>
                </a:ln>
                <a:solidFill>
                  <a:srgbClr val="000000"/>
                </a:solidFill>
                <a:effectLst/>
                <a:latin typeface="Verdana" panose="020B0604030504040204" pitchFamily="34" charset="0"/>
              </a:rPr>
              <a:t>enum</a:t>
            </a:r>
            <a:r>
              <a:rPr kumimoji="0" lang="en-US" altLang="en-US" sz="1800" b="0" i="0" u="none" strike="noStrike" cap="none" normalizeH="0" baseline="0" dirty="0">
                <a:ln>
                  <a:noFill/>
                </a:ln>
                <a:solidFill>
                  <a:srgbClr val="000000"/>
                </a:solidFill>
                <a:effectLst/>
                <a:latin typeface="Verdana" panose="020B0604030504040204" pitchFamily="34" charset="0"/>
              </a:rPr>
              <a:t> constants are </a:t>
            </a:r>
            <a:r>
              <a:rPr kumimoji="0" lang="en-US" altLang="en-US" sz="1800" b="0" i="0" u="none" strike="noStrike" cap="none" normalizeH="0" baseline="0" dirty="0">
                <a:ln>
                  <a:noFill/>
                </a:ln>
                <a:solidFill>
                  <a:srgbClr val="DC143C"/>
                </a:solidFill>
                <a:effectLst/>
                <a:latin typeface="Consolas" panose="020B0609020204030204" pitchFamily="49" charset="0"/>
              </a:rPr>
              <a:t>public</a:t>
            </a:r>
            <a:r>
              <a:rPr kumimoji="0" lang="en-US" altLang="en-US" sz="1800" b="0" i="0" u="none" strike="noStrike" cap="none" normalizeH="0" baseline="0" dirty="0">
                <a:ln>
                  <a:noFill/>
                </a:ln>
                <a:solidFill>
                  <a:srgbClr val="000000"/>
                </a:solidFill>
                <a:effectLst/>
                <a:latin typeface="Verdana" panose="020B0604030504040204" pitchFamily="34" charset="0"/>
              </a:rPr>
              <a:t>, </a:t>
            </a:r>
            <a:r>
              <a:rPr kumimoji="0" lang="en-US" altLang="en-US" sz="1800" b="0" i="0" u="none" strike="noStrike" cap="none" normalizeH="0" baseline="0" dirty="0">
                <a:ln>
                  <a:noFill/>
                </a:ln>
                <a:solidFill>
                  <a:srgbClr val="DC143C"/>
                </a:solidFill>
                <a:effectLst/>
                <a:latin typeface="Consolas" panose="020B0609020204030204" pitchFamily="49" charset="0"/>
              </a:rPr>
              <a:t>static</a:t>
            </a:r>
            <a:r>
              <a:rPr kumimoji="0" lang="en-US" altLang="en-US" sz="1800" b="0" i="0" u="none" strike="noStrike" cap="none" normalizeH="0" baseline="0" dirty="0">
                <a:ln>
                  <a:noFill/>
                </a:ln>
                <a:solidFill>
                  <a:srgbClr val="000000"/>
                </a:solidFill>
                <a:effectLst/>
                <a:latin typeface="Verdana" panose="020B0604030504040204" pitchFamily="34" charset="0"/>
              </a:rPr>
              <a:t> and </a:t>
            </a:r>
            <a:r>
              <a:rPr kumimoji="0" lang="en-US" altLang="en-US" sz="1800" b="0" i="0" u="none" strike="noStrike" cap="none" normalizeH="0" baseline="0" dirty="0">
                <a:ln>
                  <a:noFill/>
                </a:ln>
                <a:solidFill>
                  <a:srgbClr val="DC143C"/>
                </a:solidFill>
                <a:effectLst/>
                <a:latin typeface="Consolas" panose="020B0609020204030204" pitchFamily="49" charset="0"/>
              </a:rPr>
              <a:t>final</a:t>
            </a:r>
            <a:r>
              <a:rPr kumimoji="0" lang="en-US" altLang="en-US" sz="1800" b="0" i="0" u="none" strike="noStrike" cap="none" normalizeH="0" baseline="0" dirty="0">
                <a:ln>
                  <a:noFill/>
                </a:ln>
                <a:solidFill>
                  <a:srgbClr val="000000"/>
                </a:solidFill>
                <a:effectLst/>
                <a:latin typeface="Verdana" panose="020B0604030504040204" pitchFamily="34" charset="0"/>
              </a:rPr>
              <a:t> (unchangeable - cannot be overridden).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An </a:t>
            </a:r>
            <a:r>
              <a:rPr kumimoji="0" lang="en-US" altLang="en-US" sz="1800" b="0" i="0" u="none" strike="noStrike" cap="none" normalizeH="0" baseline="0" dirty="0" err="1">
                <a:ln>
                  <a:noFill/>
                </a:ln>
                <a:solidFill>
                  <a:srgbClr val="DC143C"/>
                </a:solidFill>
                <a:effectLst/>
                <a:latin typeface="Consolas" panose="020B0609020204030204" pitchFamily="49" charset="0"/>
              </a:rPr>
              <a:t>enum</a:t>
            </a:r>
            <a:r>
              <a:rPr kumimoji="0" lang="en-US" altLang="en-US" sz="1800" b="0" i="0" u="none" strike="noStrike" cap="none" normalizeH="0" baseline="0" dirty="0">
                <a:ln>
                  <a:noFill/>
                </a:ln>
                <a:solidFill>
                  <a:srgbClr val="000000"/>
                </a:solidFill>
                <a:effectLst/>
                <a:latin typeface="Verdana" panose="020B0604030504040204" pitchFamily="34" charset="0"/>
              </a:rPr>
              <a:t> cannot be used to create objects, and it cannot extend other classes (but it can implement interfaces).</a:t>
            </a:r>
            <a:endPar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Why And When To Use Enums?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Use </a:t>
            </a:r>
            <a:r>
              <a:rPr kumimoji="0" lang="en-US" altLang="en-US" sz="1800" b="0" i="0" u="none" strike="noStrike" cap="none" normalizeH="0" baseline="0" dirty="0" err="1">
                <a:ln>
                  <a:noFill/>
                </a:ln>
                <a:solidFill>
                  <a:srgbClr val="000000"/>
                </a:solidFill>
                <a:effectLst/>
                <a:latin typeface="Verdana" panose="020B0604030504040204" pitchFamily="34" charset="0"/>
              </a:rPr>
              <a:t>enums</a:t>
            </a:r>
            <a:r>
              <a:rPr kumimoji="0" lang="en-US" altLang="en-US" sz="1800" b="0" i="0" u="none" strike="noStrike" cap="none" normalizeH="0" baseline="0" dirty="0">
                <a:ln>
                  <a:noFill/>
                </a:ln>
                <a:solidFill>
                  <a:srgbClr val="000000"/>
                </a:solidFill>
                <a:effectLst/>
                <a:latin typeface="Verdana" panose="020B0604030504040204" pitchFamily="34" charset="0"/>
              </a:rPr>
              <a:t> when you have values that you know aren't going to change, like month days, days, colors, deck of cards, etc.</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7E12E4D-B7CB-CAC4-6E5B-9B566E390B24}"/>
              </a:ext>
            </a:extLst>
          </p:cNvPr>
          <p:cNvSpPr txBox="1"/>
          <p:nvPr/>
        </p:nvSpPr>
        <p:spPr>
          <a:xfrm>
            <a:off x="214563" y="840421"/>
            <a:ext cx="1036067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err="1">
                <a:ln>
                  <a:noFill/>
                </a:ln>
                <a:solidFill>
                  <a:srgbClr val="000000"/>
                </a:solidFill>
                <a:effectLst/>
                <a:latin typeface="Verdana" panose="020B0604030504040204" pitchFamily="34" charset="0"/>
              </a:rPr>
              <a:t>enum</a:t>
            </a:r>
            <a:r>
              <a:rPr kumimoji="0" lang="en-US" altLang="en-US" sz="1800" b="0" i="0" u="none" strike="noStrike" cap="none" normalizeH="0" baseline="0" dirty="0">
                <a:ln>
                  <a:noFill/>
                </a:ln>
                <a:solidFill>
                  <a:srgbClr val="000000"/>
                </a:solidFill>
                <a:effectLst/>
                <a:latin typeface="Verdana" panose="020B0604030504040204" pitchFamily="34" charset="0"/>
              </a:rPr>
              <a:t> type has a </a:t>
            </a:r>
            <a:r>
              <a:rPr kumimoji="0" lang="en-US" altLang="en-US" sz="1800" b="0" i="0" u="none" strike="noStrike" cap="none" normalizeH="0" baseline="0" dirty="0">
                <a:ln>
                  <a:noFill/>
                </a:ln>
                <a:solidFill>
                  <a:srgbClr val="DC143C"/>
                </a:solidFill>
                <a:effectLst/>
                <a:latin typeface="Consolas" panose="020B0609020204030204" pitchFamily="49" charset="0"/>
              </a:rPr>
              <a:t>values()</a:t>
            </a:r>
            <a:r>
              <a:rPr kumimoji="0" lang="en-US" altLang="en-US" sz="1800" b="0" i="0" u="none" strike="noStrike" cap="none" normalizeH="0" baseline="0" dirty="0">
                <a:ln>
                  <a:noFill/>
                </a:ln>
                <a:solidFill>
                  <a:srgbClr val="000000"/>
                </a:solidFill>
                <a:effectLst/>
                <a:latin typeface="Verdana" panose="020B0604030504040204" pitchFamily="34" charset="0"/>
              </a:rPr>
              <a:t> method, which returns an array of all </a:t>
            </a:r>
            <a:r>
              <a:rPr kumimoji="0" lang="en-US" altLang="en-US" sz="1800" b="0" i="0" u="none" strike="noStrike" cap="none" normalizeH="0" baseline="0" dirty="0" err="1">
                <a:ln>
                  <a:noFill/>
                </a:ln>
                <a:solidFill>
                  <a:srgbClr val="000000"/>
                </a:solidFill>
                <a:effectLst/>
                <a:latin typeface="Verdana" panose="020B0604030504040204" pitchFamily="34" charset="0"/>
              </a:rPr>
              <a:t>enum</a:t>
            </a:r>
            <a:r>
              <a:rPr kumimoji="0" lang="en-US" altLang="en-US" sz="1800" b="0" i="0" u="none" strike="noStrike" cap="none" normalizeH="0" baseline="0" dirty="0">
                <a:ln>
                  <a:noFill/>
                </a:ln>
                <a:solidFill>
                  <a:srgbClr val="000000"/>
                </a:solidFill>
                <a:effectLst/>
                <a:latin typeface="Verdana" panose="020B0604030504040204" pitchFamily="34" charset="0"/>
              </a:rPr>
              <a:t> constants. This method is useful when you want to loop through the constants of an </a:t>
            </a:r>
            <a:r>
              <a:rPr kumimoji="0" lang="en-US" altLang="en-US" sz="1800" b="0" i="0" u="none" strike="noStrike" cap="none" normalizeH="0" baseline="0" dirty="0" err="1">
                <a:ln>
                  <a:noFill/>
                </a:ln>
                <a:solidFill>
                  <a:srgbClr val="000000"/>
                </a:solidFill>
                <a:effectLst/>
                <a:latin typeface="Verdana" panose="020B0604030504040204" pitchFamily="34" charset="0"/>
              </a:rPr>
              <a:t>enum</a:t>
            </a:r>
            <a:r>
              <a:rPr kumimoji="0" lang="en-US" altLang="en-US" sz="1800" b="0" i="0" u="none" strike="noStrike" cap="none" normalizeH="0" baseline="0" dirty="0">
                <a:ln>
                  <a:noFill/>
                </a:ln>
                <a:solidFill>
                  <a:srgbClr val="000000"/>
                </a:solidFill>
                <a:effectLst/>
                <a:latin typeface="Verdana" panose="020B0604030504040204" pitchFamily="34" charset="0"/>
              </a:rPr>
              <a:t>:</a:t>
            </a: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879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9367C50-1E8C-5A75-2D2E-D649D00FD647}"/>
              </a:ext>
            </a:extLst>
          </p:cNvPr>
          <p:cNvSpPr>
            <a:spLocks noChangeArrowheads="1"/>
          </p:cNvSpPr>
          <p:nvPr/>
        </p:nvSpPr>
        <p:spPr bwMode="auto">
          <a:xfrm>
            <a:off x="200527" y="192529"/>
            <a:ext cx="4355432" cy="7334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126960" rIns="-101568"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1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Java User Input (Scanner)</a:t>
            </a:r>
            <a:r>
              <a:rPr lang="en-US" altLang="en-US" sz="1300" dirty="0" err="1">
                <a:solidFill>
                  <a:srgbClr val="FFFFFF"/>
                </a:solidFill>
                <a:latin typeface="Source Sans Pro" panose="020B0503030403020204" pitchFamily="34" charset="0"/>
              </a:rPr>
              <a:t>Pr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A87155F2-B6A4-66A7-4F0C-316500485AD5}"/>
              </a:ext>
            </a:extLst>
          </p:cNvPr>
          <p:cNvSpPr>
            <a:spLocks noChangeArrowheads="1"/>
          </p:cNvSpPr>
          <p:nvPr/>
        </p:nvSpPr>
        <p:spPr bwMode="auto">
          <a:xfrm>
            <a:off x="0" y="402926"/>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F9645A3-4637-D086-15A6-230B8568644A}"/>
              </a:ext>
            </a:extLst>
          </p:cNvPr>
          <p:cNvSpPr txBox="1"/>
          <p:nvPr/>
        </p:nvSpPr>
        <p:spPr>
          <a:xfrm>
            <a:off x="278924" y="1158875"/>
            <a:ext cx="5520298" cy="618630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Java User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Scanner</a:t>
            </a:r>
            <a:r>
              <a:rPr kumimoji="0" lang="en-US" altLang="en-US" sz="1800" b="0" i="0" u="none" strike="noStrike" cap="none" normalizeH="0" baseline="0" dirty="0">
                <a:ln>
                  <a:noFill/>
                </a:ln>
                <a:solidFill>
                  <a:srgbClr val="000000"/>
                </a:solidFill>
                <a:effectLst/>
                <a:latin typeface="Verdana" panose="020B0604030504040204" pitchFamily="34" charset="0"/>
              </a:rPr>
              <a:t> class is used to get user input, and it is found in the </a:t>
            </a:r>
            <a:r>
              <a:rPr kumimoji="0" lang="en-US" altLang="en-US" sz="1800" b="0" i="0" u="none" strike="noStrike" cap="none" normalizeH="0" baseline="0" dirty="0" err="1">
                <a:ln>
                  <a:noFill/>
                </a:ln>
                <a:solidFill>
                  <a:srgbClr val="DC143C"/>
                </a:solidFill>
                <a:effectLst/>
                <a:latin typeface="Consolas" panose="020B0609020204030204" pitchFamily="49" charset="0"/>
              </a:rPr>
              <a:t>java.util</a:t>
            </a:r>
            <a:r>
              <a:rPr kumimoji="0" lang="en-US" altLang="en-US" sz="1800" b="0" i="0" u="none" strike="noStrike" cap="none" normalizeH="0" baseline="0" dirty="0">
                <a:ln>
                  <a:noFill/>
                </a:ln>
                <a:solidFill>
                  <a:srgbClr val="000000"/>
                </a:solidFill>
                <a:effectLst/>
                <a:latin typeface="Verdana" panose="020B0604030504040204" pitchFamily="34" charset="0"/>
              </a:rPr>
              <a:t> package.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use the </a:t>
            </a:r>
            <a:r>
              <a:rPr kumimoji="0" lang="en-US" altLang="en-US" sz="1800" b="0" i="0" u="none" strike="noStrike" cap="none" normalizeH="0" baseline="0" dirty="0">
                <a:ln>
                  <a:noFill/>
                </a:ln>
                <a:solidFill>
                  <a:srgbClr val="DC143C"/>
                </a:solidFill>
                <a:effectLst/>
                <a:latin typeface="Consolas" panose="020B0609020204030204" pitchFamily="49" charset="0"/>
              </a:rPr>
              <a:t>Scanner</a:t>
            </a:r>
            <a:r>
              <a:rPr kumimoji="0" lang="en-US" altLang="en-US" sz="1800" b="0" i="0" u="none" strike="noStrike" cap="none" normalizeH="0" baseline="0" dirty="0">
                <a:ln>
                  <a:noFill/>
                </a:ln>
                <a:solidFill>
                  <a:srgbClr val="000000"/>
                </a:solidFill>
                <a:effectLst/>
                <a:latin typeface="Verdana" panose="020B0604030504040204" pitchFamily="34" charset="0"/>
              </a:rPr>
              <a:t> class, create an object of the class and use any of the available methods found in the </a:t>
            </a:r>
            <a:r>
              <a:rPr kumimoji="0" lang="en-US" altLang="en-US" sz="1800" b="0" i="0" u="none" strike="noStrike" cap="none" normalizeH="0" baseline="0" dirty="0">
                <a:ln>
                  <a:noFill/>
                </a:ln>
                <a:solidFill>
                  <a:srgbClr val="DC143C"/>
                </a:solidFill>
                <a:effectLst/>
                <a:latin typeface="Consolas" panose="020B0609020204030204" pitchFamily="49" charset="0"/>
              </a:rPr>
              <a:t>Scanner</a:t>
            </a:r>
            <a:r>
              <a:rPr kumimoji="0" lang="en-US" altLang="en-US" sz="1800" b="0" i="0" u="none" strike="noStrike" cap="none" normalizeH="0" baseline="0" dirty="0">
                <a:ln>
                  <a:noFill/>
                </a:ln>
                <a:solidFill>
                  <a:srgbClr val="000000"/>
                </a:solidFill>
                <a:effectLst/>
                <a:latin typeface="Verdana" panose="020B0604030504040204" pitchFamily="34" charset="0"/>
              </a:rPr>
              <a:t> class documentation. In our example, we will use the </a:t>
            </a:r>
            <a:r>
              <a:rPr kumimoji="0" lang="en-US" altLang="en-US" sz="1800" b="0" i="0" u="none" strike="noStrike" cap="none" normalizeH="0" baseline="0" dirty="0" err="1">
                <a:ln>
                  <a:noFill/>
                </a:ln>
                <a:solidFill>
                  <a:srgbClr val="DC143C"/>
                </a:solidFill>
                <a:effectLst/>
                <a:latin typeface="Consolas" panose="020B0609020204030204" pitchFamily="49" charset="0"/>
              </a:rPr>
              <a:t>nextLine</a:t>
            </a:r>
            <a:r>
              <a:rPr kumimoji="0" lang="en-US" altLang="en-US" sz="1800" b="0" i="0" u="none" strike="noStrike" cap="none" normalizeH="0" baseline="0" dirty="0">
                <a:ln>
                  <a:noFill/>
                </a:ln>
                <a:solidFill>
                  <a:srgbClr val="DC143C"/>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Verdana" panose="020B0604030504040204" pitchFamily="34" charset="0"/>
              </a:rPr>
              <a:t> method, which is used to read Strings: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Example</a:t>
            </a:r>
            <a:r>
              <a:rPr lang="en-US" altLang="en-US" sz="2000" dirty="0" err="1">
                <a:solidFill>
                  <a:srgbClr val="FFFFFF"/>
                </a:solidFill>
                <a:latin typeface="Source Sans Pro" panose="020B0503030403020204" pitchFamily="34" charset="0"/>
                <a:cs typeface="Segoe UI" panose="020B0502040204020203" pitchFamily="34" charset="0"/>
              </a:rPr>
              <a:t>G</a:t>
            </a:r>
            <a:r>
              <a:rPr lang="en-US" altLang="en-US" sz="2000" dirty="0">
                <a:solidFill>
                  <a:srgbClr val="FFFFFF"/>
                </a:solidFill>
                <a:latin typeface="Source Sans Pro" panose="020B0503030403020204"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import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java</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util</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Scanner</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708090"/>
                </a:solidFill>
                <a:effectLst/>
                <a:latin typeface="Consolas" panose="020B0609020204030204" pitchFamily="49" charset="0"/>
              </a:rPr>
              <a:t>// Import the Scanner class</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Main</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static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main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DD4A68"/>
                </a:solidFill>
                <a:effectLst/>
                <a:latin typeface="Consolas" panose="020B0609020204030204" pitchFamily="49" charset="0"/>
              </a:rPr>
              <a:t>String</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Scanner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myObj</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77AA"/>
                </a:solidFill>
                <a:effectLst/>
                <a:latin typeface="Consolas" panose="020B0609020204030204" pitchFamily="49" charset="0"/>
              </a:rPr>
              <a:t>new</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Scanner</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DD4A68"/>
                </a:solidFill>
                <a:effectLst/>
                <a:latin typeface="Consolas" panose="020B0609020204030204" pitchFamily="49" charset="0"/>
              </a:rPr>
              <a:t>System</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in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708090"/>
                </a:solidFill>
                <a:effectLst/>
                <a:latin typeface="Consolas" panose="020B0609020204030204" pitchFamily="49" charset="0"/>
              </a:rPr>
              <a:t>// Create a Scanner object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System</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out</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println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"Enter username"</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DD4A68"/>
                </a:solidFill>
                <a:effectLst/>
                <a:latin typeface="Consolas" panose="020B0609020204030204" pitchFamily="49" charset="0"/>
              </a:rPr>
              <a:t>String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userName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myObj</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nextLine</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708090"/>
                </a:solidFill>
                <a:effectLst/>
                <a:latin typeface="Consolas" panose="020B0609020204030204" pitchFamily="49" charset="0"/>
              </a:rPr>
              <a:t>// Read user input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DD4A68"/>
                </a:solidFill>
                <a:effectLst/>
                <a:latin typeface="Consolas" panose="020B0609020204030204" pitchFamily="49" charset="0"/>
              </a:rPr>
              <a:t>System</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out</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println</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"Username is: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userName</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708090"/>
                </a:solidFill>
                <a:effectLst/>
                <a:latin typeface="Consolas" panose="020B0609020204030204" pitchFamily="49" charset="0"/>
              </a:rPr>
              <a:t>// Output user input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kumimoji="0" lang="en-US" altLang="en-US" sz="1400" b="0" i="0" u="none" strike="noStrike" cap="none" normalizeH="0" baseline="0" dirty="0">
                <a:ln>
                  <a:noFill/>
                </a:ln>
                <a:solidFill>
                  <a:srgbClr val="999999"/>
                </a:solidFill>
                <a:effectLst/>
                <a:latin typeface="Consolas" panose="020B0609020204030204" pitchFamily="49" charset="0"/>
              </a:rPr>
              <a:t>} </a:t>
            </a:r>
          </a:p>
          <a:p>
            <a:pPr eaLnBrk="0" fontAlgn="base" hangingPunct="0">
              <a:spcBef>
                <a:spcPct val="0"/>
              </a:spcBef>
              <a:spcAft>
                <a:spcPct val="0"/>
              </a:spcAft>
            </a:pPr>
            <a:r>
              <a:rPr lang="en-US" altLang="en-US" sz="1400" dirty="0">
                <a:solidFill>
                  <a:srgbClr val="999999"/>
                </a:solidFill>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6B015AD-BB1F-C85D-8E85-FC909525BB1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8D3D3163-5EEB-E092-2B7F-E3604A4C6440}"/>
              </a:ext>
            </a:extLst>
          </p:cNvPr>
          <p:cNvSpPr txBox="1"/>
          <p:nvPr/>
        </p:nvSpPr>
        <p:spPr>
          <a:xfrm>
            <a:off x="5963653" y="701675"/>
            <a:ext cx="6168188" cy="5909310"/>
          </a:xfrm>
          <a:prstGeom prst="rect">
            <a:avLst/>
          </a:prstGeom>
          <a:noFill/>
          <a:ln>
            <a:solidFill>
              <a:schemeClr val="accent1"/>
            </a:solidFill>
          </a:ln>
        </p:spPr>
        <p:txBody>
          <a:bodyPr wrap="square">
            <a:spAutoFit/>
          </a:bodyPr>
          <a:lstStyle/>
          <a:p>
            <a:r>
              <a:rPr lang="en-PH" dirty="0"/>
              <a:t>import </a:t>
            </a:r>
            <a:r>
              <a:rPr lang="en-PH" dirty="0" err="1"/>
              <a:t>java.util.Scanner</a:t>
            </a:r>
            <a:r>
              <a:rPr lang="en-PH" dirty="0"/>
              <a:t>;</a:t>
            </a:r>
          </a:p>
          <a:p>
            <a:endParaRPr lang="en-PH" dirty="0"/>
          </a:p>
          <a:p>
            <a:r>
              <a:rPr lang="en-PH" dirty="0"/>
              <a:t>class Main {</a:t>
            </a:r>
          </a:p>
          <a:p>
            <a:r>
              <a:rPr lang="en-PH" dirty="0"/>
              <a:t>  public static void main(String[] </a:t>
            </a:r>
            <a:r>
              <a:rPr lang="en-PH" dirty="0" err="1"/>
              <a:t>args</a:t>
            </a:r>
            <a:r>
              <a:rPr lang="en-PH" dirty="0"/>
              <a:t>) {</a:t>
            </a:r>
          </a:p>
          <a:p>
            <a:r>
              <a:rPr lang="en-PH" dirty="0"/>
              <a:t>    Scanner </a:t>
            </a:r>
            <a:r>
              <a:rPr lang="en-PH" dirty="0" err="1"/>
              <a:t>myObj</a:t>
            </a:r>
            <a:r>
              <a:rPr lang="en-PH" dirty="0"/>
              <a:t> = new Scanner(System.in);</a:t>
            </a:r>
          </a:p>
          <a:p>
            <a:endParaRPr lang="en-PH" dirty="0"/>
          </a:p>
          <a:p>
            <a:r>
              <a:rPr lang="en-PH" dirty="0"/>
              <a:t>    </a:t>
            </a:r>
            <a:r>
              <a:rPr lang="en-PH" dirty="0" err="1"/>
              <a:t>System.out.println</a:t>
            </a:r>
            <a:r>
              <a:rPr lang="en-PH" dirty="0"/>
              <a:t>("Enter name, age and salary:");</a:t>
            </a:r>
          </a:p>
          <a:p>
            <a:endParaRPr lang="en-PH" dirty="0"/>
          </a:p>
          <a:p>
            <a:r>
              <a:rPr lang="en-PH" dirty="0"/>
              <a:t>    // String input</a:t>
            </a:r>
          </a:p>
          <a:p>
            <a:r>
              <a:rPr lang="en-PH" dirty="0"/>
              <a:t>    String name = </a:t>
            </a:r>
            <a:r>
              <a:rPr lang="en-PH" dirty="0" err="1"/>
              <a:t>myObj.nextLine</a:t>
            </a:r>
            <a:r>
              <a:rPr lang="en-PH" dirty="0"/>
              <a:t>();</a:t>
            </a:r>
          </a:p>
          <a:p>
            <a:endParaRPr lang="en-PH" dirty="0"/>
          </a:p>
          <a:p>
            <a:r>
              <a:rPr lang="en-PH" dirty="0"/>
              <a:t>    // Numerical input</a:t>
            </a:r>
          </a:p>
          <a:p>
            <a:r>
              <a:rPr lang="en-PH" dirty="0"/>
              <a:t>    int age = </a:t>
            </a:r>
            <a:r>
              <a:rPr lang="en-PH" dirty="0" err="1"/>
              <a:t>myObj.nextInt</a:t>
            </a:r>
            <a:r>
              <a:rPr lang="en-PH" dirty="0"/>
              <a:t>();</a:t>
            </a:r>
          </a:p>
          <a:p>
            <a:r>
              <a:rPr lang="en-PH" dirty="0"/>
              <a:t>    double salary = </a:t>
            </a:r>
            <a:r>
              <a:rPr lang="en-PH" dirty="0" err="1"/>
              <a:t>myObj.nextDouble</a:t>
            </a:r>
            <a:r>
              <a:rPr lang="en-PH" dirty="0"/>
              <a:t>();</a:t>
            </a:r>
          </a:p>
          <a:p>
            <a:endParaRPr lang="en-PH" dirty="0"/>
          </a:p>
          <a:p>
            <a:r>
              <a:rPr lang="en-PH" dirty="0"/>
              <a:t>    // Output input by user</a:t>
            </a:r>
          </a:p>
          <a:p>
            <a:r>
              <a:rPr lang="en-PH" dirty="0"/>
              <a:t>    </a:t>
            </a:r>
            <a:r>
              <a:rPr lang="en-PH" dirty="0" err="1"/>
              <a:t>System.out.println</a:t>
            </a:r>
            <a:r>
              <a:rPr lang="en-PH" dirty="0"/>
              <a:t>("Name: " + name); </a:t>
            </a:r>
          </a:p>
          <a:p>
            <a:r>
              <a:rPr lang="en-PH" dirty="0"/>
              <a:t>    </a:t>
            </a:r>
            <a:r>
              <a:rPr lang="en-PH" dirty="0" err="1"/>
              <a:t>System.out.println</a:t>
            </a:r>
            <a:r>
              <a:rPr lang="en-PH" dirty="0"/>
              <a:t>("Age: " + age); </a:t>
            </a:r>
          </a:p>
          <a:p>
            <a:r>
              <a:rPr lang="en-PH" dirty="0"/>
              <a:t>    </a:t>
            </a:r>
            <a:r>
              <a:rPr lang="en-PH" dirty="0" err="1"/>
              <a:t>System.out.println</a:t>
            </a:r>
            <a:r>
              <a:rPr lang="en-PH" dirty="0"/>
              <a:t>("Salary: " + salary); </a:t>
            </a:r>
          </a:p>
          <a:p>
            <a:r>
              <a:rPr lang="en-PH" dirty="0"/>
              <a:t>  }</a:t>
            </a:r>
          </a:p>
          <a:p>
            <a:r>
              <a:rPr lang="en-PH" dirty="0"/>
              <a:t>}</a:t>
            </a:r>
          </a:p>
        </p:txBody>
      </p:sp>
    </p:spTree>
    <p:extLst>
      <p:ext uri="{BB962C8B-B14F-4D97-AF65-F5344CB8AC3E}">
        <p14:creationId xmlns:p14="http://schemas.microsoft.com/office/powerpoint/2010/main" val="12541509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1F893C-1DEE-647F-604C-2F27B00E5B20}"/>
              </a:ext>
            </a:extLst>
          </p:cNvPr>
          <p:cNvSpPr txBox="1"/>
          <p:nvPr/>
        </p:nvSpPr>
        <p:spPr>
          <a:xfrm>
            <a:off x="385009" y="178911"/>
            <a:ext cx="11494169" cy="126188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Input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In the example above, we used the </a:t>
            </a:r>
            <a:r>
              <a:rPr kumimoji="0" lang="en-US" altLang="en-US" sz="1800" b="0" i="0" u="none" strike="noStrike" cap="none" normalizeH="0" baseline="0" dirty="0" err="1">
                <a:ln>
                  <a:noFill/>
                </a:ln>
                <a:solidFill>
                  <a:srgbClr val="DC143C"/>
                </a:solidFill>
                <a:effectLst/>
                <a:latin typeface="Consolas" panose="020B0609020204030204" pitchFamily="49" charset="0"/>
              </a:rPr>
              <a:t>nextLine</a:t>
            </a:r>
            <a:r>
              <a:rPr kumimoji="0" lang="en-US" altLang="en-US" sz="1800" b="0" i="0" u="none" strike="noStrike" cap="none" normalizeH="0" baseline="0" dirty="0">
                <a:ln>
                  <a:noFill/>
                </a:ln>
                <a:solidFill>
                  <a:srgbClr val="DC143C"/>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Verdana" panose="020B0604030504040204" pitchFamily="34" charset="0"/>
              </a:rPr>
              <a:t> method, which is used to read Strings. To read other types, look at the table below: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503753E-12B3-C03F-9C49-21F37A7388FF}"/>
              </a:ext>
            </a:extLst>
          </p:cNvPr>
          <p:cNvPicPr>
            <a:picLocks noChangeAspect="1"/>
          </p:cNvPicPr>
          <p:nvPr/>
        </p:nvPicPr>
        <p:blipFill>
          <a:blip r:embed="rId2"/>
          <a:stretch>
            <a:fillRect/>
          </a:stretch>
        </p:blipFill>
        <p:spPr>
          <a:xfrm>
            <a:off x="809655" y="1668380"/>
            <a:ext cx="9954598" cy="4660230"/>
          </a:xfrm>
          <a:prstGeom prst="rect">
            <a:avLst/>
          </a:prstGeom>
        </p:spPr>
      </p:pic>
    </p:spTree>
    <p:extLst>
      <p:ext uri="{BB962C8B-B14F-4D97-AF65-F5344CB8AC3E}">
        <p14:creationId xmlns:p14="http://schemas.microsoft.com/office/powerpoint/2010/main" val="769146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9273E6-3D64-DF36-28C8-2526A9893F81}"/>
              </a:ext>
            </a:extLst>
          </p:cNvPr>
          <p:cNvSpPr txBox="1"/>
          <p:nvPr/>
        </p:nvSpPr>
        <p:spPr>
          <a:xfrm>
            <a:off x="2250219" y="583675"/>
            <a:ext cx="6645302" cy="5909310"/>
          </a:xfrm>
          <a:prstGeom prst="rect">
            <a:avLst/>
          </a:prstGeom>
          <a:noFill/>
          <a:ln>
            <a:solidFill>
              <a:schemeClr val="accent1"/>
            </a:solidFill>
          </a:ln>
        </p:spPr>
        <p:txBody>
          <a:bodyPr wrap="square">
            <a:spAutoFit/>
          </a:bodyPr>
          <a:lstStyle/>
          <a:p>
            <a:r>
              <a:rPr lang="en-PH" dirty="0"/>
              <a:t>import </a:t>
            </a:r>
            <a:r>
              <a:rPr lang="en-PH" dirty="0" err="1"/>
              <a:t>java.util.Scanner</a:t>
            </a:r>
            <a:r>
              <a:rPr lang="en-PH" dirty="0"/>
              <a:t>;</a:t>
            </a:r>
          </a:p>
          <a:p>
            <a:endParaRPr lang="en-PH" dirty="0"/>
          </a:p>
          <a:p>
            <a:r>
              <a:rPr lang="en-PH" dirty="0"/>
              <a:t>class Main {</a:t>
            </a:r>
          </a:p>
          <a:p>
            <a:r>
              <a:rPr lang="en-PH" dirty="0"/>
              <a:t>  public static void main(String[] </a:t>
            </a:r>
            <a:r>
              <a:rPr lang="en-PH" dirty="0" err="1"/>
              <a:t>args</a:t>
            </a:r>
            <a:r>
              <a:rPr lang="en-PH" dirty="0"/>
              <a:t>) {</a:t>
            </a:r>
          </a:p>
          <a:p>
            <a:r>
              <a:rPr lang="en-PH" dirty="0"/>
              <a:t>    Scanner </a:t>
            </a:r>
            <a:r>
              <a:rPr lang="en-PH" dirty="0" err="1"/>
              <a:t>myObj</a:t>
            </a:r>
            <a:r>
              <a:rPr lang="en-PH" dirty="0"/>
              <a:t> = new Scanner(System.in);</a:t>
            </a:r>
          </a:p>
          <a:p>
            <a:endParaRPr lang="en-PH" dirty="0"/>
          </a:p>
          <a:p>
            <a:r>
              <a:rPr lang="en-PH" dirty="0"/>
              <a:t>    </a:t>
            </a:r>
            <a:r>
              <a:rPr lang="en-PH" dirty="0" err="1"/>
              <a:t>System.out.println</a:t>
            </a:r>
            <a:r>
              <a:rPr lang="en-PH" dirty="0"/>
              <a:t>("Enter name, age and salary:");</a:t>
            </a:r>
          </a:p>
          <a:p>
            <a:endParaRPr lang="en-PH" dirty="0"/>
          </a:p>
          <a:p>
            <a:r>
              <a:rPr lang="en-PH" dirty="0"/>
              <a:t>    // String input</a:t>
            </a:r>
          </a:p>
          <a:p>
            <a:r>
              <a:rPr lang="en-PH" dirty="0"/>
              <a:t>    String name = </a:t>
            </a:r>
            <a:r>
              <a:rPr lang="en-PH" dirty="0" err="1"/>
              <a:t>myObj.nextLine</a:t>
            </a:r>
            <a:r>
              <a:rPr lang="en-PH" dirty="0"/>
              <a:t>();</a:t>
            </a:r>
          </a:p>
          <a:p>
            <a:endParaRPr lang="en-PH" dirty="0"/>
          </a:p>
          <a:p>
            <a:r>
              <a:rPr lang="en-PH" dirty="0"/>
              <a:t>    // Numerical input</a:t>
            </a:r>
          </a:p>
          <a:p>
            <a:r>
              <a:rPr lang="en-PH" dirty="0"/>
              <a:t>    int age = </a:t>
            </a:r>
            <a:r>
              <a:rPr lang="en-PH" dirty="0" err="1"/>
              <a:t>myObj.nextInt</a:t>
            </a:r>
            <a:r>
              <a:rPr lang="en-PH" dirty="0"/>
              <a:t>();</a:t>
            </a:r>
          </a:p>
          <a:p>
            <a:r>
              <a:rPr lang="en-PH" dirty="0"/>
              <a:t>    double salary = </a:t>
            </a:r>
            <a:r>
              <a:rPr lang="en-PH" dirty="0" err="1"/>
              <a:t>myObj.nextDouble</a:t>
            </a:r>
            <a:r>
              <a:rPr lang="en-PH" dirty="0"/>
              <a:t>();</a:t>
            </a:r>
          </a:p>
          <a:p>
            <a:endParaRPr lang="en-PH" dirty="0"/>
          </a:p>
          <a:p>
            <a:r>
              <a:rPr lang="en-PH" dirty="0"/>
              <a:t>    // Output input by user</a:t>
            </a:r>
          </a:p>
          <a:p>
            <a:r>
              <a:rPr lang="en-PH" dirty="0"/>
              <a:t>    </a:t>
            </a:r>
            <a:r>
              <a:rPr lang="en-PH" dirty="0" err="1"/>
              <a:t>System.out.println</a:t>
            </a:r>
            <a:r>
              <a:rPr lang="en-PH" dirty="0"/>
              <a:t>("Name: " + name); </a:t>
            </a:r>
          </a:p>
          <a:p>
            <a:r>
              <a:rPr lang="en-PH" dirty="0"/>
              <a:t>    </a:t>
            </a:r>
            <a:r>
              <a:rPr lang="en-PH" dirty="0" err="1"/>
              <a:t>System.out.println</a:t>
            </a:r>
            <a:r>
              <a:rPr lang="en-PH" dirty="0"/>
              <a:t>("Age: " + age); </a:t>
            </a:r>
          </a:p>
          <a:p>
            <a:r>
              <a:rPr lang="en-PH" dirty="0"/>
              <a:t>    </a:t>
            </a:r>
            <a:r>
              <a:rPr lang="en-PH" dirty="0" err="1"/>
              <a:t>System.out.println</a:t>
            </a:r>
            <a:r>
              <a:rPr lang="en-PH" dirty="0"/>
              <a:t>("Salary: " + salary); </a:t>
            </a:r>
          </a:p>
          <a:p>
            <a:r>
              <a:rPr lang="en-PH" dirty="0"/>
              <a:t>  }</a:t>
            </a:r>
          </a:p>
          <a:p>
            <a:r>
              <a:rPr lang="en-PH" dirty="0"/>
              <a:t>}</a:t>
            </a:r>
          </a:p>
        </p:txBody>
      </p:sp>
    </p:spTree>
    <p:extLst>
      <p:ext uri="{BB962C8B-B14F-4D97-AF65-F5344CB8AC3E}">
        <p14:creationId xmlns:p14="http://schemas.microsoft.com/office/powerpoint/2010/main" val="1580538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2CC2B-5A75-5981-0054-643D33EA37FD}"/>
              </a:ext>
            </a:extLst>
          </p:cNvPr>
          <p:cNvSpPr txBox="1"/>
          <p:nvPr/>
        </p:nvSpPr>
        <p:spPr>
          <a:xfrm>
            <a:off x="153063" y="217523"/>
            <a:ext cx="11718234" cy="369332"/>
          </a:xfrm>
          <a:prstGeom prst="rect">
            <a:avLst/>
          </a:prstGeom>
          <a:noFill/>
        </p:spPr>
        <p:txBody>
          <a:bodyPr wrap="square">
            <a:spAutoFit/>
          </a:bodyPr>
          <a:lstStyle/>
          <a:p>
            <a:r>
              <a:rPr lang="en-GB" b="0" i="0" dirty="0">
                <a:solidFill>
                  <a:srgbClr val="000000"/>
                </a:solidFill>
                <a:effectLst/>
                <a:latin typeface="Verdana" panose="020B0604030504040204" pitchFamily="34" charset="0"/>
              </a:rPr>
              <a:t>In the example below, we use different methods to read data of various types:</a:t>
            </a:r>
            <a:endParaRPr lang="en-PH" dirty="0"/>
          </a:p>
        </p:txBody>
      </p:sp>
      <p:sp>
        <p:nvSpPr>
          <p:cNvPr id="6" name="TextBox 5">
            <a:extLst>
              <a:ext uri="{FF2B5EF4-FFF2-40B4-BE49-F238E27FC236}">
                <a16:creationId xmlns:a16="http://schemas.microsoft.com/office/drawing/2014/main" id="{828D0A9A-9BB9-11F3-C946-6DDC533037E1}"/>
              </a:ext>
            </a:extLst>
          </p:cNvPr>
          <p:cNvSpPr txBox="1"/>
          <p:nvPr/>
        </p:nvSpPr>
        <p:spPr>
          <a:xfrm>
            <a:off x="531743" y="791706"/>
            <a:ext cx="5328368" cy="5909310"/>
          </a:xfrm>
          <a:prstGeom prst="rect">
            <a:avLst/>
          </a:prstGeom>
          <a:noFill/>
          <a:ln>
            <a:solidFill>
              <a:schemeClr val="accent1"/>
            </a:solidFill>
          </a:ln>
        </p:spPr>
        <p:txBody>
          <a:bodyPr wrap="square">
            <a:spAutoFit/>
          </a:bodyPr>
          <a:lstStyle/>
          <a:p>
            <a:r>
              <a:rPr lang="en-PH" b="1" dirty="0"/>
              <a:t>import </a:t>
            </a:r>
            <a:r>
              <a:rPr lang="en-PH" b="1" dirty="0" err="1"/>
              <a:t>java.util.Scanner</a:t>
            </a:r>
            <a:r>
              <a:rPr lang="en-PH" b="1" dirty="0"/>
              <a:t>;</a:t>
            </a:r>
          </a:p>
          <a:p>
            <a:endParaRPr lang="en-PH" b="1" dirty="0"/>
          </a:p>
          <a:p>
            <a:r>
              <a:rPr lang="en-PH" b="1" dirty="0"/>
              <a:t>class Main {</a:t>
            </a:r>
          </a:p>
          <a:p>
            <a:r>
              <a:rPr lang="en-PH" b="1" dirty="0"/>
              <a:t>  public static void main(String[] </a:t>
            </a:r>
            <a:r>
              <a:rPr lang="en-PH" b="1" dirty="0" err="1"/>
              <a:t>args</a:t>
            </a:r>
            <a:r>
              <a:rPr lang="en-PH" b="1" dirty="0"/>
              <a:t>) {</a:t>
            </a:r>
          </a:p>
          <a:p>
            <a:r>
              <a:rPr lang="en-PH" b="1" dirty="0"/>
              <a:t>    Scanner </a:t>
            </a:r>
            <a:r>
              <a:rPr lang="en-PH" b="1" dirty="0" err="1"/>
              <a:t>myObj</a:t>
            </a:r>
            <a:r>
              <a:rPr lang="en-PH" b="1" dirty="0"/>
              <a:t> = new Scanner(System.in);</a:t>
            </a:r>
          </a:p>
          <a:p>
            <a:endParaRPr lang="en-PH" b="1" dirty="0"/>
          </a:p>
          <a:p>
            <a:r>
              <a:rPr lang="en-PH" b="1" dirty="0"/>
              <a:t>    </a:t>
            </a:r>
            <a:r>
              <a:rPr lang="en-PH" b="1" dirty="0" err="1"/>
              <a:t>System.out.println</a:t>
            </a:r>
            <a:r>
              <a:rPr lang="en-PH" b="1" dirty="0"/>
              <a:t>("Enter name, age and salary:");</a:t>
            </a:r>
          </a:p>
          <a:p>
            <a:endParaRPr lang="en-PH" b="1" dirty="0"/>
          </a:p>
          <a:p>
            <a:r>
              <a:rPr lang="en-PH" b="1" dirty="0"/>
              <a:t>    // String input</a:t>
            </a:r>
          </a:p>
          <a:p>
            <a:r>
              <a:rPr lang="en-PH" b="1" dirty="0"/>
              <a:t>    String name = </a:t>
            </a:r>
            <a:r>
              <a:rPr lang="en-PH" b="1" dirty="0" err="1"/>
              <a:t>myObj.nextLine</a:t>
            </a:r>
            <a:r>
              <a:rPr lang="en-PH" b="1" dirty="0"/>
              <a:t>();</a:t>
            </a:r>
          </a:p>
          <a:p>
            <a:endParaRPr lang="en-PH" b="1" dirty="0"/>
          </a:p>
          <a:p>
            <a:r>
              <a:rPr lang="en-PH" b="1" dirty="0"/>
              <a:t>    // Numerical input</a:t>
            </a:r>
          </a:p>
          <a:p>
            <a:r>
              <a:rPr lang="en-PH" b="1" dirty="0"/>
              <a:t>    int age = </a:t>
            </a:r>
            <a:r>
              <a:rPr lang="en-PH" b="1" dirty="0" err="1"/>
              <a:t>myObj.nextInt</a:t>
            </a:r>
            <a:r>
              <a:rPr lang="en-PH" b="1" dirty="0"/>
              <a:t>();</a:t>
            </a:r>
          </a:p>
          <a:p>
            <a:r>
              <a:rPr lang="en-PH" b="1" dirty="0"/>
              <a:t>    double salary = </a:t>
            </a:r>
            <a:r>
              <a:rPr lang="en-PH" b="1" dirty="0" err="1"/>
              <a:t>myObj.nextDouble</a:t>
            </a:r>
            <a:r>
              <a:rPr lang="en-PH" b="1" dirty="0"/>
              <a:t>();</a:t>
            </a:r>
          </a:p>
          <a:p>
            <a:endParaRPr lang="en-PH" b="1" dirty="0"/>
          </a:p>
          <a:p>
            <a:r>
              <a:rPr lang="en-PH" b="1" dirty="0"/>
              <a:t>    // Output input by user</a:t>
            </a:r>
          </a:p>
          <a:p>
            <a:r>
              <a:rPr lang="en-PH" b="1" dirty="0"/>
              <a:t>    </a:t>
            </a:r>
            <a:r>
              <a:rPr lang="en-PH" b="1" dirty="0" err="1"/>
              <a:t>System.out.println</a:t>
            </a:r>
            <a:r>
              <a:rPr lang="en-PH" b="1" dirty="0"/>
              <a:t>("Name: " + name); </a:t>
            </a:r>
          </a:p>
          <a:p>
            <a:r>
              <a:rPr lang="en-PH" b="1" dirty="0"/>
              <a:t>    </a:t>
            </a:r>
            <a:r>
              <a:rPr lang="en-PH" b="1" dirty="0" err="1"/>
              <a:t>System.out.println</a:t>
            </a:r>
            <a:r>
              <a:rPr lang="en-PH" b="1" dirty="0"/>
              <a:t>("Age: " + age); </a:t>
            </a:r>
          </a:p>
          <a:p>
            <a:r>
              <a:rPr lang="en-PH" b="1" dirty="0"/>
              <a:t>    </a:t>
            </a:r>
            <a:r>
              <a:rPr lang="en-PH" b="1" dirty="0" err="1"/>
              <a:t>System.out.println</a:t>
            </a:r>
            <a:r>
              <a:rPr lang="en-PH" b="1" dirty="0"/>
              <a:t>("Salary: " + salary); </a:t>
            </a:r>
          </a:p>
          <a:p>
            <a:r>
              <a:rPr lang="en-PH" b="1" dirty="0"/>
              <a:t>  }</a:t>
            </a:r>
          </a:p>
          <a:p>
            <a:r>
              <a:rPr lang="en-PH" b="1" dirty="0"/>
              <a:t>} </a:t>
            </a:r>
          </a:p>
        </p:txBody>
      </p:sp>
      <p:sp>
        <p:nvSpPr>
          <p:cNvPr id="8" name="TextBox 7">
            <a:extLst>
              <a:ext uri="{FF2B5EF4-FFF2-40B4-BE49-F238E27FC236}">
                <a16:creationId xmlns:a16="http://schemas.microsoft.com/office/drawing/2014/main" id="{07A86358-8978-2481-56B6-80ADBE99D720}"/>
              </a:ext>
            </a:extLst>
          </p:cNvPr>
          <p:cNvSpPr txBox="1"/>
          <p:nvPr/>
        </p:nvSpPr>
        <p:spPr>
          <a:xfrm>
            <a:off x="6004228" y="1710338"/>
            <a:ext cx="6094674" cy="923330"/>
          </a:xfrm>
          <a:prstGeom prst="rect">
            <a:avLst/>
          </a:prstGeom>
          <a:solidFill>
            <a:srgbClr val="FF66CC"/>
          </a:solidFill>
        </p:spPr>
        <p:txBody>
          <a:bodyPr wrap="square">
            <a:spAutoFit/>
          </a:bodyPr>
          <a:lstStyle/>
          <a:p>
            <a:pPr algn="l"/>
            <a:r>
              <a:rPr lang="en-GB" b="1" i="0" dirty="0">
                <a:solidFill>
                  <a:srgbClr val="000000"/>
                </a:solidFill>
                <a:effectLst/>
                <a:latin typeface="Verdana" panose="020B0604030504040204" pitchFamily="34" charset="0"/>
              </a:rPr>
              <a:t>Note:</a:t>
            </a:r>
            <a:r>
              <a:rPr lang="en-GB" b="0" i="0" dirty="0">
                <a:solidFill>
                  <a:srgbClr val="000000"/>
                </a:solidFill>
                <a:effectLst/>
                <a:latin typeface="Verdana" panose="020B0604030504040204" pitchFamily="34" charset="0"/>
              </a:rPr>
              <a:t> If you enter wrong input (e.g. text in a numerical input), you will get an exception/error message (like "</a:t>
            </a:r>
            <a:r>
              <a:rPr lang="en-GB" b="0" i="0" dirty="0" err="1">
                <a:solidFill>
                  <a:srgbClr val="000000"/>
                </a:solidFill>
                <a:effectLst/>
                <a:latin typeface="Verdana" panose="020B0604030504040204" pitchFamily="34" charset="0"/>
              </a:rPr>
              <a:t>InputMismatchException</a:t>
            </a:r>
            <a:r>
              <a:rPr lang="en-GB"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42003145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33EC7-1205-D3B8-BC74-ED471C57016D}"/>
              </a:ext>
            </a:extLst>
          </p:cNvPr>
          <p:cNvSpPr txBox="1"/>
          <p:nvPr/>
        </p:nvSpPr>
        <p:spPr>
          <a:xfrm>
            <a:off x="200771" y="225475"/>
            <a:ext cx="2216426" cy="369332"/>
          </a:xfrm>
          <a:prstGeom prst="rect">
            <a:avLst/>
          </a:prstGeom>
          <a:solidFill>
            <a:srgbClr val="00B0F0"/>
          </a:solidFill>
        </p:spPr>
        <p:txBody>
          <a:bodyPr wrap="square">
            <a:spAutoFit/>
          </a:bodyPr>
          <a:lstStyle/>
          <a:p>
            <a:r>
              <a:rPr lang="en-GB" b="1" dirty="0"/>
              <a:t>Java Date and Time</a:t>
            </a:r>
          </a:p>
        </p:txBody>
      </p:sp>
      <p:sp>
        <p:nvSpPr>
          <p:cNvPr id="5" name="TextBox 4">
            <a:extLst>
              <a:ext uri="{FF2B5EF4-FFF2-40B4-BE49-F238E27FC236}">
                <a16:creationId xmlns:a16="http://schemas.microsoft.com/office/drawing/2014/main" id="{7E5CB7F0-2098-BC62-B902-5E4E01F9B533}"/>
              </a:ext>
            </a:extLst>
          </p:cNvPr>
          <p:cNvSpPr txBox="1"/>
          <p:nvPr/>
        </p:nvSpPr>
        <p:spPr>
          <a:xfrm>
            <a:off x="200771" y="761539"/>
            <a:ext cx="6094674" cy="369332"/>
          </a:xfrm>
          <a:prstGeom prst="rect">
            <a:avLst/>
          </a:prstGeom>
          <a:noFill/>
        </p:spPr>
        <p:txBody>
          <a:bodyPr wrap="square">
            <a:spAutoFit/>
          </a:bodyPr>
          <a:lstStyle/>
          <a:p>
            <a:r>
              <a:rPr lang="en-GB" dirty="0"/>
              <a:t>Java Dates</a:t>
            </a:r>
            <a:endParaRPr lang="en-PH" dirty="0"/>
          </a:p>
        </p:txBody>
      </p:sp>
      <p:sp>
        <p:nvSpPr>
          <p:cNvPr id="8" name="TextBox 7">
            <a:extLst>
              <a:ext uri="{FF2B5EF4-FFF2-40B4-BE49-F238E27FC236}">
                <a16:creationId xmlns:a16="http://schemas.microsoft.com/office/drawing/2014/main" id="{AB62E8AA-4277-CDA7-C938-E57BE5D8B166}"/>
              </a:ext>
            </a:extLst>
          </p:cNvPr>
          <p:cNvSpPr txBox="1"/>
          <p:nvPr/>
        </p:nvSpPr>
        <p:spPr>
          <a:xfrm>
            <a:off x="200771" y="1216060"/>
            <a:ext cx="6094674" cy="923330"/>
          </a:xfrm>
          <a:prstGeom prst="rect">
            <a:avLst/>
          </a:prstGeom>
          <a:noFill/>
        </p:spPr>
        <p:txBody>
          <a:bodyPr wrap="square">
            <a:spAutoFit/>
          </a:bodyPr>
          <a:lstStyle/>
          <a:p>
            <a:r>
              <a:rPr lang="en-GB" dirty="0"/>
              <a:t>Java does not have a built-in Date class, but we can import the </a:t>
            </a:r>
            <a:r>
              <a:rPr lang="en-GB" dirty="0" err="1"/>
              <a:t>java.time</a:t>
            </a:r>
            <a:r>
              <a:rPr lang="en-GB" dirty="0"/>
              <a:t> package to work with the date and time API. The package includes many date and time classes. For example:</a:t>
            </a:r>
            <a:endParaRPr lang="en-PH" dirty="0"/>
          </a:p>
        </p:txBody>
      </p:sp>
      <p:pic>
        <p:nvPicPr>
          <p:cNvPr id="10" name="Picture 9">
            <a:extLst>
              <a:ext uri="{FF2B5EF4-FFF2-40B4-BE49-F238E27FC236}">
                <a16:creationId xmlns:a16="http://schemas.microsoft.com/office/drawing/2014/main" id="{24035F2D-9EDC-E274-DB4F-33A3536E8134}"/>
              </a:ext>
            </a:extLst>
          </p:cNvPr>
          <p:cNvPicPr>
            <a:picLocks noChangeAspect="1"/>
          </p:cNvPicPr>
          <p:nvPr/>
        </p:nvPicPr>
        <p:blipFill>
          <a:blip r:embed="rId2"/>
          <a:stretch>
            <a:fillRect/>
          </a:stretch>
        </p:blipFill>
        <p:spPr>
          <a:xfrm>
            <a:off x="633356" y="2680977"/>
            <a:ext cx="10951694" cy="3727773"/>
          </a:xfrm>
          <a:prstGeom prst="rect">
            <a:avLst/>
          </a:prstGeom>
        </p:spPr>
      </p:pic>
    </p:spTree>
    <p:extLst>
      <p:ext uri="{BB962C8B-B14F-4D97-AF65-F5344CB8AC3E}">
        <p14:creationId xmlns:p14="http://schemas.microsoft.com/office/powerpoint/2010/main" val="36439388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FCA4D3-FD34-BCF9-E642-355CE1739ED0}"/>
              </a:ext>
            </a:extLst>
          </p:cNvPr>
          <p:cNvSpPr txBox="1"/>
          <p:nvPr/>
        </p:nvSpPr>
        <p:spPr>
          <a:xfrm>
            <a:off x="128336" y="140949"/>
            <a:ext cx="6096000" cy="15388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Display Current 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display the current date, import the </a:t>
            </a:r>
            <a:r>
              <a:rPr kumimoji="0" lang="en-US" altLang="en-US" sz="1800" b="0" i="0" u="none" strike="noStrike" cap="none" normalizeH="0" baseline="0" dirty="0" err="1">
                <a:ln>
                  <a:noFill/>
                </a:ln>
                <a:solidFill>
                  <a:srgbClr val="DC143C"/>
                </a:solidFill>
                <a:effectLst/>
                <a:latin typeface="Consolas" panose="020B0609020204030204" pitchFamily="49" charset="0"/>
              </a:rPr>
              <a:t>java.time.LocalDate</a:t>
            </a:r>
            <a:r>
              <a:rPr kumimoji="0" lang="en-US" altLang="en-US" sz="1800" b="0" i="0" u="none" strike="noStrike" cap="none" normalizeH="0" baseline="0" dirty="0">
                <a:ln>
                  <a:noFill/>
                </a:ln>
                <a:solidFill>
                  <a:srgbClr val="000000"/>
                </a:solidFill>
                <a:effectLst/>
                <a:latin typeface="Verdana" panose="020B0604030504040204" pitchFamily="34" charset="0"/>
              </a:rPr>
              <a:t> class, and use its </a:t>
            </a:r>
            <a:r>
              <a:rPr kumimoji="0" lang="en-US" altLang="en-US" sz="1800" b="0" i="0" u="none" strike="noStrike" cap="none" normalizeH="0" baseline="0" dirty="0">
                <a:ln>
                  <a:noFill/>
                </a:ln>
                <a:solidFill>
                  <a:srgbClr val="DC143C"/>
                </a:solidFill>
                <a:effectLst/>
                <a:latin typeface="Consolas" panose="020B0609020204030204" pitchFamily="49" charset="0"/>
              </a:rPr>
              <a:t>now()</a:t>
            </a:r>
            <a:r>
              <a:rPr kumimoji="0" lang="en-US" altLang="en-US" sz="1800" b="0" i="0" u="none" strike="noStrike" cap="none" normalizeH="0" baseline="0" dirty="0">
                <a:ln>
                  <a:noFill/>
                </a:ln>
                <a:solidFill>
                  <a:srgbClr val="000000"/>
                </a:solidFill>
                <a:effectLst/>
                <a:latin typeface="Verdana" panose="020B0604030504040204" pitchFamily="34" charset="0"/>
              </a:rPr>
              <a:t> method:</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CD7F9B3-2367-A4BA-9DFB-02649E1A0DFE}"/>
              </a:ext>
            </a:extLst>
          </p:cNvPr>
          <p:cNvSpPr txBox="1"/>
          <p:nvPr/>
        </p:nvSpPr>
        <p:spPr>
          <a:xfrm>
            <a:off x="128336" y="1800545"/>
            <a:ext cx="1451811" cy="369332"/>
          </a:xfrm>
          <a:prstGeom prst="rect">
            <a:avLst/>
          </a:prstGeom>
          <a:noFill/>
        </p:spPr>
        <p:txBody>
          <a:bodyPr wrap="square">
            <a:spAutoFit/>
          </a:bodyPr>
          <a:lstStyle/>
          <a:p>
            <a:pPr algn="l"/>
            <a:r>
              <a:rPr lang="en-PH" b="1" i="0" dirty="0">
                <a:solidFill>
                  <a:srgbClr val="000000"/>
                </a:solidFill>
                <a:effectLst/>
                <a:latin typeface="Segoe UI" panose="020B0502040204020203" pitchFamily="34" charset="0"/>
              </a:rPr>
              <a:t>Example</a:t>
            </a:r>
          </a:p>
        </p:txBody>
      </p:sp>
      <p:sp>
        <p:nvSpPr>
          <p:cNvPr id="8" name="TextBox 7">
            <a:extLst>
              <a:ext uri="{FF2B5EF4-FFF2-40B4-BE49-F238E27FC236}">
                <a16:creationId xmlns:a16="http://schemas.microsoft.com/office/drawing/2014/main" id="{B4536882-098A-206F-2DB9-7EC60FBA23DF}"/>
              </a:ext>
            </a:extLst>
          </p:cNvPr>
          <p:cNvSpPr txBox="1"/>
          <p:nvPr/>
        </p:nvSpPr>
        <p:spPr>
          <a:xfrm>
            <a:off x="215800" y="2379800"/>
            <a:ext cx="6140116" cy="2308324"/>
          </a:xfrm>
          <a:prstGeom prst="rect">
            <a:avLst/>
          </a:prstGeom>
          <a:noFill/>
          <a:ln>
            <a:solidFill>
              <a:schemeClr val="accent1"/>
            </a:solidFill>
          </a:ln>
        </p:spPr>
        <p:txBody>
          <a:bodyPr wrap="square">
            <a:spAutoFit/>
          </a:bodyPr>
          <a:lstStyle/>
          <a:p>
            <a:r>
              <a:rPr lang="en-PH" dirty="0"/>
              <a:t>import </a:t>
            </a:r>
            <a:r>
              <a:rPr lang="en-PH" dirty="0" err="1"/>
              <a:t>java.time.LocalDate</a:t>
            </a:r>
            <a:r>
              <a:rPr lang="en-PH" dirty="0"/>
              <a:t>;  // import the </a:t>
            </a:r>
            <a:r>
              <a:rPr lang="en-PH" dirty="0" err="1"/>
              <a:t>LocalDate</a:t>
            </a:r>
            <a:r>
              <a:rPr lang="en-PH" dirty="0"/>
              <a:t> class</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LocalDate</a:t>
            </a:r>
            <a:r>
              <a:rPr lang="en-PH" dirty="0"/>
              <a:t> </a:t>
            </a:r>
            <a:r>
              <a:rPr lang="en-PH" dirty="0" err="1"/>
              <a:t>myObj</a:t>
            </a:r>
            <a:r>
              <a:rPr lang="en-PH" dirty="0"/>
              <a:t> = </a:t>
            </a:r>
            <a:r>
              <a:rPr lang="en-PH" dirty="0" err="1"/>
              <a:t>LocalDate.now</a:t>
            </a:r>
            <a:r>
              <a:rPr lang="en-PH" dirty="0"/>
              <a:t>();  // Create a date object</a:t>
            </a:r>
          </a:p>
          <a:p>
            <a:r>
              <a:rPr lang="en-PH" dirty="0"/>
              <a:t>    </a:t>
            </a:r>
            <a:r>
              <a:rPr lang="en-PH" dirty="0" err="1"/>
              <a:t>System.out.println</a:t>
            </a:r>
            <a:r>
              <a:rPr lang="en-PH" dirty="0"/>
              <a:t>(</a:t>
            </a:r>
            <a:r>
              <a:rPr lang="en-PH" dirty="0" err="1"/>
              <a:t>myObj</a:t>
            </a:r>
            <a:r>
              <a:rPr lang="en-PH" dirty="0"/>
              <a:t>);  // Display the current date</a:t>
            </a:r>
          </a:p>
          <a:p>
            <a:r>
              <a:rPr lang="en-PH" dirty="0"/>
              <a:t>  }  </a:t>
            </a:r>
          </a:p>
          <a:p>
            <a:r>
              <a:rPr lang="en-PH" dirty="0"/>
              <a:t>}  </a:t>
            </a:r>
          </a:p>
        </p:txBody>
      </p:sp>
      <p:sp>
        <p:nvSpPr>
          <p:cNvPr id="9" name="Rectangle 2">
            <a:extLst>
              <a:ext uri="{FF2B5EF4-FFF2-40B4-BE49-F238E27FC236}">
                <a16:creationId xmlns:a16="http://schemas.microsoft.com/office/drawing/2014/main" id="{AC2B67AF-FAC9-2992-975C-2BD20B006D8C}"/>
              </a:ext>
            </a:extLst>
          </p:cNvPr>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BF61546-5D9A-034A-90BA-ED49FC4D369D}"/>
              </a:ext>
            </a:extLst>
          </p:cNvPr>
          <p:cNvSpPr txBox="1"/>
          <p:nvPr/>
        </p:nvSpPr>
        <p:spPr>
          <a:xfrm>
            <a:off x="6051884" y="90371"/>
            <a:ext cx="6140116" cy="18158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Display Current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To display the current time (hour, minute, second, and nanoseconds), import the </a:t>
            </a:r>
            <a:r>
              <a:rPr kumimoji="0" lang="en-US" altLang="en-US" sz="1800" b="0" i="0" u="none" strike="noStrike" cap="none" normalizeH="0" baseline="0" dirty="0" err="1">
                <a:ln>
                  <a:noFill/>
                </a:ln>
                <a:solidFill>
                  <a:srgbClr val="DC143C"/>
                </a:solidFill>
                <a:effectLst/>
                <a:latin typeface="Consolas" panose="020B0609020204030204" pitchFamily="49" charset="0"/>
              </a:rPr>
              <a:t>java.time.LocalTime</a:t>
            </a:r>
            <a:r>
              <a:rPr kumimoji="0" lang="en-US" altLang="en-US" sz="1800" b="0" i="0" u="none" strike="noStrike" cap="none" normalizeH="0" baseline="0" dirty="0">
                <a:ln>
                  <a:noFill/>
                </a:ln>
                <a:solidFill>
                  <a:srgbClr val="000000"/>
                </a:solidFill>
                <a:effectLst/>
                <a:latin typeface="Verdana" panose="020B0604030504040204" pitchFamily="34" charset="0"/>
              </a:rPr>
              <a:t> class, and use its </a:t>
            </a:r>
            <a:r>
              <a:rPr kumimoji="0" lang="en-US" altLang="en-US" sz="1800" b="0" i="0" u="none" strike="noStrike" cap="none" normalizeH="0" baseline="0" dirty="0">
                <a:ln>
                  <a:noFill/>
                </a:ln>
                <a:solidFill>
                  <a:srgbClr val="DC143C"/>
                </a:solidFill>
                <a:effectLst/>
                <a:latin typeface="Consolas" panose="020B0609020204030204" pitchFamily="49" charset="0"/>
              </a:rPr>
              <a:t>now()</a:t>
            </a:r>
            <a:r>
              <a:rPr kumimoji="0" lang="en-US" altLang="en-US" sz="1800" b="0" i="0" u="none" strike="noStrike" cap="none" normalizeH="0" baseline="0" dirty="0">
                <a:ln>
                  <a:noFill/>
                </a:ln>
                <a:solidFill>
                  <a:srgbClr val="000000"/>
                </a:solidFill>
                <a:effectLst/>
                <a:latin typeface="Verdana" panose="020B0604030504040204" pitchFamily="34" charset="0"/>
              </a:rPr>
              <a:t> method:</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9A8C1D21-3575-5EBB-7D1E-F6A5921B4366}"/>
              </a:ext>
            </a:extLst>
          </p:cNvPr>
          <p:cNvSpPr txBox="1"/>
          <p:nvPr/>
        </p:nvSpPr>
        <p:spPr>
          <a:xfrm>
            <a:off x="6810876" y="2548391"/>
            <a:ext cx="4622131" cy="2585323"/>
          </a:xfrm>
          <a:prstGeom prst="rect">
            <a:avLst/>
          </a:prstGeom>
          <a:noFill/>
          <a:ln>
            <a:solidFill>
              <a:schemeClr val="accent1"/>
            </a:solidFill>
          </a:ln>
        </p:spPr>
        <p:txBody>
          <a:bodyPr wrap="square">
            <a:spAutoFit/>
          </a:bodyPr>
          <a:lstStyle/>
          <a:p>
            <a:r>
              <a:rPr lang="en-PH" dirty="0"/>
              <a:t>import </a:t>
            </a:r>
            <a:r>
              <a:rPr lang="en-PH" dirty="0" err="1"/>
              <a:t>java.time.LocalTime</a:t>
            </a:r>
            <a:r>
              <a:rPr lang="en-PH" dirty="0"/>
              <a:t>; // import the </a:t>
            </a:r>
            <a:r>
              <a:rPr lang="en-PH" dirty="0" err="1"/>
              <a:t>LocalTime</a:t>
            </a:r>
            <a:r>
              <a:rPr lang="en-PH" dirty="0"/>
              <a:t> class</a:t>
            </a:r>
          </a:p>
          <a:p>
            <a:endParaRPr lang="en-PH" dirty="0"/>
          </a:p>
          <a:p>
            <a:r>
              <a:rPr lang="en-PH" dirty="0"/>
              <a:t>public class Main {</a:t>
            </a:r>
          </a:p>
          <a:p>
            <a:r>
              <a:rPr lang="en-PH" dirty="0"/>
              <a:t>  public static void main(String[] </a:t>
            </a:r>
            <a:r>
              <a:rPr lang="en-PH" dirty="0" err="1"/>
              <a:t>args</a:t>
            </a:r>
            <a:r>
              <a:rPr lang="en-PH" dirty="0"/>
              <a:t>) {</a:t>
            </a:r>
          </a:p>
          <a:p>
            <a:r>
              <a:rPr lang="en-PH" dirty="0"/>
              <a:t>    </a:t>
            </a:r>
            <a:r>
              <a:rPr lang="en-PH" dirty="0" err="1"/>
              <a:t>LocalTime</a:t>
            </a:r>
            <a:r>
              <a:rPr lang="en-PH" dirty="0"/>
              <a:t> </a:t>
            </a:r>
            <a:r>
              <a:rPr lang="en-PH" dirty="0" err="1"/>
              <a:t>myObj</a:t>
            </a:r>
            <a:r>
              <a:rPr lang="en-PH" dirty="0"/>
              <a:t> = </a:t>
            </a:r>
            <a:r>
              <a:rPr lang="en-PH" dirty="0" err="1"/>
              <a:t>LocalTime.now</a:t>
            </a:r>
            <a:r>
              <a:rPr lang="en-PH" dirty="0"/>
              <a:t>();</a:t>
            </a:r>
          </a:p>
          <a:p>
            <a:r>
              <a:rPr lang="en-PH" dirty="0"/>
              <a:t>    </a:t>
            </a:r>
            <a:r>
              <a:rPr lang="en-PH" dirty="0" err="1"/>
              <a:t>System.out.println</a:t>
            </a:r>
            <a:r>
              <a:rPr lang="en-PH" dirty="0"/>
              <a:t>(</a:t>
            </a:r>
            <a:r>
              <a:rPr lang="en-PH" dirty="0" err="1"/>
              <a:t>myObj</a:t>
            </a:r>
            <a:r>
              <a:rPr lang="en-PH" dirty="0"/>
              <a:t>);</a:t>
            </a:r>
          </a:p>
          <a:p>
            <a:r>
              <a:rPr lang="en-PH" dirty="0"/>
              <a:t>  }</a:t>
            </a:r>
          </a:p>
          <a:p>
            <a:r>
              <a:rPr lang="en-PH" dirty="0"/>
              <a:t>}</a:t>
            </a:r>
          </a:p>
        </p:txBody>
      </p:sp>
      <p:sp>
        <p:nvSpPr>
          <p:cNvPr id="16" name="TextBox 15">
            <a:extLst>
              <a:ext uri="{FF2B5EF4-FFF2-40B4-BE49-F238E27FC236}">
                <a16:creationId xmlns:a16="http://schemas.microsoft.com/office/drawing/2014/main" id="{CC81A5B1-CB0A-B1A3-4116-38A30616A7FB}"/>
              </a:ext>
            </a:extLst>
          </p:cNvPr>
          <p:cNvSpPr txBox="1"/>
          <p:nvPr/>
        </p:nvSpPr>
        <p:spPr>
          <a:xfrm>
            <a:off x="6590864" y="2010468"/>
            <a:ext cx="2887091" cy="369332"/>
          </a:xfrm>
          <a:prstGeom prst="rect">
            <a:avLst/>
          </a:prstGeom>
          <a:noFill/>
        </p:spPr>
        <p:txBody>
          <a:bodyPr wrap="square">
            <a:spAutoFit/>
          </a:bodyPr>
          <a:lstStyle/>
          <a:p>
            <a:r>
              <a:rPr lang="en-PH" b="1" dirty="0"/>
              <a:t>Example</a:t>
            </a:r>
          </a:p>
        </p:txBody>
      </p:sp>
      <p:pic>
        <p:nvPicPr>
          <p:cNvPr id="18" name="Picture 17">
            <a:extLst>
              <a:ext uri="{FF2B5EF4-FFF2-40B4-BE49-F238E27FC236}">
                <a16:creationId xmlns:a16="http://schemas.microsoft.com/office/drawing/2014/main" id="{713285EF-8F83-C992-7688-A2EAB9C56395}"/>
              </a:ext>
            </a:extLst>
          </p:cNvPr>
          <p:cNvPicPr>
            <a:picLocks noChangeAspect="1"/>
          </p:cNvPicPr>
          <p:nvPr/>
        </p:nvPicPr>
        <p:blipFill>
          <a:blip r:embed="rId2"/>
          <a:stretch>
            <a:fillRect/>
          </a:stretch>
        </p:blipFill>
        <p:spPr>
          <a:xfrm>
            <a:off x="6952851" y="5368913"/>
            <a:ext cx="3614433" cy="1343057"/>
          </a:xfrm>
          <a:prstGeom prst="rect">
            <a:avLst/>
          </a:prstGeom>
        </p:spPr>
      </p:pic>
      <p:pic>
        <p:nvPicPr>
          <p:cNvPr id="20" name="Picture 19">
            <a:extLst>
              <a:ext uri="{FF2B5EF4-FFF2-40B4-BE49-F238E27FC236}">
                <a16:creationId xmlns:a16="http://schemas.microsoft.com/office/drawing/2014/main" id="{ED7EDE08-915D-8302-53B5-95AC571EEFE8}"/>
              </a:ext>
            </a:extLst>
          </p:cNvPr>
          <p:cNvPicPr>
            <a:picLocks noChangeAspect="1"/>
          </p:cNvPicPr>
          <p:nvPr/>
        </p:nvPicPr>
        <p:blipFill>
          <a:blip r:embed="rId3"/>
          <a:stretch>
            <a:fillRect/>
          </a:stretch>
        </p:blipFill>
        <p:spPr>
          <a:xfrm>
            <a:off x="215799" y="4898047"/>
            <a:ext cx="3250969" cy="1502753"/>
          </a:xfrm>
          <a:prstGeom prst="rect">
            <a:avLst/>
          </a:prstGeom>
        </p:spPr>
      </p:pic>
    </p:spTree>
    <p:extLst>
      <p:ext uri="{BB962C8B-B14F-4D97-AF65-F5344CB8AC3E}">
        <p14:creationId xmlns:p14="http://schemas.microsoft.com/office/powerpoint/2010/main" val="10733494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5B1B3-FA15-6E07-1B91-35B37E597B22}"/>
              </a:ext>
            </a:extLst>
          </p:cNvPr>
          <p:cNvSpPr txBox="1"/>
          <p:nvPr/>
        </p:nvSpPr>
        <p:spPr>
          <a:xfrm>
            <a:off x="455213" y="268388"/>
            <a:ext cx="6094674" cy="1477328"/>
          </a:xfrm>
          <a:prstGeom prst="rect">
            <a:avLst/>
          </a:prstGeom>
          <a:noFill/>
        </p:spPr>
        <p:txBody>
          <a:bodyPr wrap="square">
            <a:spAutoFit/>
          </a:bodyPr>
          <a:lstStyle/>
          <a:p>
            <a:r>
              <a:rPr lang="en-PH" dirty="0"/>
              <a:t>Display Current Date and Time</a:t>
            </a:r>
          </a:p>
          <a:p>
            <a:r>
              <a:rPr lang="en-PH" dirty="0"/>
              <a:t>To display the current date and time, import the </a:t>
            </a:r>
            <a:r>
              <a:rPr lang="en-PH" dirty="0" err="1"/>
              <a:t>java.time.LocalDateTime</a:t>
            </a:r>
            <a:r>
              <a:rPr lang="en-PH" dirty="0"/>
              <a:t> class, and use its now() method:</a:t>
            </a:r>
          </a:p>
          <a:p>
            <a:endParaRPr lang="en-PH" dirty="0"/>
          </a:p>
          <a:p>
            <a:r>
              <a:rPr lang="en-PH" dirty="0"/>
              <a:t>Example</a:t>
            </a:r>
          </a:p>
        </p:txBody>
      </p:sp>
      <p:sp>
        <p:nvSpPr>
          <p:cNvPr id="5" name="TextBox 4">
            <a:extLst>
              <a:ext uri="{FF2B5EF4-FFF2-40B4-BE49-F238E27FC236}">
                <a16:creationId xmlns:a16="http://schemas.microsoft.com/office/drawing/2014/main" id="{17DEF4CF-0399-FEF7-B341-2DDF286038C3}"/>
              </a:ext>
            </a:extLst>
          </p:cNvPr>
          <p:cNvSpPr txBox="1"/>
          <p:nvPr/>
        </p:nvSpPr>
        <p:spPr>
          <a:xfrm>
            <a:off x="455213" y="2177434"/>
            <a:ext cx="4927820" cy="2308324"/>
          </a:xfrm>
          <a:prstGeom prst="rect">
            <a:avLst/>
          </a:prstGeom>
          <a:noFill/>
          <a:ln>
            <a:solidFill>
              <a:schemeClr val="accent1"/>
            </a:solidFill>
          </a:ln>
        </p:spPr>
        <p:txBody>
          <a:bodyPr wrap="square">
            <a:spAutoFit/>
          </a:bodyPr>
          <a:lstStyle/>
          <a:p>
            <a:r>
              <a:rPr lang="en-PH" dirty="0"/>
              <a:t>import </a:t>
            </a:r>
            <a:r>
              <a:rPr lang="en-PH" dirty="0" err="1"/>
              <a:t>java.time.LocalDateTime</a:t>
            </a:r>
            <a:r>
              <a:rPr lang="en-PH" dirty="0"/>
              <a:t>; // import the </a:t>
            </a:r>
            <a:r>
              <a:rPr lang="en-PH" dirty="0" err="1"/>
              <a:t>LocalDateTime</a:t>
            </a:r>
            <a:r>
              <a:rPr lang="en-PH" dirty="0"/>
              <a:t> class</a:t>
            </a:r>
          </a:p>
          <a:p>
            <a:endParaRPr lang="en-PH" dirty="0"/>
          </a:p>
          <a:p>
            <a:r>
              <a:rPr lang="en-PH" dirty="0"/>
              <a:t>public class Main {</a:t>
            </a:r>
          </a:p>
          <a:p>
            <a:r>
              <a:rPr lang="en-PH" dirty="0"/>
              <a:t>  public static void main(String[] </a:t>
            </a:r>
            <a:r>
              <a:rPr lang="en-PH" dirty="0" err="1"/>
              <a:t>args</a:t>
            </a:r>
            <a:r>
              <a:rPr lang="en-PH" dirty="0"/>
              <a:t>) {</a:t>
            </a:r>
          </a:p>
          <a:p>
            <a:r>
              <a:rPr lang="en-PH" dirty="0"/>
              <a:t>    </a:t>
            </a:r>
            <a:r>
              <a:rPr lang="en-PH" dirty="0" err="1"/>
              <a:t>LocalDateTime</a:t>
            </a:r>
            <a:r>
              <a:rPr lang="en-PH" dirty="0"/>
              <a:t> </a:t>
            </a:r>
            <a:r>
              <a:rPr lang="en-PH" dirty="0" err="1"/>
              <a:t>myObj</a:t>
            </a:r>
            <a:r>
              <a:rPr lang="en-PH" dirty="0"/>
              <a:t> = </a:t>
            </a:r>
            <a:r>
              <a:rPr lang="en-PH" dirty="0" err="1"/>
              <a:t>LocalDateTime.now</a:t>
            </a:r>
            <a:r>
              <a:rPr lang="en-PH" dirty="0"/>
              <a:t>();</a:t>
            </a:r>
          </a:p>
          <a:p>
            <a:r>
              <a:rPr lang="en-PH" dirty="0"/>
              <a:t>    </a:t>
            </a:r>
            <a:r>
              <a:rPr lang="en-PH" dirty="0" err="1"/>
              <a:t>System.out.println</a:t>
            </a:r>
            <a:r>
              <a:rPr lang="en-PH" dirty="0"/>
              <a:t>(</a:t>
            </a:r>
            <a:r>
              <a:rPr lang="en-PH" dirty="0" err="1"/>
              <a:t>myObj</a:t>
            </a:r>
            <a:r>
              <a:rPr lang="en-PH" dirty="0"/>
              <a:t>);</a:t>
            </a:r>
          </a:p>
          <a:p>
            <a:r>
              <a:rPr lang="en-PH" dirty="0"/>
              <a:t>  }</a:t>
            </a:r>
          </a:p>
        </p:txBody>
      </p:sp>
      <p:sp>
        <p:nvSpPr>
          <p:cNvPr id="7" name="TextBox 6">
            <a:extLst>
              <a:ext uri="{FF2B5EF4-FFF2-40B4-BE49-F238E27FC236}">
                <a16:creationId xmlns:a16="http://schemas.microsoft.com/office/drawing/2014/main" id="{61E01010-3636-3A31-B41E-58FABBCB75D4}"/>
              </a:ext>
            </a:extLst>
          </p:cNvPr>
          <p:cNvSpPr txBox="1"/>
          <p:nvPr/>
        </p:nvSpPr>
        <p:spPr>
          <a:xfrm>
            <a:off x="5971430" y="117693"/>
            <a:ext cx="6219244" cy="6740307"/>
          </a:xfrm>
          <a:prstGeom prst="rect">
            <a:avLst/>
          </a:prstGeom>
          <a:noFill/>
        </p:spPr>
        <p:txBody>
          <a:bodyPr wrap="square">
            <a:spAutoFit/>
          </a:bodyPr>
          <a:lstStyle/>
          <a:p>
            <a:r>
              <a:rPr lang="en-PH" dirty="0"/>
              <a:t>Formatting Date and Time</a:t>
            </a:r>
          </a:p>
          <a:p>
            <a:r>
              <a:rPr lang="en-PH" dirty="0"/>
              <a:t>The "T" in the example above is used to separate the date from the time. You can use the </a:t>
            </a:r>
            <a:r>
              <a:rPr lang="en-PH" dirty="0" err="1"/>
              <a:t>DateTimeFormatter</a:t>
            </a:r>
            <a:r>
              <a:rPr lang="en-PH" dirty="0"/>
              <a:t> class with the </a:t>
            </a:r>
            <a:r>
              <a:rPr lang="en-PH" dirty="0" err="1"/>
              <a:t>ofPattern</a:t>
            </a:r>
            <a:r>
              <a:rPr lang="en-PH" dirty="0"/>
              <a:t>() method in the same package to format or parse date-time objects. The following example will remove both the "T" and nanoseconds from the date-time:</a:t>
            </a:r>
          </a:p>
          <a:p>
            <a:endParaRPr lang="en-PH" dirty="0"/>
          </a:p>
          <a:p>
            <a:r>
              <a:rPr lang="en-PH" dirty="0"/>
              <a:t>Example</a:t>
            </a:r>
          </a:p>
          <a:p>
            <a:r>
              <a:rPr lang="en-PH" dirty="0"/>
              <a:t>import </a:t>
            </a:r>
            <a:r>
              <a:rPr lang="en-PH" dirty="0" err="1"/>
              <a:t>java.time.LocalDateTime</a:t>
            </a:r>
            <a:r>
              <a:rPr lang="en-PH" dirty="0"/>
              <a:t>; // Import the </a:t>
            </a:r>
            <a:r>
              <a:rPr lang="en-PH" dirty="0" err="1"/>
              <a:t>LocalDateTime</a:t>
            </a:r>
            <a:r>
              <a:rPr lang="en-PH" dirty="0"/>
              <a:t> class</a:t>
            </a:r>
          </a:p>
          <a:p>
            <a:r>
              <a:rPr lang="en-PH" dirty="0"/>
              <a:t>import </a:t>
            </a:r>
            <a:r>
              <a:rPr lang="en-PH" dirty="0" err="1"/>
              <a:t>java.time.format.DateTimeFormatter</a:t>
            </a:r>
            <a:r>
              <a:rPr lang="en-PH" dirty="0"/>
              <a:t>; // Import the </a:t>
            </a:r>
            <a:r>
              <a:rPr lang="en-PH" dirty="0" err="1"/>
              <a:t>DateTimeFormatter</a:t>
            </a:r>
            <a:r>
              <a:rPr lang="en-PH" dirty="0"/>
              <a:t> class</a:t>
            </a:r>
          </a:p>
          <a:p>
            <a:endParaRPr lang="en-PH" dirty="0"/>
          </a:p>
          <a:p>
            <a:r>
              <a:rPr lang="en-PH" dirty="0"/>
              <a:t>public class Main {</a:t>
            </a:r>
          </a:p>
          <a:p>
            <a:r>
              <a:rPr lang="en-PH" dirty="0"/>
              <a:t>  public static void main(String[] </a:t>
            </a:r>
            <a:r>
              <a:rPr lang="en-PH" dirty="0" err="1"/>
              <a:t>args</a:t>
            </a:r>
            <a:r>
              <a:rPr lang="en-PH" dirty="0"/>
              <a:t>) {</a:t>
            </a:r>
          </a:p>
          <a:p>
            <a:r>
              <a:rPr lang="en-PH" dirty="0"/>
              <a:t>    </a:t>
            </a:r>
            <a:r>
              <a:rPr lang="en-PH" dirty="0" err="1"/>
              <a:t>LocalDateTime</a:t>
            </a:r>
            <a:r>
              <a:rPr lang="en-PH" dirty="0"/>
              <a:t> </a:t>
            </a:r>
            <a:r>
              <a:rPr lang="en-PH" dirty="0" err="1"/>
              <a:t>myDateObj</a:t>
            </a:r>
            <a:r>
              <a:rPr lang="en-PH" dirty="0"/>
              <a:t> = </a:t>
            </a:r>
            <a:r>
              <a:rPr lang="en-PH" dirty="0" err="1"/>
              <a:t>LocalDateTime.now</a:t>
            </a:r>
            <a:r>
              <a:rPr lang="en-PH" dirty="0"/>
              <a:t>();</a:t>
            </a:r>
          </a:p>
          <a:p>
            <a:r>
              <a:rPr lang="en-PH" dirty="0"/>
              <a:t>    </a:t>
            </a:r>
            <a:r>
              <a:rPr lang="en-PH" dirty="0" err="1"/>
              <a:t>System.out.println</a:t>
            </a:r>
            <a:r>
              <a:rPr lang="en-PH" dirty="0"/>
              <a:t>("Before formatting: " + </a:t>
            </a:r>
            <a:r>
              <a:rPr lang="en-PH" dirty="0" err="1"/>
              <a:t>myDateObj</a:t>
            </a:r>
            <a:r>
              <a:rPr lang="en-PH" dirty="0"/>
              <a:t>);</a:t>
            </a:r>
          </a:p>
          <a:p>
            <a:r>
              <a:rPr lang="en-PH" dirty="0"/>
              <a:t>    </a:t>
            </a:r>
            <a:r>
              <a:rPr lang="en-PH" dirty="0" err="1"/>
              <a:t>DateTimeFormatter</a:t>
            </a:r>
            <a:r>
              <a:rPr lang="en-PH" dirty="0"/>
              <a:t> </a:t>
            </a:r>
            <a:r>
              <a:rPr lang="en-PH" dirty="0" err="1"/>
              <a:t>myFormatObj</a:t>
            </a:r>
            <a:r>
              <a:rPr lang="en-PH" dirty="0"/>
              <a:t> = </a:t>
            </a:r>
            <a:r>
              <a:rPr lang="en-PH" dirty="0" err="1"/>
              <a:t>DateTimeFormatter.ofPattern</a:t>
            </a:r>
            <a:r>
              <a:rPr lang="en-PH" dirty="0"/>
              <a:t>("dd-MM-</a:t>
            </a:r>
            <a:r>
              <a:rPr lang="en-PH" dirty="0" err="1"/>
              <a:t>yyyy</a:t>
            </a:r>
            <a:r>
              <a:rPr lang="en-PH" dirty="0"/>
              <a:t> </a:t>
            </a:r>
            <a:r>
              <a:rPr lang="en-PH" dirty="0" err="1"/>
              <a:t>HH:mm:ss</a:t>
            </a:r>
            <a:r>
              <a:rPr lang="en-PH" dirty="0"/>
              <a:t>");</a:t>
            </a:r>
          </a:p>
          <a:p>
            <a:endParaRPr lang="en-PH" dirty="0"/>
          </a:p>
          <a:p>
            <a:r>
              <a:rPr lang="en-PH" dirty="0"/>
              <a:t>    String </a:t>
            </a:r>
            <a:r>
              <a:rPr lang="en-PH" dirty="0" err="1"/>
              <a:t>formattedDate</a:t>
            </a:r>
            <a:r>
              <a:rPr lang="en-PH" dirty="0"/>
              <a:t> = </a:t>
            </a:r>
            <a:r>
              <a:rPr lang="en-PH" dirty="0" err="1"/>
              <a:t>myDateObj.format</a:t>
            </a:r>
            <a:r>
              <a:rPr lang="en-PH" dirty="0"/>
              <a:t>(</a:t>
            </a:r>
            <a:r>
              <a:rPr lang="en-PH" dirty="0" err="1"/>
              <a:t>myFormatObj</a:t>
            </a:r>
            <a:r>
              <a:rPr lang="en-PH" dirty="0"/>
              <a:t>);</a:t>
            </a:r>
          </a:p>
          <a:p>
            <a:r>
              <a:rPr lang="en-PH" dirty="0"/>
              <a:t>    </a:t>
            </a:r>
            <a:r>
              <a:rPr lang="en-PH" dirty="0" err="1"/>
              <a:t>System.out.println</a:t>
            </a:r>
            <a:r>
              <a:rPr lang="en-PH" dirty="0"/>
              <a:t>("After formatting: " + </a:t>
            </a:r>
            <a:r>
              <a:rPr lang="en-PH" dirty="0" err="1"/>
              <a:t>formattedDate</a:t>
            </a:r>
            <a:r>
              <a:rPr lang="en-PH" dirty="0"/>
              <a:t>);</a:t>
            </a:r>
          </a:p>
          <a:p>
            <a:r>
              <a:rPr lang="en-PH" dirty="0"/>
              <a:t>  }</a:t>
            </a:r>
          </a:p>
          <a:p>
            <a:r>
              <a:rPr lang="en-PH" dirty="0"/>
              <a:t>}</a:t>
            </a:r>
          </a:p>
        </p:txBody>
      </p:sp>
      <p:pic>
        <p:nvPicPr>
          <p:cNvPr id="9" name="Picture 8">
            <a:extLst>
              <a:ext uri="{FF2B5EF4-FFF2-40B4-BE49-F238E27FC236}">
                <a16:creationId xmlns:a16="http://schemas.microsoft.com/office/drawing/2014/main" id="{3A7F6976-66BF-7693-D394-5DEAAD903F07}"/>
              </a:ext>
            </a:extLst>
          </p:cNvPr>
          <p:cNvPicPr>
            <a:picLocks noChangeAspect="1"/>
          </p:cNvPicPr>
          <p:nvPr/>
        </p:nvPicPr>
        <p:blipFill>
          <a:blip r:embed="rId2"/>
          <a:stretch>
            <a:fillRect/>
          </a:stretch>
        </p:blipFill>
        <p:spPr>
          <a:xfrm>
            <a:off x="2075788" y="5806723"/>
            <a:ext cx="3810330" cy="1112616"/>
          </a:xfrm>
          <a:prstGeom prst="rect">
            <a:avLst/>
          </a:prstGeom>
        </p:spPr>
      </p:pic>
      <p:pic>
        <p:nvPicPr>
          <p:cNvPr id="11" name="Picture 10">
            <a:extLst>
              <a:ext uri="{FF2B5EF4-FFF2-40B4-BE49-F238E27FC236}">
                <a16:creationId xmlns:a16="http://schemas.microsoft.com/office/drawing/2014/main" id="{CC110FEF-3D64-EBD9-0853-1F40AE2D959A}"/>
              </a:ext>
            </a:extLst>
          </p:cNvPr>
          <p:cNvPicPr>
            <a:picLocks noChangeAspect="1"/>
          </p:cNvPicPr>
          <p:nvPr/>
        </p:nvPicPr>
        <p:blipFill>
          <a:blip r:embed="rId3"/>
          <a:stretch>
            <a:fillRect/>
          </a:stretch>
        </p:blipFill>
        <p:spPr>
          <a:xfrm>
            <a:off x="495753" y="4550920"/>
            <a:ext cx="2423370" cy="952583"/>
          </a:xfrm>
          <a:prstGeom prst="rect">
            <a:avLst/>
          </a:prstGeom>
        </p:spPr>
      </p:pic>
    </p:spTree>
    <p:extLst>
      <p:ext uri="{BB962C8B-B14F-4D97-AF65-F5344CB8AC3E}">
        <p14:creationId xmlns:p14="http://schemas.microsoft.com/office/powerpoint/2010/main" val="39752981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E1C477-2F42-F9BA-B4C7-BCE26CF07F75}"/>
              </a:ext>
            </a:extLst>
          </p:cNvPr>
          <p:cNvPicPr>
            <a:picLocks noChangeAspect="1"/>
          </p:cNvPicPr>
          <p:nvPr/>
        </p:nvPicPr>
        <p:blipFill rotWithShape="1">
          <a:blip r:embed="rId2"/>
          <a:srcRect t="18299" r="49070"/>
          <a:stretch/>
        </p:blipFill>
        <p:spPr>
          <a:xfrm>
            <a:off x="219323" y="890547"/>
            <a:ext cx="5139855" cy="3562183"/>
          </a:xfrm>
          <a:prstGeom prst="rect">
            <a:avLst/>
          </a:prstGeom>
        </p:spPr>
      </p:pic>
      <p:pic>
        <p:nvPicPr>
          <p:cNvPr id="5" name="Picture 4">
            <a:extLst>
              <a:ext uri="{FF2B5EF4-FFF2-40B4-BE49-F238E27FC236}">
                <a16:creationId xmlns:a16="http://schemas.microsoft.com/office/drawing/2014/main" id="{D38BC931-DFF7-F206-B41F-C719B6E93BF4}"/>
              </a:ext>
            </a:extLst>
          </p:cNvPr>
          <p:cNvPicPr>
            <a:picLocks noChangeAspect="1"/>
          </p:cNvPicPr>
          <p:nvPr/>
        </p:nvPicPr>
        <p:blipFill rotWithShape="1">
          <a:blip r:embed="rId2"/>
          <a:srcRect b="83770"/>
          <a:stretch/>
        </p:blipFill>
        <p:spPr>
          <a:xfrm>
            <a:off x="204978" y="183593"/>
            <a:ext cx="10386159" cy="563830"/>
          </a:xfrm>
          <a:prstGeom prst="rect">
            <a:avLst/>
          </a:prstGeom>
        </p:spPr>
      </p:pic>
      <p:sp>
        <p:nvSpPr>
          <p:cNvPr id="9" name="TextBox 8">
            <a:extLst>
              <a:ext uri="{FF2B5EF4-FFF2-40B4-BE49-F238E27FC236}">
                <a16:creationId xmlns:a16="http://schemas.microsoft.com/office/drawing/2014/main" id="{E768AC4F-1671-F0FB-6378-9B012D0865D3}"/>
              </a:ext>
            </a:extLst>
          </p:cNvPr>
          <p:cNvSpPr txBox="1"/>
          <p:nvPr/>
        </p:nvSpPr>
        <p:spPr>
          <a:xfrm>
            <a:off x="5679220" y="1252318"/>
            <a:ext cx="6094674" cy="4524315"/>
          </a:xfrm>
          <a:prstGeom prst="rect">
            <a:avLst/>
          </a:prstGeom>
          <a:noFill/>
        </p:spPr>
        <p:txBody>
          <a:bodyPr wrap="square">
            <a:spAutoFit/>
          </a:bodyPr>
          <a:lstStyle/>
          <a:p>
            <a:r>
              <a:rPr lang="en-PH" dirty="0"/>
              <a:t>import </a:t>
            </a:r>
            <a:r>
              <a:rPr lang="en-PH" dirty="0" err="1"/>
              <a:t>java.time.LocalDateTime</a:t>
            </a:r>
            <a:r>
              <a:rPr lang="en-PH" dirty="0"/>
              <a:t>;  // Import the </a:t>
            </a:r>
            <a:r>
              <a:rPr lang="en-PH" dirty="0" err="1"/>
              <a:t>LocalDateTime</a:t>
            </a:r>
            <a:r>
              <a:rPr lang="en-PH" dirty="0"/>
              <a:t> class</a:t>
            </a:r>
          </a:p>
          <a:p>
            <a:r>
              <a:rPr lang="en-PH" dirty="0"/>
              <a:t>import </a:t>
            </a:r>
            <a:r>
              <a:rPr lang="en-PH" dirty="0" err="1"/>
              <a:t>java.time.format.DateTimeFormatter</a:t>
            </a:r>
            <a:r>
              <a:rPr lang="en-PH" dirty="0"/>
              <a:t>;  // Import the </a:t>
            </a:r>
            <a:r>
              <a:rPr lang="en-PH" dirty="0" err="1"/>
              <a:t>DateTimeFormatter</a:t>
            </a:r>
            <a:r>
              <a:rPr lang="en-PH" dirty="0"/>
              <a:t> class</a:t>
            </a:r>
          </a:p>
          <a:p>
            <a:endParaRPr lang="en-PH" dirty="0"/>
          </a:p>
          <a:p>
            <a:r>
              <a:rPr lang="en-PH" dirty="0"/>
              <a:t>public class Main {</a:t>
            </a:r>
          </a:p>
          <a:p>
            <a:r>
              <a:rPr lang="en-PH" dirty="0"/>
              <a:t>  public static void main(String[] </a:t>
            </a:r>
            <a:r>
              <a:rPr lang="en-PH" dirty="0" err="1"/>
              <a:t>args</a:t>
            </a:r>
            <a:r>
              <a:rPr lang="en-PH" dirty="0"/>
              <a:t>) {  </a:t>
            </a:r>
          </a:p>
          <a:p>
            <a:r>
              <a:rPr lang="en-PH" dirty="0"/>
              <a:t>    </a:t>
            </a:r>
            <a:r>
              <a:rPr lang="en-PH" dirty="0" err="1"/>
              <a:t>LocalDateTime</a:t>
            </a:r>
            <a:r>
              <a:rPr lang="en-PH" dirty="0"/>
              <a:t> </a:t>
            </a:r>
            <a:r>
              <a:rPr lang="en-PH" dirty="0" err="1"/>
              <a:t>myDateObj</a:t>
            </a:r>
            <a:r>
              <a:rPr lang="en-PH" dirty="0"/>
              <a:t> = </a:t>
            </a:r>
            <a:r>
              <a:rPr lang="en-PH" dirty="0" err="1"/>
              <a:t>LocalDateTime.now</a:t>
            </a:r>
            <a:r>
              <a:rPr lang="en-PH" dirty="0"/>
              <a:t>();  </a:t>
            </a:r>
          </a:p>
          <a:p>
            <a:r>
              <a:rPr lang="en-PH" dirty="0"/>
              <a:t>    </a:t>
            </a:r>
            <a:r>
              <a:rPr lang="en-PH" dirty="0" err="1"/>
              <a:t>System.out.println</a:t>
            </a:r>
            <a:r>
              <a:rPr lang="en-PH" dirty="0"/>
              <a:t>("Before formatting: " + </a:t>
            </a:r>
            <a:r>
              <a:rPr lang="en-PH" dirty="0" err="1"/>
              <a:t>myDateObj</a:t>
            </a:r>
            <a:r>
              <a:rPr lang="en-PH" dirty="0"/>
              <a:t>);  </a:t>
            </a:r>
          </a:p>
          <a:p>
            <a:r>
              <a:rPr lang="en-PH" dirty="0"/>
              <a:t>    </a:t>
            </a:r>
            <a:r>
              <a:rPr lang="en-PH" dirty="0" err="1"/>
              <a:t>DateTimeFormatter</a:t>
            </a:r>
            <a:r>
              <a:rPr lang="en-PH" dirty="0"/>
              <a:t> </a:t>
            </a:r>
            <a:r>
              <a:rPr lang="en-PH" dirty="0" err="1"/>
              <a:t>myFormatObj</a:t>
            </a:r>
            <a:r>
              <a:rPr lang="en-PH" dirty="0"/>
              <a:t> = </a:t>
            </a:r>
            <a:r>
              <a:rPr lang="en-PH" dirty="0" err="1"/>
              <a:t>DateTimeFormatter.ofPattern</a:t>
            </a:r>
            <a:r>
              <a:rPr lang="en-PH" dirty="0"/>
              <a:t>("dd-MM-</a:t>
            </a:r>
            <a:r>
              <a:rPr lang="en-PH" dirty="0" err="1"/>
              <a:t>yyyy</a:t>
            </a:r>
            <a:r>
              <a:rPr lang="en-PH" dirty="0"/>
              <a:t> </a:t>
            </a:r>
            <a:r>
              <a:rPr lang="en-PH" dirty="0" err="1"/>
              <a:t>HH:mm:ss</a:t>
            </a:r>
            <a:r>
              <a:rPr lang="en-PH" dirty="0"/>
              <a:t>");  </a:t>
            </a:r>
          </a:p>
          <a:p>
            <a:r>
              <a:rPr lang="en-PH" dirty="0"/>
              <a:t>    </a:t>
            </a:r>
          </a:p>
          <a:p>
            <a:r>
              <a:rPr lang="en-PH" dirty="0"/>
              <a:t>    String </a:t>
            </a:r>
            <a:r>
              <a:rPr lang="en-PH" dirty="0" err="1"/>
              <a:t>formattedDate</a:t>
            </a:r>
            <a:r>
              <a:rPr lang="en-PH" dirty="0"/>
              <a:t> = </a:t>
            </a:r>
            <a:r>
              <a:rPr lang="en-PH" dirty="0" err="1"/>
              <a:t>myDateObj.format</a:t>
            </a:r>
            <a:r>
              <a:rPr lang="en-PH" dirty="0"/>
              <a:t>(</a:t>
            </a:r>
            <a:r>
              <a:rPr lang="en-PH" dirty="0" err="1"/>
              <a:t>myFormatObj</a:t>
            </a:r>
            <a:r>
              <a:rPr lang="en-PH" dirty="0"/>
              <a:t>);  </a:t>
            </a:r>
          </a:p>
          <a:p>
            <a:r>
              <a:rPr lang="en-PH" dirty="0"/>
              <a:t>    </a:t>
            </a:r>
            <a:r>
              <a:rPr lang="en-PH" dirty="0" err="1"/>
              <a:t>System.out.println</a:t>
            </a:r>
            <a:r>
              <a:rPr lang="en-PH" dirty="0"/>
              <a:t>("After formatting: " + </a:t>
            </a:r>
            <a:r>
              <a:rPr lang="en-PH" dirty="0" err="1"/>
              <a:t>formattedDate</a:t>
            </a:r>
            <a:r>
              <a:rPr lang="en-PH" dirty="0"/>
              <a:t>);  </a:t>
            </a:r>
          </a:p>
          <a:p>
            <a:r>
              <a:rPr lang="en-PH" dirty="0"/>
              <a:t>  }  </a:t>
            </a:r>
          </a:p>
          <a:p>
            <a:r>
              <a:rPr lang="en-PH" dirty="0"/>
              <a:t>}  </a:t>
            </a:r>
          </a:p>
        </p:txBody>
      </p:sp>
      <p:pic>
        <p:nvPicPr>
          <p:cNvPr id="11" name="Picture 10">
            <a:extLst>
              <a:ext uri="{FF2B5EF4-FFF2-40B4-BE49-F238E27FC236}">
                <a16:creationId xmlns:a16="http://schemas.microsoft.com/office/drawing/2014/main" id="{02343474-DD23-EB12-2D12-F397BC46F474}"/>
              </a:ext>
            </a:extLst>
          </p:cNvPr>
          <p:cNvPicPr>
            <a:picLocks noChangeAspect="1"/>
          </p:cNvPicPr>
          <p:nvPr/>
        </p:nvPicPr>
        <p:blipFill>
          <a:blip r:embed="rId3"/>
          <a:stretch>
            <a:fillRect/>
          </a:stretch>
        </p:blipFill>
        <p:spPr>
          <a:xfrm>
            <a:off x="6590806" y="5991943"/>
            <a:ext cx="3749365" cy="579170"/>
          </a:xfrm>
          <a:prstGeom prst="rect">
            <a:avLst/>
          </a:prstGeom>
        </p:spPr>
      </p:pic>
    </p:spTree>
    <p:extLst>
      <p:ext uri="{BB962C8B-B14F-4D97-AF65-F5344CB8AC3E}">
        <p14:creationId xmlns:p14="http://schemas.microsoft.com/office/powerpoint/2010/main" val="25893823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98D4D1-D12A-B300-46BE-7D31BB9D4D58}"/>
              </a:ext>
            </a:extLst>
          </p:cNvPr>
          <p:cNvSpPr txBox="1"/>
          <p:nvPr/>
        </p:nvSpPr>
        <p:spPr>
          <a:xfrm>
            <a:off x="95032" y="426429"/>
            <a:ext cx="6094674" cy="4524315"/>
          </a:xfrm>
          <a:prstGeom prst="rect">
            <a:avLst/>
          </a:prstGeom>
          <a:noFill/>
        </p:spPr>
        <p:txBody>
          <a:bodyPr wrap="square">
            <a:spAutoFit/>
          </a:bodyPr>
          <a:lstStyle/>
          <a:p>
            <a:r>
              <a:rPr lang="en-PH" dirty="0"/>
              <a:t>import </a:t>
            </a:r>
            <a:r>
              <a:rPr lang="en-PH" dirty="0" err="1"/>
              <a:t>java.time.LocalDateTime</a:t>
            </a:r>
            <a:r>
              <a:rPr lang="en-PH" dirty="0"/>
              <a:t>;  // Import the </a:t>
            </a:r>
            <a:r>
              <a:rPr lang="en-PH" dirty="0" err="1"/>
              <a:t>LocalDateTime</a:t>
            </a:r>
            <a:r>
              <a:rPr lang="en-PH" dirty="0"/>
              <a:t> class</a:t>
            </a:r>
          </a:p>
          <a:p>
            <a:r>
              <a:rPr lang="en-PH" dirty="0"/>
              <a:t>import </a:t>
            </a:r>
            <a:r>
              <a:rPr lang="en-PH" dirty="0" err="1"/>
              <a:t>java.time.format.DateTimeFormatter</a:t>
            </a:r>
            <a:r>
              <a:rPr lang="en-PH" dirty="0"/>
              <a:t>;  // Import the </a:t>
            </a:r>
            <a:r>
              <a:rPr lang="en-PH" dirty="0" err="1"/>
              <a:t>DateTimeFormatter</a:t>
            </a:r>
            <a:r>
              <a:rPr lang="en-PH" dirty="0"/>
              <a:t> class</a:t>
            </a:r>
          </a:p>
          <a:p>
            <a:endParaRPr lang="en-PH" dirty="0"/>
          </a:p>
          <a:p>
            <a:r>
              <a:rPr lang="en-PH" dirty="0"/>
              <a:t>public class Main {</a:t>
            </a:r>
          </a:p>
          <a:p>
            <a:r>
              <a:rPr lang="en-PH" dirty="0"/>
              <a:t>  public static void main(String[] </a:t>
            </a:r>
            <a:r>
              <a:rPr lang="en-PH" dirty="0" err="1"/>
              <a:t>args</a:t>
            </a:r>
            <a:r>
              <a:rPr lang="en-PH" dirty="0"/>
              <a:t>) {  </a:t>
            </a:r>
          </a:p>
          <a:p>
            <a:r>
              <a:rPr lang="en-PH" dirty="0"/>
              <a:t>    </a:t>
            </a:r>
            <a:r>
              <a:rPr lang="en-PH" dirty="0" err="1"/>
              <a:t>LocalDateTime</a:t>
            </a:r>
            <a:r>
              <a:rPr lang="en-PH" dirty="0"/>
              <a:t> </a:t>
            </a:r>
            <a:r>
              <a:rPr lang="en-PH" dirty="0" err="1"/>
              <a:t>myDateObj</a:t>
            </a:r>
            <a:r>
              <a:rPr lang="en-PH" dirty="0"/>
              <a:t> = </a:t>
            </a:r>
            <a:r>
              <a:rPr lang="en-PH" dirty="0" err="1"/>
              <a:t>LocalDateTime.now</a:t>
            </a:r>
            <a:r>
              <a:rPr lang="en-PH" dirty="0"/>
              <a:t>();  </a:t>
            </a:r>
          </a:p>
          <a:p>
            <a:r>
              <a:rPr lang="en-PH" dirty="0"/>
              <a:t>    </a:t>
            </a:r>
            <a:r>
              <a:rPr lang="en-PH" dirty="0" err="1"/>
              <a:t>System.out.println</a:t>
            </a:r>
            <a:r>
              <a:rPr lang="en-PH" dirty="0"/>
              <a:t>("Before Formatting: " + </a:t>
            </a:r>
            <a:r>
              <a:rPr lang="en-PH" dirty="0" err="1"/>
              <a:t>myDateObj</a:t>
            </a:r>
            <a:r>
              <a:rPr lang="en-PH" dirty="0"/>
              <a:t>);  </a:t>
            </a:r>
          </a:p>
          <a:p>
            <a:r>
              <a:rPr lang="en-PH" dirty="0"/>
              <a:t>    </a:t>
            </a:r>
            <a:r>
              <a:rPr lang="en-PH" dirty="0" err="1"/>
              <a:t>DateTimeFormatter</a:t>
            </a:r>
            <a:r>
              <a:rPr lang="en-PH" dirty="0"/>
              <a:t> </a:t>
            </a:r>
            <a:r>
              <a:rPr lang="en-PH" dirty="0" err="1"/>
              <a:t>myFormatObj</a:t>
            </a:r>
            <a:r>
              <a:rPr lang="en-PH" dirty="0"/>
              <a:t> = </a:t>
            </a:r>
            <a:r>
              <a:rPr lang="en-PH" dirty="0" err="1"/>
              <a:t>DateTimeFormatter.ofPattern</a:t>
            </a:r>
            <a:r>
              <a:rPr lang="en-PH" dirty="0"/>
              <a:t>("dd/MM/</a:t>
            </a:r>
            <a:r>
              <a:rPr lang="en-PH" dirty="0" err="1"/>
              <a:t>yyyy</a:t>
            </a:r>
            <a:r>
              <a:rPr lang="en-PH" dirty="0"/>
              <a:t> </a:t>
            </a:r>
            <a:r>
              <a:rPr lang="en-PH" dirty="0" err="1"/>
              <a:t>HH:mm:ss</a:t>
            </a:r>
            <a:r>
              <a:rPr lang="en-PH" dirty="0"/>
              <a:t>");  </a:t>
            </a:r>
          </a:p>
          <a:p>
            <a:r>
              <a:rPr lang="en-PH" dirty="0"/>
              <a:t>    </a:t>
            </a:r>
          </a:p>
          <a:p>
            <a:r>
              <a:rPr lang="en-PH" dirty="0"/>
              <a:t>    String </a:t>
            </a:r>
            <a:r>
              <a:rPr lang="en-PH" dirty="0" err="1"/>
              <a:t>formattedDate</a:t>
            </a:r>
            <a:r>
              <a:rPr lang="en-PH" dirty="0"/>
              <a:t> = </a:t>
            </a:r>
            <a:r>
              <a:rPr lang="en-PH" dirty="0" err="1"/>
              <a:t>myDateObj.format</a:t>
            </a:r>
            <a:r>
              <a:rPr lang="en-PH" dirty="0"/>
              <a:t>(</a:t>
            </a:r>
            <a:r>
              <a:rPr lang="en-PH" dirty="0" err="1"/>
              <a:t>myFormatObj</a:t>
            </a:r>
            <a:r>
              <a:rPr lang="en-PH" dirty="0"/>
              <a:t>);  </a:t>
            </a:r>
          </a:p>
          <a:p>
            <a:r>
              <a:rPr lang="en-PH" dirty="0"/>
              <a:t>    </a:t>
            </a:r>
            <a:r>
              <a:rPr lang="en-PH" dirty="0" err="1"/>
              <a:t>System.out.println</a:t>
            </a:r>
            <a:r>
              <a:rPr lang="en-PH" dirty="0"/>
              <a:t>("After Formatting: " + </a:t>
            </a:r>
            <a:r>
              <a:rPr lang="en-PH" dirty="0" err="1"/>
              <a:t>formattedDate</a:t>
            </a:r>
            <a:r>
              <a:rPr lang="en-PH" dirty="0"/>
              <a:t>);  </a:t>
            </a:r>
          </a:p>
          <a:p>
            <a:r>
              <a:rPr lang="en-PH" dirty="0"/>
              <a:t>  }  </a:t>
            </a:r>
          </a:p>
          <a:p>
            <a:r>
              <a:rPr lang="en-PH" dirty="0"/>
              <a:t>}  </a:t>
            </a:r>
          </a:p>
        </p:txBody>
      </p:sp>
      <p:pic>
        <p:nvPicPr>
          <p:cNvPr id="5" name="Picture 4">
            <a:extLst>
              <a:ext uri="{FF2B5EF4-FFF2-40B4-BE49-F238E27FC236}">
                <a16:creationId xmlns:a16="http://schemas.microsoft.com/office/drawing/2014/main" id="{D7C91991-BF25-1931-1BE3-FBF95D32FE4A}"/>
              </a:ext>
            </a:extLst>
          </p:cNvPr>
          <p:cNvPicPr>
            <a:picLocks noChangeAspect="1"/>
          </p:cNvPicPr>
          <p:nvPr/>
        </p:nvPicPr>
        <p:blipFill>
          <a:blip r:embed="rId2"/>
          <a:stretch>
            <a:fillRect/>
          </a:stretch>
        </p:blipFill>
        <p:spPr>
          <a:xfrm>
            <a:off x="552459" y="5367102"/>
            <a:ext cx="4380487" cy="1154014"/>
          </a:xfrm>
          <a:prstGeom prst="rect">
            <a:avLst/>
          </a:prstGeom>
        </p:spPr>
      </p:pic>
      <p:sp>
        <p:nvSpPr>
          <p:cNvPr id="7" name="TextBox 6">
            <a:extLst>
              <a:ext uri="{FF2B5EF4-FFF2-40B4-BE49-F238E27FC236}">
                <a16:creationId xmlns:a16="http://schemas.microsoft.com/office/drawing/2014/main" id="{40B71B69-8858-36A8-6F8D-1BF0DF8F9709}"/>
              </a:ext>
            </a:extLst>
          </p:cNvPr>
          <p:cNvSpPr txBox="1"/>
          <p:nvPr/>
        </p:nvSpPr>
        <p:spPr>
          <a:xfrm>
            <a:off x="6189706" y="426428"/>
            <a:ext cx="6094674" cy="4524315"/>
          </a:xfrm>
          <a:prstGeom prst="rect">
            <a:avLst/>
          </a:prstGeom>
          <a:noFill/>
        </p:spPr>
        <p:txBody>
          <a:bodyPr wrap="square">
            <a:spAutoFit/>
          </a:bodyPr>
          <a:lstStyle/>
          <a:p>
            <a:r>
              <a:rPr lang="en-PH" dirty="0"/>
              <a:t>import </a:t>
            </a:r>
            <a:r>
              <a:rPr lang="en-PH" dirty="0" err="1"/>
              <a:t>java.time.LocalDateTime</a:t>
            </a:r>
            <a:r>
              <a:rPr lang="en-PH" dirty="0"/>
              <a:t>;  // Import the </a:t>
            </a:r>
            <a:r>
              <a:rPr lang="en-PH" dirty="0" err="1"/>
              <a:t>LocalDateTime</a:t>
            </a:r>
            <a:r>
              <a:rPr lang="en-PH" dirty="0"/>
              <a:t> class</a:t>
            </a:r>
          </a:p>
          <a:p>
            <a:r>
              <a:rPr lang="en-PH" dirty="0"/>
              <a:t>import </a:t>
            </a:r>
            <a:r>
              <a:rPr lang="en-PH" dirty="0" err="1"/>
              <a:t>java.time.format.DateTimeFormatter</a:t>
            </a:r>
            <a:r>
              <a:rPr lang="en-PH" dirty="0"/>
              <a:t>;  // Import the </a:t>
            </a:r>
            <a:r>
              <a:rPr lang="en-PH" dirty="0" err="1"/>
              <a:t>DateTimeFormatter</a:t>
            </a:r>
            <a:r>
              <a:rPr lang="en-PH" dirty="0"/>
              <a:t> class</a:t>
            </a:r>
          </a:p>
          <a:p>
            <a:endParaRPr lang="en-PH" dirty="0"/>
          </a:p>
          <a:p>
            <a:r>
              <a:rPr lang="en-PH" dirty="0"/>
              <a:t>public class Main {</a:t>
            </a:r>
          </a:p>
          <a:p>
            <a:r>
              <a:rPr lang="en-PH" dirty="0"/>
              <a:t>  public static void main(String[] </a:t>
            </a:r>
            <a:r>
              <a:rPr lang="en-PH" dirty="0" err="1"/>
              <a:t>args</a:t>
            </a:r>
            <a:r>
              <a:rPr lang="en-PH" dirty="0"/>
              <a:t>) {  </a:t>
            </a:r>
          </a:p>
          <a:p>
            <a:r>
              <a:rPr lang="en-PH" dirty="0"/>
              <a:t>    </a:t>
            </a:r>
            <a:r>
              <a:rPr lang="en-PH" dirty="0" err="1"/>
              <a:t>LocalDateTime</a:t>
            </a:r>
            <a:r>
              <a:rPr lang="en-PH" dirty="0"/>
              <a:t> </a:t>
            </a:r>
            <a:r>
              <a:rPr lang="en-PH" dirty="0" err="1"/>
              <a:t>myDateObj</a:t>
            </a:r>
            <a:r>
              <a:rPr lang="en-PH" dirty="0"/>
              <a:t> = </a:t>
            </a:r>
            <a:r>
              <a:rPr lang="en-PH" dirty="0" err="1"/>
              <a:t>LocalDateTime.now</a:t>
            </a:r>
            <a:r>
              <a:rPr lang="en-PH" dirty="0"/>
              <a:t>();  </a:t>
            </a:r>
          </a:p>
          <a:p>
            <a:r>
              <a:rPr lang="en-PH" dirty="0"/>
              <a:t>    </a:t>
            </a:r>
            <a:r>
              <a:rPr lang="en-PH" dirty="0" err="1"/>
              <a:t>System.out.println</a:t>
            </a:r>
            <a:r>
              <a:rPr lang="en-PH" dirty="0"/>
              <a:t>("Before Formatting: " + </a:t>
            </a:r>
            <a:r>
              <a:rPr lang="en-PH" dirty="0" err="1"/>
              <a:t>myDateObj</a:t>
            </a:r>
            <a:r>
              <a:rPr lang="en-PH" dirty="0"/>
              <a:t>);  </a:t>
            </a:r>
          </a:p>
          <a:p>
            <a:r>
              <a:rPr lang="en-PH" dirty="0"/>
              <a:t>    </a:t>
            </a:r>
            <a:r>
              <a:rPr lang="en-PH" dirty="0" err="1"/>
              <a:t>DateTimeFormatter</a:t>
            </a:r>
            <a:r>
              <a:rPr lang="en-PH" dirty="0"/>
              <a:t> </a:t>
            </a:r>
            <a:r>
              <a:rPr lang="en-PH" dirty="0" err="1"/>
              <a:t>myFormatObj</a:t>
            </a:r>
            <a:r>
              <a:rPr lang="en-PH" dirty="0"/>
              <a:t> = </a:t>
            </a:r>
            <a:r>
              <a:rPr lang="en-PH" dirty="0" err="1"/>
              <a:t>DateTimeFormatter.ofPattern</a:t>
            </a:r>
            <a:r>
              <a:rPr lang="en-PH" dirty="0"/>
              <a:t>("dd-MMM-</a:t>
            </a:r>
            <a:r>
              <a:rPr lang="en-PH" dirty="0" err="1"/>
              <a:t>yyyy</a:t>
            </a:r>
            <a:r>
              <a:rPr lang="en-PH" dirty="0"/>
              <a:t> </a:t>
            </a:r>
            <a:r>
              <a:rPr lang="en-PH" dirty="0" err="1"/>
              <a:t>HH:mm:ss</a:t>
            </a:r>
            <a:r>
              <a:rPr lang="en-PH" dirty="0"/>
              <a:t>");  </a:t>
            </a:r>
          </a:p>
          <a:p>
            <a:r>
              <a:rPr lang="en-PH" dirty="0"/>
              <a:t>    </a:t>
            </a:r>
          </a:p>
          <a:p>
            <a:r>
              <a:rPr lang="en-PH" dirty="0"/>
              <a:t>    String </a:t>
            </a:r>
            <a:r>
              <a:rPr lang="en-PH" dirty="0" err="1"/>
              <a:t>formattedDate</a:t>
            </a:r>
            <a:r>
              <a:rPr lang="en-PH" dirty="0"/>
              <a:t> = </a:t>
            </a:r>
            <a:r>
              <a:rPr lang="en-PH" dirty="0" err="1"/>
              <a:t>myDateObj.format</a:t>
            </a:r>
            <a:r>
              <a:rPr lang="en-PH" dirty="0"/>
              <a:t>(</a:t>
            </a:r>
            <a:r>
              <a:rPr lang="en-PH" dirty="0" err="1"/>
              <a:t>myFormatObj</a:t>
            </a:r>
            <a:r>
              <a:rPr lang="en-PH" dirty="0"/>
              <a:t>);  </a:t>
            </a:r>
          </a:p>
          <a:p>
            <a:r>
              <a:rPr lang="en-PH" dirty="0"/>
              <a:t>    </a:t>
            </a:r>
            <a:r>
              <a:rPr lang="en-PH" dirty="0" err="1"/>
              <a:t>System.out.println</a:t>
            </a:r>
            <a:r>
              <a:rPr lang="en-PH" dirty="0"/>
              <a:t>("After Formatting: " + </a:t>
            </a:r>
            <a:r>
              <a:rPr lang="en-PH" dirty="0" err="1"/>
              <a:t>formattedDate</a:t>
            </a:r>
            <a:r>
              <a:rPr lang="en-PH" dirty="0"/>
              <a:t>);  </a:t>
            </a:r>
          </a:p>
          <a:p>
            <a:r>
              <a:rPr lang="en-PH" dirty="0"/>
              <a:t>  }  </a:t>
            </a:r>
          </a:p>
          <a:p>
            <a:r>
              <a:rPr lang="en-PH" dirty="0"/>
              <a:t>}  </a:t>
            </a:r>
          </a:p>
        </p:txBody>
      </p:sp>
      <p:pic>
        <p:nvPicPr>
          <p:cNvPr id="9" name="Picture 8">
            <a:extLst>
              <a:ext uri="{FF2B5EF4-FFF2-40B4-BE49-F238E27FC236}">
                <a16:creationId xmlns:a16="http://schemas.microsoft.com/office/drawing/2014/main" id="{D1722AAE-D201-C02C-BA73-FAA00608FF13}"/>
              </a:ext>
            </a:extLst>
          </p:cNvPr>
          <p:cNvPicPr>
            <a:picLocks noChangeAspect="1"/>
          </p:cNvPicPr>
          <p:nvPr/>
        </p:nvPicPr>
        <p:blipFill>
          <a:blip r:embed="rId3"/>
          <a:stretch>
            <a:fillRect/>
          </a:stretch>
        </p:blipFill>
        <p:spPr>
          <a:xfrm>
            <a:off x="6792873" y="5351860"/>
            <a:ext cx="4613064" cy="1225403"/>
          </a:xfrm>
          <a:prstGeom prst="rect">
            <a:avLst/>
          </a:prstGeom>
        </p:spPr>
      </p:pic>
    </p:spTree>
    <p:extLst>
      <p:ext uri="{BB962C8B-B14F-4D97-AF65-F5344CB8AC3E}">
        <p14:creationId xmlns:p14="http://schemas.microsoft.com/office/powerpoint/2010/main" val="169923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8CAB0-398C-6C53-85F6-E9A87B8B6E2B}"/>
              </a:ext>
            </a:extLst>
          </p:cNvPr>
          <p:cNvSpPr txBox="1"/>
          <p:nvPr/>
        </p:nvSpPr>
        <p:spPr>
          <a:xfrm>
            <a:off x="189820" y="127338"/>
            <a:ext cx="11876994" cy="1477328"/>
          </a:xfrm>
          <a:prstGeom prst="rect">
            <a:avLst/>
          </a:prstGeom>
          <a:noFill/>
        </p:spPr>
        <p:txBody>
          <a:bodyPr wrap="square">
            <a:spAutoFit/>
          </a:bodyPr>
          <a:lstStyle/>
          <a:p>
            <a:r>
              <a:rPr lang="en-US" b="1" dirty="0"/>
              <a:t>Block Scope</a:t>
            </a:r>
          </a:p>
          <a:p>
            <a:r>
              <a:rPr lang="en-US" b="1" dirty="0"/>
              <a:t>A block of code refers to all of the code between curly braces {}.</a:t>
            </a:r>
          </a:p>
          <a:p>
            <a:endParaRPr lang="en-US" b="1" dirty="0"/>
          </a:p>
          <a:p>
            <a:r>
              <a:rPr lang="en-US" b="1" dirty="0"/>
              <a:t>Variables declared inside blocks of code are only accessible by the code between the curly braces, which follows the line in which the variable was declared:</a:t>
            </a:r>
          </a:p>
        </p:txBody>
      </p:sp>
      <p:sp>
        <p:nvSpPr>
          <p:cNvPr id="5" name="TextBox 4">
            <a:extLst>
              <a:ext uri="{FF2B5EF4-FFF2-40B4-BE49-F238E27FC236}">
                <a16:creationId xmlns:a16="http://schemas.microsoft.com/office/drawing/2014/main" id="{70FCE524-105C-0E8E-370A-8716F03B31E8}"/>
              </a:ext>
            </a:extLst>
          </p:cNvPr>
          <p:cNvSpPr txBox="1"/>
          <p:nvPr/>
        </p:nvSpPr>
        <p:spPr>
          <a:xfrm>
            <a:off x="189820" y="1604666"/>
            <a:ext cx="5371994" cy="5632311"/>
          </a:xfrm>
          <a:prstGeom prst="rect">
            <a:avLst/>
          </a:prstGeom>
          <a:noFill/>
        </p:spPr>
        <p:txBody>
          <a:bodyPr wrap="square">
            <a:spAutoFit/>
          </a:bodyPr>
          <a:lstStyle/>
          <a:p>
            <a:r>
              <a:rPr lang="en-US" dirty="0">
                <a:latin typeface="Arial Black" panose="020B0A04020102020204" pitchFamily="34" charset="0"/>
              </a:rPr>
              <a:t>public class Main {</a:t>
            </a:r>
          </a:p>
          <a:p>
            <a:r>
              <a:rPr lang="en-US" dirty="0">
                <a:latin typeface="Arial Black" panose="020B0A04020102020204" pitchFamily="34" charset="0"/>
              </a:rPr>
              <a:t>  public static void main(String[] args) {</a:t>
            </a:r>
          </a:p>
          <a:p>
            <a:endParaRPr lang="en-US" dirty="0">
              <a:latin typeface="Arial Black" panose="020B0A04020102020204" pitchFamily="34" charset="0"/>
            </a:endParaRPr>
          </a:p>
          <a:p>
            <a:r>
              <a:rPr lang="en-US" dirty="0">
                <a:latin typeface="Arial Black" panose="020B0A04020102020204" pitchFamily="34" charset="0"/>
              </a:rPr>
              <a:t>    // Code here CANNOT use x</a:t>
            </a:r>
          </a:p>
          <a:p>
            <a:endParaRPr lang="en-US" dirty="0">
              <a:latin typeface="Arial Black" panose="020B0A04020102020204" pitchFamily="34" charset="0"/>
            </a:endParaRPr>
          </a:p>
          <a:p>
            <a:r>
              <a:rPr lang="en-US" dirty="0">
                <a:latin typeface="Arial Black" panose="020B0A04020102020204" pitchFamily="34" charset="0"/>
              </a:rPr>
              <a:t>    { // This is a block</a:t>
            </a:r>
          </a:p>
          <a:p>
            <a:endParaRPr lang="en-US" dirty="0">
              <a:latin typeface="Arial Black" panose="020B0A04020102020204" pitchFamily="34" charset="0"/>
            </a:endParaRPr>
          </a:p>
          <a:p>
            <a:r>
              <a:rPr lang="en-US" dirty="0">
                <a:latin typeface="Arial Black" panose="020B0A04020102020204" pitchFamily="34" charset="0"/>
              </a:rPr>
              <a:t>      // Code here CANNOT use x</a:t>
            </a:r>
          </a:p>
          <a:p>
            <a:endParaRPr lang="en-US" dirty="0">
              <a:latin typeface="Arial Black" panose="020B0A04020102020204" pitchFamily="34" charset="0"/>
            </a:endParaRPr>
          </a:p>
          <a:p>
            <a:r>
              <a:rPr lang="en-US" dirty="0">
                <a:latin typeface="Arial Black" panose="020B0A04020102020204" pitchFamily="34" charset="0"/>
              </a:rPr>
              <a:t>      int x = 100;</a:t>
            </a:r>
          </a:p>
          <a:p>
            <a:endParaRPr lang="en-US" dirty="0">
              <a:latin typeface="Arial Black" panose="020B0A04020102020204" pitchFamily="34" charset="0"/>
            </a:endParaRPr>
          </a:p>
          <a:p>
            <a:r>
              <a:rPr lang="en-US" dirty="0">
                <a:latin typeface="Arial Black" panose="020B0A04020102020204" pitchFamily="34" charset="0"/>
              </a:rPr>
              <a:t>      // Code here CAN use x</a:t>
            </a:r>
          </a:p>
          <a:p>
            <a:r>
              <a:rPr lang="en-US" dirty="0">
                <a:latin typeface="Arial Black" panose="020B0A04020102020204" pitchFamily="34" charset="0"/>
              </a:rPr>
              <a:t>      System.out.println(x);</a:t>
            </a:r>
          </a:p>
          <a:p>
            <a:endParaRPr lang="en-US" dirty="0">
              <a:latin typeface="Arial Black" panose="020B0A04020102020204" pitchFamily="34" charset="0"/>
            </a:endParaRPr>
          </a:p>
          <a:p>
            <a:r>
              <a:rPr lang="en-US" dirty="0">
                <a:latin typeface="Arial Black" panose="020B0A04020102020204" pitchFamily="34" charset="0"/>
              </a:rPr>
              <a:t>    } // The block ends here</a:t>
            </a:r>
          </a:p>
          <a:p>
            <a:endParaRPr lang="en-US" dirty="0">
              <a:latin typeface="Arial Black" panose="020B0A04020102020204" pitchFamily="34" charset="0"/>
            </a:endParaRPr>
          </a:p>
          <a:p>
            <a:r>
              <a:rPr lang="en-US" dirty="0">
                <a:latin typeface="Arial Black" panose="020B0A04020102020204" pitchFamily="34" charset="0"/>
              </a:rPr>
              <a:t>  // Code here CANNOT use x</a:t>
            </a:r>
          </a:p>
          <a:p>
            <a:r>
              <a:rPr lang="en-US" dirty="0">
                <a:latin typeface="Arial Black" panose="020B0A04020102020204" pitchFamily="34" charset="0"/>
              </a:rPr>
              <a:t>  </a:t>
            </a:r>
          </a:p>
          <a:p>
            <a:r>
              <a:rPr lang="en-US" dirty="0">
                <a:latin typeface="Arial Black" panose="020B0A04020102020204" pitchFamily="34" charset="0"/>
              </a:rPr>
              <a:t>  }</a:t>
            </a:r>
          </a:p>
          <a:p>
            <a:r>
              <a:rPr lang="en-US" dirty="0">
                <a:latin typeface="Arial Black" panose="020B0A04020102020204" pitchFamily="34" charset="0"/>
              </a:rPr>
              <a:t>}</a:t>
            </a:r>
          </a:p>
        </p:txBody>
      </p:sp>
      <p:sp>
        <p:nvSpPr>
          <p:cNvPr id="7" name="TextBox 6">
            <a:extLst>
              <a:ext uri="{FF2B5EF4-FFF2-40B4-BE49-F238E27FC236}">
                <a16:creationId xmlns:a16="http://schemas.microsoft.com/office/drawing/2014/main" id="{3B0F773E-44E2-1F56-23CE-31875A1B31B8}"/>
              </a:ext>
            </a:extLst>
          </p:cNvPr>
          <p:cNvSpPr txBox="1"/>
          <p:nvPr/>
        </p:nvSpPr>
        <p:spPr>
          <a:xfrm>
            <a:off x="5778988" y="2443515"/>
            <a:ext cx="6094638" cy="1200329"/>
          </a:xfrm>
          <a:prstGeom prst="rect">
            <a:avLst/>
          </a:prstGeom>
          <a:solidFill>
            <a:srgbClr val="FF66CC"/>
          </a:solidFill>
        </p:spPr>
        <p:txBody>
          <a:bodyPr wrap="square">
            <a:spAutoFit/>
          </a:bodyPr>
          <a:lstStyle/>
          <a:p>
            <a:r>
              <a:rPr lang="en-US" b="1" dirty="0"/>
              <a:t>A block of code may exist on its own or it can belong to an if, while or for statement. In the case of for statements, variables declared in the statement itself are also available inside the block's scope.</a:t>
            </a:r>
          </a:p>
        </p:txBody>
      </p:sp>
    </p:spTree>
    <p:extLst>
      <p:ext uri="{BB962C8B-B14F-4D97-AF65-F5344CB8AC3E}">
        <p14:creationId xmlns:p14="http://schemas.microsoft.com/office/powerpoint/2010/main" val="11734652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91167-37F6-79BA-894D-503BD179FDF9}"/>
              </a:ext>
            </a:extLst>
          </p:cNvPr>
          <p:cNvSpPr txBox="1"/>
          <p:nvPr/>
        </p:nvSpPr>
        <p:spPr>
          <a:xfrm>
            <a:off x="433137" y="332654"/>
            <a:ext cx="6096000" cy="4524315"/>
          </a:xfrm>
          <a:prstGeom prst="rect">
            <a:avLst/>
          </a:prstGeom>
          <a:noFill/>
        </p:spPr>
        <p:txBody>
          <a:bodyPr wrap="square">
            <a:spAutoFit/>
          </a:bodyPr>
          <a:lstStyle/>
          <a:p>
            <a:r>
              <a:rPr lang="en-PH" dirty="0"/>
              <a:t>import </a:t>
            </a:r>
            <a:r>
              <a:rPr lang="en-PH" dirty="0" err="1"/>
              <a:t>java.time.LocalDateTime</a:t>
            </a:r>
            <a:r>
              <a:rPr lang="en-PH" dirty="0"/>
              <a:t>;  // Import the </a:t>
            </a:r>
            <a:r>
              <a:rPr lang="en-PH" dirty="0" err="1"/>
              <a:t>LocalDateTime</a:t>
            </a:r>
            <a:r>
              <a:rPr lang="en-PH" dirty="0"/>
              <a:t> class</a:t>
            </a:r>
          </a:p>
          <a:p>
            <a:r>
              <a:rPr lang="en-PH" dirty="0"/>
              <a:t>import </a:t>
            </a:r>
            <a:r>
              <a:rPr lang="en-PH" dirty="0" err="1"/>
              <a:t>java.time.format.DateTimeFormatter</a:t>
            </a:r>
            <a:r>
              <a:rPr lang="en-PH" dirty="0"/>
              <a:t>;  // Import the </a:t>
            </a:r>
            <a:r>
              <a:rPr lang="en-PH" dirty="0" err="1"/>
              <a:t>DateTimeFormatter</a:t>
            </a:r>
            <a:r>
              <a:rPr lang="en-PH" dirty="0"/>
              <a:t> class</a:t>
            </a:r>
          </a:p>
          <a:p>
            <a:endParaRPr lang="en-PH" dirty="0"/>
          </a:p>
          <a:p>
            <a:r>
              <a:rPr lang="en-PH" dirty="0"/>
              <a:t>public class Main {</a:t>
            </a:r>
          </a:p>
          <a:p>
            <a:r>
              <a:rPr lang="en-PH" dirty="0"/>
              <a:t>  public static void main(String[] </a:t>
            </a:r>
            <a:r>
              <a:rPr lang="en-PH" dirty="0" err="1"/>
              <a:t>args</a:t>
            </a:r>
            <a:r>
              <a:rPr lang="en-PH" dirty="0"/>
              <a:t>) {  </a:t>
            </a:r>
          </a:p>
          <a:p>
            <a:r>
              <a:rPr lang="en-PH" dirty="0"/>
              <a:t>    </a:t>
            </a:r>
            <a:r>
              <a:rPr lang="en-PH" dirty="0" err="1"/>
              <a:t>LocalDateTime</a:t>
            </a:r>
            <a:r>
              <a:rPr lang="en-PH" dirty="0"/>
              <a:t> </a:t>
            </a:r>
            <a:r>
              <a:rPr lang="en-PH" dirty="0" err="1"/>
              <a:t>myDateObj</a:t>
            </a:r>
            <a:r>
              <a:rPr lang="en-PH" dirty="0"/>
              <a:t> = </a:t>
            </a:r>
            <a:r>
              <a:rPr lang="en-PH" dirty="0" err="1"/>
              <a:t>LocalDateTime.now</a:t>
            </a:r>
            <a:r>
              <a:rPr lang="en-PH" dirty="0"/>
              <a:t>();  </a:t>
            </a:r>
          </a:p>
          <a:p>
            <a:r>
              <a:rPr lang="en-PH" dirty="0"/>
              <a:t>    </a:t>
            </a:r>
            <a:r>
              <a:rPr lang="en-PH" dirty="0" err="1"/>
              <a:t>System.out.println</a:t>
            </a:r>
            <a:r>
              <a:rPr lang="en-PH" dirty="0"/>
              <a:t>("Before Formatting: " + </a:t>
            </a:r>
            <a:r>
              <a:rPr lang="en-PH" dirty="0" err="1"/>
              <a:t>myDateObj</a:t>
            </a:r>
            <a:r>
              <a:rPr lang="en-PH" dirty="0"/>
              <a:t>);  </a:t>
            </a:r>
          </a:p>
          <a:p>
            <a:r>
              <a:rPr lang="en-PH" dirty="0"/>
              <a:t>    </a:t>
            </a:r>
            <a:r>
              <a:rPr lang="en-PH" dirty="0" err="1"/>
              <a:t>DateTimeFormatter</a:t>
            </a:r>
            <a:r>
              <a:rPr lang="en-PH" dirty="0"/>
              <a:t> </a:t>
            </a:r>
            <a:r>
              <a:rPr lang="en-PH" dirty="0" err="1"/>
              <a:t>myFormatObj</a:t>
            </a:r>
            <a:r>
              <a:rPr lang="en-PH" dirty="0"/>
              <a:t> = </a:t>
            </a:r>
            <a:r>
              <a:rPr lang="en-PH" dirty="0" err="1"/>
              <a:t>DateTimeFormatter.ofPattern</a:t>
            </a:r>
            <a:r>
              <a:rPr lang="en-PH" dirty="0"/>
              <a:t>("E, MMM dd </a:t>
            </a:r>
            <a:r>
              <a:rPr lang="en-PH" dirty="0" err="1"/>
              <a:t>yyyy</a:t>
            </a:r>
            <a:r>
              <a:rPr lang="en-PH" dirty="0"/>
              <a:t> </a:t>
            </a:r>
            <a:r>
              <a:rPr lang="en-PH" dirty="0" err="1"/>
              <a:t>HH:mm:ss</a:t>
            </a:r>
            <a:r>
              <a:rPr lang="en-PH" dirty="0"/>
              <a:t>");  </a:t>
            </a:r>
          </a:p>
          <a:p>
            <a:r>
              <a:rPr lang="en-PH" dirty="0"/>
              <a:t>    </a:t>
            </a:r>
          </a:p>
          <a:p>
            <a:r>
              <a:rPr lang="en-PH" dirty="0"/>
              <a:t>    String </a:t>
            </a:r>
            <a:r>
              <a:rPr lang="en-PH" dirty="0" err="1"/>
              <a:t>formattedDate</a:t>
            </a:r>
            <a:r>
              <a:rPr lang="en-PH" dirty="0"/>
              <a:t> = </a:t>
            </a:r>
            <a:r>
              <a:rPr lang="en-PH" dirty="0" err="1"/>
              <a:t>myDateObj.format</a:t>
            </a:r>
            <a:r>
              <a:rPr lang="en-PH" dirty="0"/>
              <a:t>(</a:t>
            </a:r>
            <a:r>
              <a:rPr lang="en-PH" dirty="0" err="1"/>
              <a:t>myFormatObj</a:t>
            </a:r>
            <a:r>
              <a:rPr lang="en-PH" dirty="0"/>
              <a:t>);  </a:t>
            </a:r>
          </a:p>
          <a:p>
            <a:r>
              <a:rPr lang="en-PH" dirty="0"/>
              <a:t>    </a:t>
            </a:r>
            <a:r>
              <a:rPr lang="en-PH" dirty="0" err="1"/>
              <a:t>System.out.println</a:t>
            </a:r>
            <a:r>
              <a:rPr lang="en-PH" dirty="0"/>
              <a:t>("After Formatting: " + </a:t>
            </a:r>
            <a:r>
              <a:rPr lang="en-PH" dirty="0" err="1"/>
              <a:t>formattedDate</a:t>
            </a:r>
            <a:r>
              <a:rPr lang="en-PH" dirty="0"/>
              <a:t>);  </a:t>
            </a:r>
          </a:p>
          <a:p>
            <a:r>
              <a:rPr lang="en-PH" dirty="0"/>
              <a:t>  }  </a:t>
            </a:r>
          </a:p>
          <a:p>
            <a:r>
              <a:rPr lang="en-PH" dirty="0"/>
              <a:t>}  </a:t>
            </a:r>
          </a:p>
        </p:txBody>
      </p:sp>
      <p:pic>
        <p:nvPicPr>
          <p:cNvPr id="5" name="Picture 4">
            <a:extLst>
              <a:ext uri="{FF2B5EF4-FFF2-40B4-BE49-F238E27FC236}">
                <a16:creationId xmlns:a16="http://schemas.microsoft.com/office/drawing/2014/main" id="{AE309C95-1C6D-F824-C979-FA865B5DF300}"/>
              </a:ext>
            </a:extLst>
          </p:cNvPr>
          <p:cNvPicPr>
            <a:picLocks noChangeAspect="1"/>
          </p:cNvPicPr>
          <p:nvPr/>
        </p:nvPicPr>
        <p:blipFill>
          <a:blip r:embed="rId2"/>
          <a:stretch>
            <a:fillRect/>
          </a:stretch>
        </p:blipFill>
        <p:spPr>
          <a:xfrm>
            <a:off x="548282" y="5179164"/>
            <a:ext cx="5058433" cy="1173509"/>
          </a:xfrm>
          <a:prstGeom prst="rect">
            <a:avLst/>
          </a:prstGeom>
        </p:spPr>
      </p:pic>
    </p:spTree>
    <p:extLst>
      <p:ext uri="{BB962C8B-B14F-4D97-AF65-F5344CB8AC3E}">
        <p14:creationId xmlns:p14="http://schemas.microsoft.com/office/powerpoint/2010/main" val="2754818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A333B1-6E13-27D6-6F00-C60126F42997}"/>
              </a:ext>
            </a:extLst>
          </p:cNvPr>
          <p:cNvSpPr txBox="1"/>
          <p:nvPr/>
        </p:nvSpPr>
        <p:spPr>
          <a:xfrm>
            <a:off x="137160" y="117693"/>
            <a:ext cx="4625671" cy="6740307"/>
          </a:xfrm>
          <a:prstGeom prst="rect">
            <a:avLst/>
          </a:prstGeom>
          <a:noFill/>
        </p:spPr>
        <p:txBody>
          <a:bodyPr wrap="square">
            <a:spAutoFit/>
          </a:bodyPr>
          <a:lstStyle/>
          <a:p>
            <a:r>
              <a:rPr lang="en-GB" dirty="0"/>
              <a:t>Java </a:t>
            </a:r>
            <a:r>
              <a:rPr lang="en-GB" dirty="0" err="1"/>
              <a:t>ArrayList</a:t>
            </a:r>
            <a:endParaRPr lang="en-GB" dirty="0"/>
          </a:p>
          <a:p>
            <a:r>
              <a:rPr lang="en-GB" dirty="0"/>
              <a:t>Java </a:t>
            </a:r>
            <a:r>
              <a:rPr lang="en-GB" dirty="0" err="1"/>
              <a:t>ArrayList</a:t>
            </a:r>
            <a:endParaRPr lang="en-GB" dirty="0"/>
          </a:p>
          <a:p>
            <a:r>
              <a:rPr lang="en-GB" dirty="0"/>
              <a:t>The </a:t>
            </a:r>
            <a:r>
              <a:rPr lang="en-GB" dirty="0" err="1"/>
              <a:t>ArrayList</a:t>
            </a:r>
            <a:r>
              <a:rPr lang="en-GB" dirty="0"/>
              <a:t> class is a resizable array, which can be found in the </a:t>
            </a:r>
            <a:r>
              <a:rPr lang="en-GB" dirty="0" err="1"/>
              <a:t>java.util</a:t>
            </a:r>
            <a:r>
              <a:rPr lang="en-GB" dirty="0"/>
              <a:t> package.</a:t>
            </a:r>
          </a:p>
          <a:p>
            <a:endParaRPr lang="en-GB" dirty="0"/>
          </a:p>
          <a:p>
            <a:r>
              <a:rPr lang="en-GB" dirty="0"/>
              <a:t>The difference between a built-in array and an </a:t>
            </a:r>
            <a:r>
              <a:rPr lang="en-GB" dirty="0" err="1"/>
              <a:t>ArrayList</a:t>
            </a:r>
            <a:r>
              <a:rPr lang="en-GB" dirty="0"/>
              <a:t> in Java, is that the size of an array cannot be modified (if you want to add or remove elements to/from an array, you have to create a new one). While elements can be added and removed from an </a:t>
            </a:r>
            <a:r>
              <a:rPr lang="en-GB" dirty="0" err="1"/>
              <a:t>ArrayList</a:t>
            </a:r>
            <a:r>
              <a:rPr lang="en-GB" dirty="0"/>
              <a:t> whenever you want. The syntax is also slightly different:</a:t>
            </a:r>
          </a:p>
          <a:p>
            <a:endParaRPr lang="en-GB" dirty="0"/>
          </a:p>
          <a:p>
            <a:r>
              <a:rPr lang="en-GB" dirty="0" err="1"/>
              <a:t>ExampleGet</a:t>
            </a:r>
            <a:r>
              <a:rPr lang="en-GB" dirty="0"/>
              <a:t> your own Java Server</a:t>
            </a:r>
          </a:p>
          <a:p>
            <a:r>
              <a:rPr lang="en-GB" dirty="0"/>
              <a:t>Create an </a:t>
            </a:r>
            <a:r>
              <a:rPr lang="en-GB" dirty="0" err="1"/>
              <a:t>ArrayList</a:t>
            </a:r>
            <a:r>
              <a:rPr lang="en-GB" dirty="0"/>
              <a:t> object called cars that will store strings:</a:t>
            </a:r>
          </a:p>
          <a:p>
            <a:endParaRPr lang="en-GB" dirty="0"/>
          </a:p>
          <a:p>
            <a:r>
              <a:rPr lang="en-GB" dirty="0"/>
              <a:t>import </a:t>
            </a:r>
            <a:r>
              <a:rPr lang="en-GB" dirty="0" err="1"/>
              <a:t>java.util.ArrayList</a:t>
            </a:r>
            <a:r>
              <a:rPr lang="en-GB" dirty="0"/>
              <a:t>; // import the </a:t>
            </a:r>
            <a:r>
              <a:rPr lang="en-GB" dirty="0" err="1"/>
              <a:t>ArrayList</a:t>
            </a:r>
            <a:r>
              <a:rPr lang="en-GB" dirty="0"/>
              <a:t> class</a:t>
            </a:r>
          </a:p>
          <a:p>
            <a:endParaRPr lang="en-GB" dirty="0"/>
          </a:p>
          <a:p>
            <a:r>
              <a:rPr lang="en-GB" dirty="0" err="1"/>
              <a:t>ArrayList</a:t>
            </a:r>
            <a:r>
              <a:rPr lang="en-GB" dirty="0"/>
              <a:t>&lt;String&gt; cars = new </a:t>
            </a:r>
            <a:r>
              <a:rPr lang="en-GB" dirty="0" err="1"/>
              <a:t>ArrayList</a:t>
            </a:r>
            <a:r>
              <a:rPr lang="en-GB" dirty="0"/>
              <a:t>&lt;String&gt;(); // Create an </a:t>
            </a:r>
            <a:r>
              <a:rPr lang="en-GB" dirty="0" err="1"/>
              <a:t>ArrayList</a:t>
            </a:r>
            <a:r>
              <a:rPr lang="en-GB" dirty="0"/>
              <a:t> object</a:t>
            </a:r>
            <a:endParaRPr lang="en-PH" dirty="0"/>
          </a:p>
        </p:txBody>
      </p:sp>
      <p:sp>
        <p:nvSpPr>
          <p:cNvPr id="11" name="TextBox 10">
            <a:extLst>
              <a:ext uri="{FF2B5EF4-FFF2-40B4-BE49-F238E27FC236}">
                <a16:creationId xmlns:a16="http://schemas.microsoft.com/office/drawing/2014/main" id="{7F32B563-7247-0290-33DD-41156F341E4E}"/>
              </a:ext>
            </a:extLst>
          </p:cNvPr>
          <p:cNvSpPr txBox="1"/>
          <p:nvPr/>
        </p:nvSpPr>
        <p:spPr>
          <a:xfrm>
            <a:off x="5742830" y="376293"/>
            <a:ext cx="6094674" cy="5632311"/>
          </a:xfrm>
          <a:prstGeom prst="rect">
            <a:avLst/>
          </a:prstGeom>
          <a:noFill/>
        </p:spPr>
        <p:txBody>
          <a:bodyPr wrap="square">
            <a:spAutoFit/>
          </a:bodyPr>
          <a:lstStyle/>
          <a:p>
            <a:r>
              <a:rPr lang="en-PH" dirty="0"/>
              <a:t>If you don't know what a package is, read our Java Packages Tutorial.</a:t>
            </a:r>
          </a:p>
          <a:p>
            <a:endParaRPr lang="en-PH" dirty="0"/>
          </a:p>
          <a:p>
            <a:r>
              <a:rPr lang="en-PH" dirty="0"/>
              <a:t>Add Items</a:t>
            </a:r>
          </a:p>
          <a:p>
            <a:r>
              <a:rPr lang="en-PH" dirty="0"/>
              <a:t>The </a:t>
            </a:r>
            <a:r>
              <a:rPr lang="en-PH" dirty="0" err="1"/>
              <a:t>ArrayList</a:t>
            </a:r>
            <a:r>
              <a:rPr lang="en-PH" dirty="0"/>
              <a:t> class has many useful methods. For example, to add elements to the </a:t>
            </a:r>
            <a:r>
              <a:rPr lang="en-PH" dirty="0" err="1"/>
              <a:t>ArrayList</a:t>
            </a:r>
            <a:r>
              <a:rPr lang="en-PH" dirty="0"/>
              <a:t>, use the add() method:</a:t>
            </a:r>
          </a:p>
          <a:p>
            <a:endParaRPr lang="en-PH" dirty="0"/>
          </a:p>
          <a:p>
            <a:r>
              <a:rPr lang="en-PH" dirty="0"/>
              <a:t>Example</a:t>
            </a:r>
          </a:p>
          <a:p>
            <a:r>
              <a:rPr lang="en-PH" dirty="0"/>
              <a:t>import </a:t>
            </a:r>
            <a:r>
              <a:rPr lang="en-PH" dirty="0" err="1"/>
              <a:t>java.util.ArrayList</a:t>
            </a:r>
            <a:r>
              <a:rPr lang="en-PH" dirty="0"/>
              <a:t>;</a:t>
            </a:r>
          </a:p>
          <a:p>
            <a:endParaRPr lang="en-PH" dirty="0"/>
          </a:p>
          <a:p>
            <a:r>
              <a:rPr lang="en-PH" dirty="0"/>
              <a:t>public class Main {</a:t>
            </a:r>
          </a:p>
          <a:p>
            <a:r>
              <a:rPr lang="en-PH" dirty="0"/>
              <a:t>  public static void main(String[] </a:t>
            </a:r>
            <a:r>
              <a:rPr lang="en-PH" dirty="0" err="1"/>
              <a:t>args</a:t>
            </a:r>
            <a:r>
              <a:rPr lang="en-PH" dirty="0"/>
              <a:t>)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r>
              <a:rPr lang="en-PH" dirty="0" err="1"/>
              <a:t>System.out.println</a:t>
            </a:r>
            <a:r>
              <a:rPr lang="en-PH" dirty="0"/>
              <a:t>(cars);</a:t>
            </a:r>
          </a:p>
          <a:p>
            <a:r>
              <a:rPr lang="en-PH" dirty="0"/>
              <a:t>  }</a:t>
            </a:r>
          </a:p>
          <a:p>
            <a:r>
              <a:rPr lang="en-PH" dirty="0"/>
              <a:t>}</a:t>
            </a:r>
          </a:p>
        </p:txBody>
      </p:sp>
    </p:spTree>
    <p:extLst>
      <p:ext uri="{BB962C8B-B14F-4D97-AF65-F5344CB8AC3E}">
        <p14:creationId xmlns:p14="http://schemas.microsoft.com/office/powerpoint/2010/main" val="3603452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C3351-148C-D74F-FFEF-9CA75C33448C}"/>
              </a:ext>
            </a:extLst>
          </p:cNvPr>
          <p:cNvSpPr txBox="1"/>
          <p:nvPr/>
        </p:nvSpPr>
        <p:spPr>
          <a:xfrm>
            <a:off x="296187" y="275776"/>
            <a:ext cx="4657476" cy="1754326"/>
          </a:xfrm>
          <a:prstGeom prst="rect">
            <a:avLst/>
          </a:prstGeom>
          <a:noFill/>
        </p:spPr>
        <p:txBody>
          <a:bodyPr wrap="square">
            <a:spAutoFit/>
          </a:bodyPr>
          <a:lstStyle/>
          <a:p>
            <a:r>
              <a:rPr lang="en-GB" dirty="0"/>
              <a:t>Access an Item</a:t>
            </a:r>
          </a:p>
          <a:p>
            <a:r>
              <a:rPr lang="en-GB" dirty="0"/>
              <a:t>To access an element in the </a:t>
            </a:r>
            <a:r>
              <a:rPr lang="en-GB" dirty="0" err="1"/>
              <a:t>ArrayList</a:t>
            </a:r>
            <a:r>
              <a:rPr lang="en-GB" dirty="0"/>
              <a:t>, use the get() method and refer to the index number:</a:t>
            </a:r>
          </a:p>
          <a:p>
            <a:endParaRPr lang="en-GB" dirty="0"/>
          </a:p>
          <a:p>
            <a:r>
              <a:rPr lang="en-GB" dirty="0"/>
              <a:t>Example</a:t>
            </a:r>
          </a:p>
          <a:p>
            <a:r>
              <a:rPr lang="en-GB" dirty="0" err="1"/>
              <a:t>cars.get</a:t>
            </a:r>
            <a:r>
              <a:rPr lang="en-GB" dirty="0"/>
              <a:t>(0);</a:t>
            </a:r>
            <a:endParaRPr lang="en-PH" dirty="0"/>
          </a:p>
        </p:txBody>
      </p:sp>
      <p:sp>
        <p:nvSpPr>
          <p:cNvPr id="5" name="TextBox 4">
            <a:extLst>
              <a:ext uri="{FF2B5EF4-FFF2-40B4-BE49-F238E27FC236}">
                <a16:creationId xmlns:a16="http://schemas.microsoft.com/office/drawing/2014/main" id="{F3B5EDE8-CDF5-4968-49C7-CE8BE7E22C98}"/>
              </a:ext>
            </a:extLst>
          </p:cNvPr>
          <p:cNvSpPr txBox="1"/>
          <p:nvPr/>
        </p:nvSpPr>
        <p:spPr>
          <a:xfrm>
            <a:off x="216674" y="2235686"/>
            <a:ext cx="6094674" cy="3416320"/>
          </a:xfrm>
          <a:prstGeom prst="rect">
            <a:avLst/>
          </a:prstGeom>
          <a:noFill/>
        </p:spPr>
        <p:txBody>
          <a:bodyPr wrap="square">
            <a:spAutoFit/>
          </a:bodyPr>
          <a:lstStyle/>
          <a:p>
            <a:r>
              <a:rPr lang="en-PH" dirty="0"/>
              <a:t>import </a:t>
            </a:r>
            <a:r>
              <a:rPr lang="en-PH" dirty="0" err="1"/>
              <a:t>java.util.ArrayList</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r>
              <a:rPr lang="en-PH" dirty="0" err="1"/>
              <a:t>System.out.println</a:t>
            </a:r>
            <a:r>
              <a:rPr lang="en-PH" dirty="0"/>
              <a:t>(</a:t>
            </a:r>
            <a:r>
              <a:rPr lang="en-PH" dirty="0" err="1"/>
              <a:t>cars.get</a:t>
            </a:r>
            <a:r>
              <a:rPr lang="en-PH" dirty="0"/>
              <a:t>(0));</a:t>
            </a:r>
          </a:p>
          <a:p>
            <a:r>
              <a:rPr lang="en-PH" dirty="0"/>
              <a:t>  } </a:t>
            </a:r>
          </a:p>
          <a:p>
            <a:r>
              <a:rPr lang="en-PH" dirty="0"/>
              <a:t>}</a:t>
            </a:r>
          </a:p>
        </p:txBody>
      </p:sp>
      <p:sp>
        <p:nvSpPr>
          <p:cNvPr id="7" name="TextBox 6">
            <a:extLst>
              <a:ext uri="{FF2B5EF4-FFF2-40B4-BE49-F238E27FC236}">
                <a16:creationId xmlns:a16="http://schemas.microsoft.com/office/drawing/2014/main" id="{E697EA14-6319-3D00-F547-09DF40D4A86A}"/>
              </a:ext>
            </a:extLst>
          </p:cNvPr>
          <p:cNvSpPr txBox="1"/>
          <p:nvPr/>
        </p:nvSpPr>
        <p:spPr>
          <a:xfrm>
            <a:off x="463164" y="5857590"/>
            <a:ext cx="6094674" cy="646331"/>
          </a:xfrm>
          <a:prstGeom prst="rect">
            <a:avLst/>
          </a:prstGeom>
          <a:noFill/>
        </p:spPr>
        <p:txBody>
          <a:bodyPr wrap="square">
            <a:spAutoFit/>
          </a:bodyPr>
          <a:lstStyle/>
          <a:p>
            <a:r>
              <a:rPr lang="en-GB" dirty="0"/>
              <a:t>Remember: Array indexes start with 0: [0] is the first element. [1] is the second element, etc.</a:t>
            </a:r>
            <a:endParaRPr lang="en-PH" dirty="0"/>
          </a:p>
        </p:txBody>
      </p:sp>
    </p:spTree>
    <p:extLst>
      <p:ext uri="{BB962C8B-B14F-4D97-AF65-F5344CB8AC3E}">
        <p14:creationId xmlns:p14="http://schemas.microsoft.com/office/powerpoint/2010/main" val="10117628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700A9-763D-2BD4-01E4-5ABEB38C7957}"/>
              </a:ext>
            </a:extLst>
          </p:cNvPr>
          <p:cNvSpPr txBox="1"/>
          <p:nvPr/>
        </p:nvSpPr>
        <p:spPr>
          <a:xfrm>
            <a:off x="407505" y="212166"/>
            <a:ext cx="6094674" cy="1754326"/>
          </a:xfrm>
          <a:prstGeom prst="rect">
            <a:avLst/>
          </a:prstGeom>
          <a:noFill/>
        </p:spPr>
        <p:txBody>
          <a:bodyPr wrap="square">
            <a:spAutoFit/>
          </a:bodyPr>
          <a:lstStyle/>
          <a:p>
            <a:r>
              <a:rPr lang="en-GB" dirty="0"/>
              <a:t>Change an Item</a:t>
            </a:r>
          </a:p>
          <a:p>
            <a:r>
              <a:rPr lang="en-GB" dirty="0"/>
              <a:t>To modify an element, use the set() method and refer to the index number:</a:t>
            </a:r>
          </a:p>
          <a:p>
            <a:endParaRPr lang="en-GB" dirty="0"/>
          </a:p>
          <a:p>
            <a:r>
              <a:rPr lang="en-GB" dirty="0"/>
              <a:t>Example</a:t>
            </a:r>
          </a:p>
          <a:p>
            <a:r>
              <a:rPr lang="en-GB" dirty="0" err="1"/>
              <a:t>cars.set</a:t>
            </a:r>
            <a:r>
              <a:rPr lang="en-GB" dirty="0"/>
              <a:t>(0, "Opel");</a:t>
            </a:r>
            <a:endParaRPr lang="en-PH" dirty="0"/>
          </a:p>
        </p:txBody>
      </p:sp>
      <p:sp>
        <p:nvSpPr>
          <p:cNvPr id="5" name="TextBox 4">
            <a:extLst>
              <a:ext uri="{FF2B5EF4-FFF2-40B4-BE49-F238E27FC236}">
                <a16:creationId xmlns:a16="http://schemas.microsoft.com/office/drawing/2014/main" id="{622EE80D-665E-3053-BB26-A949D49C378A}"/>
              </a:ext>
            </a:extLst>
          </p:cNvPr>
          <p:cNvSpPr txBox="1"/>
          <p:nvPr/>
        </p:nvSpPr>
        <p:spPr>
          <a:xfrm>
            <a:off x="407505" y="2065382"/>
            <a:ext cx="4999382" cy="3693319"/>
          </a:xfrm>
          <a:prstGeom prst="rect">
            <a:avLst/>
          </a:prstGeom>
          <a:noFill/>
        </p:spPr>
        <p:txBody>
          <a:bodyPr wrap="square">
            <a:spAutoFit/>
          </a:bodyPr>
          <a:lstStyle/>
          <a:p>
            <a:r>
              <a:rPr lang="en-PH" dirty="0"/>
              <a:t>import </a:t>
            </a:r>
            <a:r>
              <a:rPr lang="en-PH" dirty="0" err="1"/>
              <a:t>java.util.ArrayList</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r>
              <a:rPr lang="en-PH" dirty="0" err="1"/>
              <a:t>cars.set</a:t>
            </a:r>
            <a:r>
              <a:rPr lang="en-PH" dirty="0"/>
              <a:t>(0, "Opel");</a:t>
            </a:r>
          </a:p>
          <a:p>
            <a:r>
              <a:rPr lang="en-PH" dirty="0"/>
              <a:t>    </a:t>
            </a:r>
            <a:r>
              <a:rPr lang="en-PH" dirty="0" err="1"/>
              <a:t>System.out.println</a:t>
            </a:r>
            <a:r>
              <a:rPr lang="en-PH" dirty="0"/>
              <a:t>(cars);</a:t>
            </a:r>
          </a:p>
          <a:p>
            <a:r>
              <a:rPr lang="en-PH" dirty="0"/>
              <a:t>  } </a:t>
            </a:r>
          </a:p>
          <a:p>
            <a:r>
              <a:rPr lang="en-PH" dirty="0"/>
              <a:t>}</a:t>
            </a:r>
          </a:p>
        </p:txBody>
      </p:sp>
      <p:pic>
        <p:nvPicPr>
          <p:cNvPr id="7" name="Picture 6">
            <a:extLst>
              <a:ext uri="{FF2B5EF4-FFF2-40B4-BE49-F238E27FC236}">
                <a16:creationId xmlns:a16="http://schemas.microsoft.com/office/drawing/2014/main" id="{B101CED3-31AE-C9AC-93BE-7356E3E8ED93}"/>
              </a:ext>
            </a:extLst>
          </p:cNvPr>
          <p:cNvPicPr>
            <a:picLocks noChangeAspect="1"/>
          </p:cNvPicPr>
          <p:nvPr/>
        </p:nvPicPr>
        <p:blipFill>
          <a:blip r:embed="rId2"/>
          <a:stretch>
            <a:fillRect/>
          </a:stretch>
        </p:blipFill>
        <p:spPr>
          <a:xfrm>
            <a:off x="593114" y="5986486"/>
            <a:ext cx="2945216" cy="659348"/>
          </a:xfrm>
          <a:prstGeom prst="rect">
            <a:avLst/>
          </a:prstGeom>
        </p:spPr>
      </p:pic>
      <p:sp>
        <p:nvSpPr>
          <p:cNvPr id="9" name="TextBox 8">
            <a:extLst>
              <a:ext uri="{FF2B5EF4-FFF2-40B4-BE49-F238E27FC236}">
                <a16:creationId xmlns:a16="http://schemas.microsoft.com/office/drawing/2014/main" id="{ACB5A786-E6B2-D131-C531-304D3C1FB77B}"/>
              </a:ext>
            </a:extLst>
          </p:cNvPr>
          <p:cNvSpPr txBox="1"/>
          <p:nvPr/>
        </p:nvSpPr>
        <p:spPr>
          <a:xfrm>
            <a:off x="6323763" y="261611"/>
            <a:ext cx="5723858" cy="1754326"/>
          </a:xfrm>
          <a:prstGeom prst="rect">
            <a:avLst/>
          </a:prstGeom>
          <a:noFill/>
        </p:spPr>
        <p:txBody>
          <a:bodyPr wrap="square">
            <a:spAutoFit/>
          </a:bodyPr>
          <a:lstStyle/>
          <a:p>
            <a:r>
              <a:rPr lang="en-GB" dirty="0"/>
              <a:t>Remove an Item</a:t>
            </a:r>
          </a:p>
          <a:p>
            <a:r>
              <a:rPr lang="en-GB" dirty="0"/>
              <a:t>To remove an element, use the remove() method and refer to the index number:</a:t>
            </a:r>
          </a:p>
          <a:p>
            <a:endParaRPr lang="en-GB" dirty="0"/>
          </a:p>
          <a:p>
            <a:r>
              <a:rPr lang="en-GB" dirty="0"/>
              <a:t>Example</a:t>
            </a:r>
          </a:p>
          <a:p>
            <a:r>
              <a:rPr lang="en-GB" dirty="0" err="1"/>
              <a:t>cars.remove</a:t>
            </a:r>
            <a:r>
              <a:rPr lang="en-GB" dirty="0"/>
              <a:t>(0);</a:t>
            </a:r>
            <a:endParaRPr lang="en-PH" dirty="0"/>
          </a:p>
        </p:txBody>
      </p:sp>
      <p:sp>
        <p:nvSpPr>
          <p:cNvPr id="11" name="TextBox 10">
            <a:extLst>
              <a:ext uri="{FF2B5EF4-FFF2-40B4-BE49-F238E27FC236}">
                <a16:creationId xmlns:a16="http://schemas.microsoft.com/office/drawing/2014/main" id="{A78686E3-064C-5101-D327-1BC16D7686EF}"/>
              </a:ext>
            </a:extLst>
          </p:cNvPr>
          <p:cNvSpPr txBox="1"/>
          <p:nvPr/>
        </p:nvSpPr>
        <p:spPr>
          <a:xfrm>
            <a:off x="5966968" y="2167878"/>
            <a:ext cx="6096000" cy="3693319"/>
          </a:xfrm>
          <a:prstGeom prst="rect">
            <a:avLst/>
          </a:prstGeom>
          <a:noFill/>
        </p:spPr>
        <p:txBody>
          <a:bodyPr wrap="square">
            <a:spAutoFit/>
          </a:bodyPr>
          <a:lstStyle/>
          <a:p>
            <a:r>
              <a:rPr lang="en-PH" dirty="0"/>
              <a:t>import </a:t>
            </a:r>
            <a:r>
              <a:rPr lang="en-PH" dirty="0" err="1"/>
              <a:t>java.util.ArrayList</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r>
              <a:rPr lang="en-PH" dirty="0" err="1"/>
              <a:t>cars.remove</a:t>
            </a:r>
            <a:r>
              <a:rPr lang="en-PH" dirty="0"/>
              <a:t>(0);</a:t>
            </a:r>
          </a:p>
          <a:p>
            <a:r>
              <a:rPr lang="en-PH" dirty="0"/>
              <a:t>    </a:t>
            </a:r>
            <a:r>
              <a:rPr lang="en-PH" dirty="0" err="1"/>
              <a:t>System.out.println</a:t>
            </a:r>
            <a:r>
              <a:rPr lang="en-PH" dirty="0"/>
              <a:t>(cars);</a:t>
            </a:r>
          </a:p>
          <a:p>
            <a:r>
              <a:rPr lang="en-PH" dirty="0"/>
              <a:t>  } </a:t>
            </a:r>
          </a:p>
          <a:p>
            <a:r>
              <a:rPr lang="en-PH" dirty="0"/>
              <a:t>}</a:t>
            </a:r>
          </a:p>
        </p:txBody>
      </p:sp>
      <p:pic>
        <p:nvPicPr>
          <p:cNvPr id="13" name="Picture 12">
            <a:extLst>
              <a:ext uri="{FF2B5EF4-FFF2-40B4-BE49-F238E27FC236}">
                <a16:creationId xmlns:a16="http://schemas.microsoft.com/office/drawing/2014/main" id="{AC30C3C4-B38F-C12F-B4EA-5BF480201201}"/>
              </a:ext>
            </a:extLst>
          </p:cNvPr>
          <p:cNvPicPr>
            <a:picLocks noChangeAspect="1"/>
          </p:cNvPicPr>
          <p:nvPr/>
        </p:nvPicPr>
        <p:blipFill>
          <a:blip r:embed="rId3"/>
          <a:stretch>
            <a:fillRect/>
          </a:stretch>
        </p:blipFill>
        <p:spPr>
          <a:xfrm>
            <a:off x="6421787" y="5903624"/>
            <a:ext cx="2945216" cy="740588"/>
          </a:xfrm>
          <a:prstGeom prst="rect">
            <a:avLst/>
          </a:prstGeom>
        </p:spPr>
      </p:pic>
    </p:spTree>
    <p:extLst>
      <p:ext uri="{BB962C8B-B14F-4D97-AF65-F5344CB8AC3E}">
        <p14:creationId xmlns:p14="http://schemas.microsoft.com/office/powerpoint/2010/main" val="35684838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37B82F-CE2B-36BD-C633-D88FD7FDA390}"/>
              </a:ext>
            </a:extLst>
          </p:cNvPr>
          <p:cNvSpPr txBox="1"/>
          <p:nvPr/>
        </p:nvSpPr>
        <p:spPr>
          <a:xfrm>
            <a:off x="264695" y="308083"/>
            <a:ext cx="6096000" cy="1477328"/>
          </a:xfrm>
          <a:prstGeom prst="rect">
            <a:avLst/>
          </a:prstGeom>
          <a:noFill/>
        </p:spPr>
        <p:txBody>
          <a:bodyPr wrap="square">
            <a:spAutoFit/>
          </a:bodyPr>
          <a:lstStyle/>
          <a:p>
            <a:r>
              <a:rPr lang="en-GB" dirty="0"/>
              <a:t>To remove all the elements in the </a:t>
            </a:r>
            <a:r>
              <a:rPr lang="en-GB" dirty="0" err="1"/>
              <a:t>ArrayList</a:t>
            </a:r>
            <a:r>
              <a:rPr lang="en-GB" dirty="0"/>
              <a:t>, use the clear() method:</a:t>
            </a:r>
          </a:p>
          <a:p>
            <a:endParaRPr lang="en-GB" dirty="0"/>
          </a:p>
          <a:p>
            <a:r>
              <a:rPr lang="en-GB" dirty="0"/>
              <a:t>Example</a:t>
            </a:r>
          </a:p>
          <a:p>
            <a:r>
              <a:rPr lang="en-GB" dirty="0" err="1"/>
              <a:t>cars.clear</a:t>
            </a:r>
            <a:r>
              <a:rPr lang="en-GB" dirty="0"/>
              <a:t>();</a:t>
            </a:r>
            <a:endParaRPr lang="en-PH" dirty="0"/>
          </a:p>
        </p:txBody>
      </p:sp>
      <p:sp>
        <p:nvSpPr>
          <p:cNvPr id="5" name="TextBox 4">
            <a:extLst>
              <a:ext uri="{FF2B5EF4-FFF2-40B4-BE49-F238E27FC236}">
                <a16:creationId xmlns:a16="http://schemas.microsoft.com/office/drawing/2014/main" id="{093730CD-A233-D912-E18F-8AE0E4EF665B}"/>
              </a:ext>
            </a:extLst>
          </p:cNvPr>
          <p:cNvSpPr txBox="1"/>
          <p:nvPr/>
        </p:nvSpPr>
        <p:spPr>
          <a:xfrm>
            <a:off x="264695" y="2175899"/>
            <a:ext cx="4844716" cy="3693319"/>
          </a:xfrm>
          <a:prstGeom prst="rect">
            <a:avLst/>
          </a:prstGeom>
          <a:noFill/>
        </p:spPr>
        <p:txBody>
          <a:bodyPr wrap="square">
            <a:spAutoFit/>
          </a:bodyPr>
          <a:lstStyle/>
          <a:p>
            <a:r>
              <a:rPr lang="en-PH" dirty="0"/>
              <a:t>import </a:t>
            </a:r>
            <a:r>
              <a:rPr lang="en-PH" dirty="0" err="1"/>
              <a:t>java.util.ArrayList</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r>
              <a:rPr lang="en-PH" dirty="0" err="1"/>
              <a:t>cars.clear</a:t>
            </a:r>
            <a:r>
              <a:rPr lang="en-PH" dirty="0"/>
              <a:t>();</a:t>
            </a:r>
          </a:p>
          <a:p>
            <a:r>
              <a:rPr lang="en-PH" dirty="0"/>
              <a:t>    </a:t>
            </a:r>
            <a:r>
              <a:rPr lang="en-PH" dirty="0" err="1"/>
              <a:t>System.out.println</a:t>
            </a:r>
            <a:r>
              <a:rPr lang="en-PH" dirty="0"/>
              <a:t>(cars);</a:t>
            </a:r>
          </a:p>
          <a:p>
            <a:r>
              <a:rPr lang="en-PH" dirty="0"/>
              <a:t>  } </a:t>
            </a:r>
          </a:p>
          <a:p>
            <a:r>
              <a:rPr lang="en-PH" dirty="0"/>
              <a:t>}</a:t>
            </a:r>
          </a:p>
        </p:txBody>
      </p:sp>
      <p:sp>
        <p:nvSpPr>
          <p:cNvPr id="7" name="TextBox 6">
            <a:extLst>
              <a:ext uri="{FF2B5EF4-FFF2-40B4-BE49-F238E27FC236}">
                <a16:creationId xmlns:a16="http://schemas.microsoft.com/office/drawing/2014/main" id="{FD85C5B6-3FD9-7813-BD13-7ED510C0D1A0}"/>
              </a:ext>
            </a:extLst>
          </p:cNvPr>
          <p:cNvSpPr txBox="1"/>
          <p:nvPr/>
        </p:nvSpPr>
        <p:spPr>
          <a:xfrm>
            <a:off x="6232358" y="308083"/>
            <a:ext cx="5823284" cy="1754326"/>
          </a:xfrm>
          <a:prstGeom prst="rect">
            <a:avLst/>
          </a:prstGeom>
          <a:noFill/>
        </p:spPr>
        <p:txBody>
          <a:bodyPr wrap="square">
            <a:spAutoFit/>
          </a:bodyPr>
          <a:lstStyle/>
          <a:p>
            <a:r>
              <a:rPr lang="en-GB" dirty="0" err="1"/>
              <a:t>ArrayList</a:t>
            </a:r>
            <a:r>
              <a:rPr lang="en-GB" dirty="0"/>
              <a:t> Size</a:t>
            </a:r>
          </a:p>
          <a:p>
            <a:r>
              <a:rPr lang="en-GB" dirty="0"/>
              <a:t>To find out how many elements an </a:t>
            </a:r>
            <a:r>
              <a:rPr lang="en-GB" dirty="0" err="1"/>
              <a:t>ArrayList</a:t>
            </a:r>
            <a:r>
              <a:rPr lang="en-GB" dirty="0"/>
              <a:t> have, use the size method:</a:t>
            </a:r>
          </a:p>
          <a:p>
            <a:endParaRPr lang="en-GB" dirty="0"/>
          </a:p>
          <a:p>
            <a:r>
              <a:rPr lang="en-GB" dirty="0"/>
              <a:t>Example</a:t>
            </a:r>
          </a:p>
          <a:p>
            <a:r>
              <a:rPr lang="en-GB" dirty="0" err="1"/>
              <a:t>cars.size</a:t>
            </a:r>
            <a:r>
              <a:rPr lang="en-GB" dirty="0"/>
              <a:t>();</a:t>
            </a:r>
            <a:endParaRPr lang="en-PH" dirty="0"/>
          </a:p>
        </p:txBody>
      </p:sp>
      <p:sp>
        <p:nvSpPr>
          <p:cNvPr id="9" name="TextBox 8">
            <a:extLst>
              <a:ext uri="{FF2B5EF4-FFF2-40B4-BE49-F238E27FC236}">
                <a16:creationId xmlns:a16="http://schemas.microsoft.com/office/drawing/2014/main" id="{917A6999-CB81-809C-BF67-10FC5A36666D}"/>
              </a:ext>
            </a:extLst>
          </p:cNvPr>
          <p:cNvSpPr txBox="1"/>
          <p:nvPr/>
        </p:nvSpPr>
        <p:spPr>
          <a:xfrm>
            <a:off x="5751095" y="2314398"/>
            <a:ext cx="6096000" cy="3416320"/>
          </a:xfrm>
          <a:prstGeom prst="rect">
            <a:avLst/>
          </a:prstGeom>
          <a:noFill/>
        </p:spPr>
        <p:txBody>
          <a:bodyPr wrap="square">
            <a:spAutoFit/>
          </a:bodyPr>
          <a:lstStyle/>
          <a:p>
            <a:r>
              <a:rPr lang="en-PH" dirty="0"/>
              <a:t>import </a:t>
            </a:r>
            <a:r>
              <a:rPr lang="en-PH" dirty="0" err="1"/>
              <a:t>java.util.ArrayList</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r>
              <a:rPr lang="en-PH" dirty="0" err="1"/>
              <a:t>System.out.println</a:t>
            </a:r>
            <a:r>
              <a:rPr lang="en-PH" dirty="0"/>
              <a:t>(</a:t>
            </a:r>
            <a:r>
              <a:rPr lang="en-PH" dirty="0" err="1"/>
              <a:t>cars.size</a:t>
            </a:r>
            <a:r>
              <a:rPr lang="en-PH" dirty="0"/>
              <a:t>());</a:t>
            </a:r>
          </a:p>
          <a:p>
            <a:r>
              <a:rPr lang="en-PH" dirty="0"/>
              <a:t>  } </a:t>
            </a:r>
          </a:p>
          <a:p>
            <a:r>
              <a:rPr lang="en-PH" dirty="0"/>
              <a:t>}</a:t>
            </a:r>
          </a:p>
        </p:txBody>
      </p:sp>
      <p:pic>
        <p:nvPicPr>
          <p:cNvPr id="11" name="Picture 10">
            <a:extLst>
              <a:ext uri="{FF2B5EF4-FFF2-40B4-BE49-F238E27FC236}">
                <a16:creationId xmlns:a16="http://schemas.microsoft.com/office/drawing/2014/main" id="{AB685E3F-E5EB-1672-2039-A4700C654A9D}"/>
              </a:ext>
            </a:extLst>
          </p:cNvPr>
          <p:cNvPicPr>
            <a:picLocks noChangeAspect="1"/>
          </p:cNvPicPr>
          <p:nvPr/>
        </p:nvPicPr>
        <p:blipFill>
          <a:blip r:embed="rId2"/>
          <a:stretch>
            <a:fillRect/>
          </a:stretch>
        </p:blipFill>
        <p:spPr>
          <a:xfrm>
            <a:off x="6232358" y="6182094"/>
            <a:ext cx="348701" cy="367823"/>
          </a:xfrm>
          <a:prstGeom prst="rect">
            <a:avLst/>
          </a:prstGeom>
        </p:spPr>
      </p:pic>
      <p:pic>
        <p:nvPicPr>
          <p:cNvPr id="13" name="Picture 12">
            <a:extLst>
              <a:ext uri="{FF2B5EF4-FFF2-40B4-BE49-F238E27FC236}">
                <a16:creationId xmlns:a16="http://schemas.microsoft.com/office/drawing/2014/main" id="{E1DF387C-1BD4-D99F-BFA3-EF1E80EDF1F3}"/>
              </a:ext>
            </a:extLst>
          </p:cNvPr>
          <p:cNvPicPr>
            <a:picLocks noChangeAspect="1"/>
          </p:cNvPicPr>
          <p:nvPr/>
        </p:nvPicPr>
        <p:blipFill>
          <a:blip r:embed="rId3"/>
          <a:stretch>
            <a:fillRect/>
          </a:stretch>
        </p:blipFill>
        <p:spPr>
          <a:xfrm>
            <a:off x="476568" y="6192033"/>
            <a:ext cx="596857" cy="471160"/>
          </a:xfrm>
          <a:prstGeom prst="rect">
            <a:avLst/>
          </a:prstGeom>
        </p:spPr>
      </p:pic>
    </p:spTree>
    <p:extLst>
      <p:ext uri="{BB962C8B-B14F-4D97-AF65-F5344CB8AC3E}">
        <p14:creationId xmlns:p14="http://schemas.microsoft.com/office/powerpoint/2010/main" val="5326197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F5B52B-75DC-8E23-02F2-FD8B418A9407}"/>
              </a:ext>
            </a:extLst>
          </p:cNvPr>
          <p:cNvSpPr txBox="1"/>
          <p:nvPr/>
        </p:nvSpPr>
        <p:spPr>
          <a:xfrm>
            <a:off x="423408" y="426681"/>
            <a:ext cx="6094674" cy="5078313"/>
          </a:xfrm>
          <a:prstGeom prst="rect">
            <a:avLst/>
          </a:prstGeom>
          <a:noFill/>
        </p:spPr>
        <p:txBody>
          <a:bodyPr wrap="square">
            <a:spAutoFit/>
          </a:bodyPr>
          <a:lstStyle/>
          <a:p>
            <a:r>
              <a:rPr lang="en-PH" dirty="0"/>
              <a:t>Loop Through an </a:t>
            </a:r>
            <a:r>
              <a:rPr lang="en-PH" dirty="0" err="1"/>
              <a:t>ArrayList</a:t>
            </a:r>
            <a:endParaRPr lang="en-PH" dirty="0"/>
          </a:p>
          <a:p>
            <a:r>
              <a:rPr lang="en-PH" dirty="0"/>
              <a:t>Loop through the elements of an </a:t>
            </a:r>
            <a:r>
              <a:rPr lang="en-PH" dirty="0" err="1"/>
              <a:t>ArrayList</a:t>
            </a:r>
            <a:r>
              <a:rPr lang="en-PH" dirty="0"/>
              <a:t> with a for loop, and use the size() method to specify how many times the loop should run:</a:t>
            </a:r>
          </a:p>
          <a:p>
            <a:endParaRPr lang="en-PH" dirty="0"/>
          </a:p>
          <a:p>
            <a:r>
              <a:rPr lang="en-PH" dirty="0"/>
              <a:t>Example</a:t>
            </a:r>
          </a:p>
          <a:p>
            <a:r>
              <a:rPr lang="en-PH" dirty="0"/>
              <a:t>public class Main {</a:t>
            </a:r>
          </a:p>
          <a:p>
            <a:r>
              <a:rPr lang="en-PH" dirty="0"/>
              <a:t>  public static void main(String[] </a:t>
            </a:r>
            <a:r>
              <a:rPr lang="en-PH" dirty="0" err="1"/>
              <a:t>args</a:t>
            </a:r>
            <a:r>
              <a:rPr lang="en-PH" dirty="0"/>
              <a:t>)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for (int </a:t>
            </a:r>
            <a:r>
              <a:rPr lang="en-PH" dirty="0" err="1"/>
              <a:t>i</a:t>
            </a:r>
            <a:r>
              <a:rPr lang="en-PH" dirty="0"/>
              <a:t> = 0; </a:t>
            </a:r>
            <a:r>
              <a:rPr lang="en-PH" dirty="0" err="1"/>
              <a:t>i</a:t>
            </a:r>
            <a:r>
              <a:rPr lang="en-PH" dirty="0"/>
              <a:t> &lt; </a:t>
            </a:r>
            <a:r>
              <a:rPr lang="en-PH" dirty="0" err="1"/>
              <a:t>cars.size</a:t>
            </a:r>
            <a:r>
              <a:rPr lang="en-PH" dirty="0"/>
              <a:t>(); </a:t>
            </a:r>
            <a:r>
              <a:rPr lang="en-PH" dirty="0" err="1"/>
              <a:t>i</a:t>
            </a:r>
            <a:r>
              <a:rPr lang="en-PH" dirty="0"/>
              <a:t>++) {</a:t>
            </a:r>
          </a:p>
          <a:p>
            <a:r>
              <a:rPr lang="en-PH" dirty="0"/>
              <a:t>      </a:t>
            </a:r>
            <a:r>
              <a:rPr lang="en-PH" dirty="0" err="1"/>
              <a:t>System.out.println</a:t>
            </a:r>
            <a:r>
              <a:rPr lang="en-PH" dirty="0"/>
              <a:t>(</a:t>
            </a:r>
            <a:r>
              <a:rPr lang="en-PH" dirty="0" err="1"/>
              <a:t>cars.get</a:t>
            </a:r>
            <a:r>
              <a:rPr lang="en-PH" dirty="0"/>
              <a:t>(</a:t>
            </a:r>
            <a:r>
              <a:rPr lang="en-PH" dirty="0" err="1"/>
              <a:t>i</a:t>
            </a:r>
            <a:r>
              <a:rPr lang="en-PH" dirty="0"/>
              <a:t>));</a:t>
            </a:r>
          </a:p>
          <a:p>
            <a:r>
              <a:rPr lang="en-PH" dirty="0"/>
              <a:t>    }</a:t>
            </a:r>
          </a:p>
          <a:p>
            <a:r>
              <a:rPr lang="en-PH" dirty="0"/>
              <a:t>  }</a:t>
            </a:r>
          </a:p>
          <a:p>
            <a:r>
              <a:rPr lang="en-PH" dirty="0"/>
              <a:t>}</a:t>
            </a:r>
          </a:p>
        </p:txBody>
      </p:sp>
      <p:sp>
        <p:nvSpPr>
          <p:cNvPr id="5" name="TextBox 4">
            <a:extLst>
              <a:ext uri="{FF2B5EF4-FFF2-40B4-BE49-F238E27FC236}">
                <a16:creationId xmlns:a16="http://schemas.microsoft.com/office/drawing/2014/main" id="{4D26A0E7-3736-5639-36C7-B15D06ECD85A}"/>
              </a:ext>
            </a:extLst>
          </p:cNvPr>
          <p:cNvSpPr txBox="1"/>
          <p:nvPr/>
        </p:nvSpPr>
        <p:spPr>
          <a:xfrm>
            <a:off x="6211957" y="1780432"/>
            <a:ext cx="6094674" cy="4247317"/>
          </a:xfrm>
          <a:prstGeom prst="rect">
            <a:avLst/>
          </a:prstGeom>
          <a:noFill/>
        </p:spPr>
        <p:txBody>
          <a:bodyPr wrap="square">
            <a:spAutoFit/>
          </a:bodyPr>
          <a:lstStyle/>
          <a:p>
            <a:r>
              <a:rPr lang="en-PH" dirty="0"/>
              <a:t>import </a:t>
            </a:r>
            <a:r>
              <a:rPr lang="en-PH" dirty="0" err="1"/>
              <a:t>java.util.ArrayList</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for (int </a:t>
            </a:r>
            <a:r>
              <a:rPr lang="en-PH" dirty="0" err="1"/>
              <a:t>i</a:t>
            </a:r>
            <a:r>
              <a:rPr lang="en-PH" dirty="0"/>
              <a:t> = 0; </a:t>
            </a:r>
            <a:r>
              <a:rPr lang="en-PH" dirty="0" err="1"/>
              <a:t>i</a:t>
            </a:r>
            <a:r>
              <a:rPr lang="en-PH" dirty="0"/>
              <a:t> &lt; </a:t>
            </a:r>
            <a:r>
              <a:rPr lang="en-PH" dirty="0" err="1"/>
              <a:t>cars.size</a:t>
            </a:r>
            <a:r>
              <a:rPr lang="en-PH" dirty="0"/>
              <a:t>(); </a:t>
            </a:r>
            <a:r>
              <a:rPr lang="en-PH" dirty="0" err="1"/>
              <a:t>i</a:t>
            </a:r>
            <a:r>
              <a:rPr lang="en-PH" dirty="0"/>
              <a:t>++) {</a:t>
            </a:r>
          </a:p>
          <a:p>
            <a:r>
              <a:rPr lang="en-PH" dirty="0"/>
              <a:t>      </a:t>
            </a:r>
            <a:r>
              <a:rPr lang="en-PH" dirty="0" err="1"/>
              <a:t>System.out.println</a:t>
            </a:r>
            <a:r>
              <a:rPr lang="en-PH" dirty="0"/>
              <a:t>(</a:t>
            </a:r>
            <a:r>
              <a:rPr lang="en-PH" dirty="0" err="1"/>
              <a:t>cars.get</a:t>
            </a:r>
            <a:r>
              <a:rPr lang="en-PH" dirty="0"/>
              <a:t>(</a:t>
            </a:r>
            <a:r>
              <a:rPr lang="en-PH" dirty="0" err="1"/>
              <a:t>i</a:t>
            </a:r>
            <a:r>
              <a:rPr lang="en-PH" dirty="0"/>
              <a:t>));</a:t>
            </a:r>
          </a:p>
          <a:p>
            <a:r>
              <a:rPr lang="en-PH" dirty="0"/>
              <a:t>    }</a:t>
            </a:r>
          </a:p>
          <a:p>
            <a:r>
              <a:rPr lang="en-PH" dirty="0"/>
              <a:t>  } </a:t>
            </a:r>
          </a:p>
          <a:p>
            <a:r>
              <a:rPr lang="en-PH" dirty="0"/>
              <a:t>}</a:t>
            </a:r>
          </a:p>
          <a:p>
            <a:endParaRPr lang="en-PH" dirty="0"/>
          </a:p>
        </p:txBody>
      </p:sp>
      <p:pic>
        <p:nvPicPr>
          <p:cNvPr id="7" name="Picture 6">
            <a:extLst>
              <a:ext uri="{FF2B5EF4-FFF2-40B4-BE49-F238E27FC236}">
                <a16:creationId xmlns:a16="http://schemas.microsoft.com/office/drawing/2014/main" id="{E8DEE9EF-4169-9869-6049-0D1EB9847A3C}"/>
              </a:ext>
            </a:extLst>
          </p:cNvPr>
          <p:cNvPicPr>
            <a:picLocks noChangeAspect="1"/>
          </p:cNvPicPr>
          <p:nvPr/>
        </p:nvPicPr>
        <p:blipFill>
          <a:blip r:embed="rId2"/>
          <a:stretch>
            <a:fillRect/>
          </a:stretch>
        </p:blipFill>
        <p:spPr>
          <a:xfrm>
            <a:off x="567323" y="5504994"/>
            <a:ext cx="1563627" cy="1176468"/>
          </a:xfrm>
          <a:prstGeom prst="rect">
            <a:avLst/>
          </a:prstGeom>
        </p:spPr>
      </p:pic>
    </p:spTree>
    <p:extLst>
      <p:ext uri="{BB962C8B-B14F-4D97-AF65-F5344CB8AC3E}">
        <p14:creationId xmlns:p14="http://schemas.microsoft.com/office/powerpoint/2010/main" val="32952284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46CA-66E8-47C1-F083-F3E4CDDD51DD}"/>
              </a:ext>
            </a:extLst>
          </p:cNvPr>
          <p:cNvSpPr txBox="1"/>
          <p:nvPr/>
        </p:nvSpPr>
        <p:spPr>
          <a:xfrm>
            <a:off x="494969" y="388954"/>
            <a:ext cx="6094674" cy="4247317"/>
          </a:xfrm>
          <a:prstGeom prst="rect">
            <a:avLst/>
          </a:prstGeom>
          <a:noFill/>
        </p:spPr>
        <p:txBody>
          <a:bodyPr wrap="square">
            <a:spAutoFit/>
          </a:bodyPr>
          <a:lstStyle/>
          <a:p>
            <a:r>
              <a:rPr lang="en-PH" dirty="0"/>
              <a:t>You can also loop through an </a:t>
            </a:r>
            <a:r>
              <a:rPr lang="en-PH" dirty="0" err="1"/>
              <a:t>ArrayList</a:t>
            </a:r>
            <a:r>
              <a:rPr lang="en-PH" dirty="0"/>
              <a:t> with the for-each loop:</a:t>
            </a:r>
          </a:p>
          <a:p>
            <a:endParaRPr lang="en-PH" dirty="0"/>
          </a:p>
          <a:p>
            <a:r>
              <a:rPr lang="en-PH" dirty="0"/>
              <a:t>Example</a:t>
            </a:r>
          </a:p>
          <a:p>
            <a:r>
              <a:rPr lang="en-PH" dirty="0"/>
              <a:t>public class Main {</a:t>
            </a:r>
          </a:p>
          <a:p>
            <a:r>
              <a:rPr lang="en-PH" dirty="0"/>
              <a:t>  public static void main(String[] </a:t>
            </a:r>
            <a:r>
              <a:rPr lang="en-PH" dirty="0" err="1"/>
              <a:t>args</a:t>
            </a:r>
            <a:r>
              <a:rPr lang="en-PH" dirty="0"/>
              <a:t>)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for (String </a:t>
            </a:r>
            <a:r>
              <a:rPr lang="en-PH" dirty="0" err="1"/>
              <a:t>i</a:t>
            </a:r>
            <a:r>
              <a:rPr lang="en-PH" dirty="0"/>
              <a:t> : cars) {</a:t>
            </a:r>
          </a:p>
          <a:p>
            <a:r>
              <a:rPr lang="en-PH" dirty="0"/>
              <a:t>      </a:t>
            </a:r>
            <a:r>
              <a:rPr lang="en-PH" dirty="0" err="1"/>
              <a:t>System.out.println</a:t>
            </a:r>
            <a:r>
              <a:rPr lang="en-PH" dirty="0"/>
              <a:t>(</a:t>
            </a:r>
            <a:r>
              <a:rPr lang="en-PH" dirty="0" err="1"/>
              <a:t>i</a:t>
            </a:r>
            <a:r>
              <a:rPr lang="en-PH" dirty="0"/>
              <a:t>);</a:t>
            </a:r>
          </a:p>
          <a:p>
            <a:r>
              <a:rPr lang="en-PH" dirty="0"/>
              <a:t>    }</a:t>
            </a:r>
          </a:p>
          <a:p>
            <a:r>
              <a:rPr lang="en-PH" dirty="0"/>
              <a:t>  }</a:t>
            </a:r>
          </a:p>
          <a:p>
            <a:r>
              <a:rPr lang="en-PH" dirty="0"/>
              <a:t>}</a:t>
            </a:r>
          </a:p>
        </p:txBody>
      </p:sp>
      <p:sp>
        <p:nvSpPr>
          <p:cNvPr id="5" name="TextBox 4">
            <a:extLst>
              <a:ext uri="{FF2B5EF4-FFF2-40B4-BE49-F238E27FC236}">
                <a16:creationId xmlns:a16="http://schemas.microsoft.com/office/drawing/2014/main" id="{DBD094C7-2649-978C-D07A-06795CB00252}"/>
              </a:ext>
            </a:extLst>
          </p:cNvPr>
          <p:cNvSpPr txBox="1"/>
          <p:nvPr/>
        </p:nvSpPr>
        <p:spPr>
          <a:xfrm>
            <a:off x="6386886" y="1502136"/>
            <a:ext cx="6094674" cy="4247317"/>
          </a:xfrm>
          <a:prstGeom prst="rect">
            <a:avLst/>
          </a:prstGeom>
          <a:noFill/>
        </p:spPr>
        <p:txBody>
          <a:bodyPr wrap="square">
            <a:spAutoFit/>
          </a:bodyPr>
          <a:lstStyle/>
          <a:p>
            <a:r>
              <a:rPr lang="en-PH" dirty="0"/>
              <a:t>import </a:t>
            </a:r>
            <a:r>
              <a:rPr lang="en-PH" dirty="0" err="1"/>
              <a:t>java.util.ArrayList</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for (String </a:t>
            </a:r>
            <a:r>
              <a:rPr lang="en-PH" dirty="0" err="1"/>
              <a:t>i</a:t>
            </a:r>
            <a:r>
              <a:rPr lang="en-PH" dirty="0"/>
              <a:t> : cars) {</a:t>
            </a:r>
          </a:p>
          <a:p>
            <a:r>
              <a:rPr lang="en-PH" dirty="0"/>
              <a:t>      </a:t>
            </a:r>
            <a:r>
              <a:rPr lang="en-PH" dirty="0" err="1"/>
              <a:t>System.out.println</a:t>
            </a:r>
            <a:r>
              <a:rPr lang="en-PH" dirty="0"/>
              <a:t>(</a:t>
            </a:r>
            <a:r>
              <a:rPr lang="en-PH" dirty="0" err="1"/>
              <a:t>i</a:t>
            </a:r>
            <a:r>
              <a:rPr lang="en-PH" dirty="0"/>
              <a:t>);</a:t>
            </a:r>
          </a:p>
          <a:p>
            <a:r>
              <a:rPr lang="en-PH" dirty="0"/>
              <a:t>    }</a:t>
            </a:r>
          </a:p>
          <a:p>
            <a:r>
              <a:rPr lang="en-PH" dirty="0"/>
              <a:t>  } </a:t>
            </a:r>
          </a:p>
          <a:p>
            <a:r>
              <a:rPr lang="en-PH" dirty="0"/>
              <a:t>}</a:t>
            </a:r>
          </a:p>
          <a:p>
            <a:endParaRPr lang="en-PH" dirty="0"/>
          </a:p>
        </p:txBody>
      </p:sp>
      <p:pic>
        <p:nvPicPr>
          <p:cNvPr id="6" name="Picture 5">
            <a:extLst>
              <a:ext uri="{FF2B5EF4-FFF2-40B4-BE49-F238E27FC236}">
                <a16:creationId xmlns:a16="http://schemas.microsoft.com/office/drawing/2014/main" id="{D50ED11E-6E07-6F53-C424-78352D37F22A}"/>
              </a:ext>
            </a:extLst>
          </p:cNvPr>
          <p:cNvPicPr>
            <a:picLocks noChangeAspect="1"/>
          </p:cNvPicPr>
          <p:nvPr/>
        </p:nvPicPr>
        <p:blipFill>
          <a:blip r:embed="rId2"/>
          <a:stretch>
            <a:fillRect/>
          </a:stretch>
        </p:blipFill>
        <p:spPr>
          <a:xfrm>
            <a:off x="567323" y="5504994"/>
            <a:ext cx="1563627" cy="1176468"/>
          </a:xfrm>
          <a:prstGeom prst="rect">
            <a:avLst/>
          </a:prstGeom>
        </p:spPr>
      </p:pic>
    </p:spTree>
    <p:extLst>
      <p:ext uri="{BB962C8B-B14F-4D97-AF65-F5344CB8AC3E}">
        <p14:creationId xmlns:p14="http://schemas.microsoft.com/office/powerpoint/2010/main" val="37519132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4B6008-A371-FDBA-06E2-F26429CCE495}"/>
              </a:ext>
            </a:extLst>
          </p:cNvPr>
          <p:cNvSpPr txBox="1"/>
          <p:nvPr/>
        </p:nvSpPr>
        <p:spPr>
          <a:xfrm>
            <a:off x="166978" y="394692"/>
            <a:ext cx="6694998" cy="7017306"/>
          </a:xfrm>
          <a:prstGeom prst="rect">
            <a:avLst/>
          </a:prstGeom>
          <a:noFill/>
        </p:spPr>
        <p:txBody>
          <a:bodyPr wrap="square">
            <a:spAutoFit/>
          </a:bodyPr>
          <a:lstStyle/>
          <a:p>
            <a:r>
              <a:rPr lang="en-GB" dirty="0"/>
              <a:t>Other Types</a:t>
            </a:r>
          </a:p>
          <a:p>
            <a:r>
              <a:rPr lang="en-GB" dirty="0"/>
              <a:t>Elements in an </a:t>
            </a:r>
            <a:r>
              <a:rPr lang="en-GB" dirty="0" err="1"/>
              <a:t>ArrayList</a:t>
            </a:r>
            <a:r>
              <a:rPr lang="en-GB" dirty="0"/>
              <a:t> are actually objects. In the examples above, we created elements (objects) of type "String". Remember that a String in Java is an object (not a primitive type). To use other types, such as int, you must specify an equivalent wrapper class: Integer. For other primitive types, use: Boolean for </a:t>
            </a:r>
            <a:r>
              <a:rPr lang="en-GB" dirty="0" err="1"/>
              <a:t>boolean</a:t>
            </a:r>
            <a:r>
              <a:rPr lang="en-GB" dirty="0"/>
              <a:t>, Character for char, Double for double, etc:</a:t>
            </a:r>
          </a:p>
          <a:p>
            <a:endParaRPr lang="en-GB" dirty="0"/>
          </a:p>
          <a:p>
            <a:r>
              <a:rPr lang="en-GB" dirty="0"/>
              <a:t>Example</a:t>
            </a:r>
          </a:p>
          <a:p>
            <a:r>
              <a:rPr lang="en-GB" dirty="0"/>
              <a:t>Create an </a:t>
            </a:r>
            <a:r>
              <a:rPr lang="en-GB" dirty="0" err="1"/>
              <a:t>ArrayList</a:t>
            </a:r>
            <a:r>
              <a:rPr lang="en-GB" dirty="0"/>
              <a:t> to store numbers (add elements of type Integer):</a:t>
            </a:r>
          </a:p>
          <a:p>
            <a:endParaRPr lang="en-GB" dirty="0"/>
          </a:p>
          <a:p>
            <a:r>
              <a:rPr lang="en-GB" dirty="0"/>
              <a:t>import </a:t>
            </a:r>
            <a:r>
              <a:rPr lang="en-GB" dirty="0" err="1"/>
              <a:t>java.util.ArrayList</a:t>
            </a:r>
            <a:r>
              <a:rPr lang="en-GB" dirty="0"/>
              <a:t>;</a:t>
            </a:r>
          </a:p>
          <a:p>
            <a:endParaRPr lang="en-GB" dirty="0"/>
          </a:p>
          <a:p>
            <a:r>
              <a:rPr lang="en-GB" dirty="0"/>
              <a:t>public class Main {</a:t>
            </a:r>
          </a:p>
          <a:p>
            <a:r>
              <a:rPr lang="en-GB" dirty="0"/>
              <a:t>  public static void main(String[] </a:t>
            </a:r>
            <a:r>
              <a:rPr lang="en-GB" dirty="0" err="1"/>
              <a:t>args</a:t>
            </a:r>
            <a:r>
              <a:rPr lang="en-GB" dirty="0"/>
              <a:t>) {</a:t>
            </a:r>
          </a:p>
          <a:p>
            <a:r>
              <a:rPr lang="en-GB" dirty="0"/>
              <a:t>    </a:t>
            </a:r>
            <a:r>
              <a:rPr lang="en-GB" dirty="0" err="1"/>
              <a:t>ArrayList</a:t>
            </a:r>
            <a:r>
              <a:rPr lang="en-GB" dirty="0"/>
              <a:t>&lt;Integer&gt; </a:t>
            </a:r>
            <a:r>
              <a:rPr lang="en-GB" dirty="0" err="1"/>
              <a:t>myNumbers</a:t>
            </a:r>
            <a:r>
              <a:rPr lang="en-GB" dirty="0"/>
              <a:t> = new </a:t>
            </a:r>
            <a:r>
              <a:rPr lang="en-GB" dirty="0" err="1"/>
              <a:t>ArrayList</a:t>
            </a:r>
            <a:r>
              <a:rPr lang="en-GB" dirty="0"/>
              <a:t>&lt;Integer&gt;();</a:t>
            </a:r>
          </a:p>
          <a:p>
            <a:r>
              <a:rPr lang="en-GB" dirty="0"/>
              <a:t>    </a:t>
            </a:r>
            <a:r>
              <a:rPr lang="en-GB" dirty="0" err="1"/>
              <a:t>myNumbers.add</a:t>
            </a:r>
            <a:r>
              <a:rPr lang="en-GB" dirty="0"/>
              <a:t>(10);</a:t>
            </a:r>
          </a:p>
          <a:p>
            <a:r>
              <a:rPr lang="en-GB" dirty="0"/>
              <a:t>    </a:t>
            </a:r>
            <a:r>
              <a:rPr lang="en-GB" dirty="0" err="1"/>
              <a:t>myNumbers.add</a:t>
            </a:r>
            <a:r>
              <a:rPr lang="en-GB" dirty="0"/>
              <a:t>(15);</a:t>
            </a:r>
          </a:p>
          <a:p>
            <a:r>
              <a:rPr lang="en-GB" dirty="0"/>
              <a:t>    </a:t>
            </a:r>
            <a:r>
              <a:rPr lang="en-GB" dirty="0" err="1"/>
              <a:t>myNumbers.add</a:t>
            </a:r>
            <a:r>
              <a:rPr lang="en-GB" dirty="0"/>
              <a:t>(20);</a:t>
            </a:r>
          </a:p>
          <a:p>
            <a:r>
              <a:rPr lang="en-GB" dirty="0"/>
              <a:t>    </a:t>
            </a:r>
            <a:r>
              <a:rPr lang="en-GB" dirty="0" err="1"/>
              <a:t>myNumbers.add</a:t>
            </a:r>
            <a:r>
              <a:rPr lang="en-GB" dirty="0"/>
              <a:t>(25);</a:t>
            </a:r>
          </a:p>
          <a:p>
            <a:r>
              <a:rPr lang="en-GB" dirty="0"/>
              <a:t>    for (int </a:t>
            </a:r>
            <a:r>
              <a:rPr lang="en-GB" dirty="0" err="1"/>
              <a:t>i</a:t>
            </a:r>
            <a:r>
              <a:rPr lang="en-GB" dirty="0"/>
              <a:t> : </a:t>
            </a:r>
            <a:r>
              <a:rPr lang="en-GB" dirty="0" err="1"/>
              <a:t>myNumbers</a:t>
            </a:r>
            <a:r>
              <a:rPr lang="en-GB" dirty="0"/>
              <a:t>) {</a:t>
            </a:r>
          </a:p>
          <a:p>
            <a:r>
              <a:rPr lang="en-GB" dirty="0"/>
              <a:t>      </a:t>
            </a:r>
            <a:r>
              <a:rPr lang="en-GB" dirty="0" err="1"/>
              <a:t>System.out.println</a:t>
            </a:r>
            <a:r>
              <a:rPr lang="en-GB" dirty="0"/>
              <a:t>(</a:t>
            </a:r>
            <a:r>
              <a:rPr lang="en-GB" dirty="0" err="1"/>
              <a:t>i</a:t>
            </a:r>
            <a:r>
              <a:rPr lang="en-GB" dirty="0"/>
              <a:t>);</a:t>
            </a:r>
          </a:p>
          <a:p>
            <a:r>
              <a:rPr lang="en-GB" dirty="0"/>
              <a:t>    }</a:t>
            </a:r>
          </a:p>
          <a:p>
            <a:r>
              <a:rPr lang="en-GB" dirty="0"/>
              <a:t>  }</a:t>
            </a:r>
          </a:p>
          <a:p>
            <a:r>
              <a:rPr lang="en-GB" dirty="0"/>
              <a:t>}</a:t>
            </a:r>
            <a:endParaRPr lang="en-PH" dirty="0"/>
          </a:p>
        </p:txBody>
      </p:sp>
      <p:sp>
        <p:nvSpPr>
          <p:cNvPr id="5" name="TextBox 4">
            <a:extLst>
              <a:ext uri="{FF2B5EF4-FFF2-40B4-BE49-F238E27FC236}">
                <a16:creationId xmlns:a16="http://schemas.microsoft.com/office/drawing/2014/main" id="{2AD28C1C-1C8B-BBBC-7FC6-07224F401447}"/>
              </a:ext>
            </a:extLst>
          </p:cNvPr>
          <p:cNvSpPr txBox="1"/>
          <p:nvPr/>
        </p:nvSpPr>
        <p:spPr>
          <a:xfrm>
            <a:off x="6861976" y="2284691"/>
            <a:ext cx="6094674" cy="3970318"/>
          </a:xfrm>
          <a:prstGeom prst="rect">
            <a:avLst/>
          </a:prstGeom>
          <a:noFill/>
        </p:spPr>
        <p:txBody>
          <a:bodyPr wrap="square">
            <a:spAutoFit/>
          </a:bodyPr>
          <a:lstStyle/>
          <a:p>
            <a:r>
              <a:rPr lang="en-PH" dirty="0"/>
              <a:t>import </a:t>
            </a:r>
            <a:r>
              <a:rPr lang="en-PH" dirty="0" err="1"/>
              <a:t>java.util.ArrayList</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ArrayList</a:t>
            </a:r>
            <a:r>
              <a:rPr lang="en-PH" dirty="0"/>
              <a:t>&lt;Integer&gt; </a:t>
            </a:r>
            <a:r>
              <a:rPr lang="en-PH" dirty="0" err="1"/>
              <a:t>myNumbers</a:t>
            </a:r>
            <a:r>
              <a:rPr lang="en-PH" dirty="0"/>
              <a:t> = new </a:t>
            </a:r>
            <a:r>
              <a:rPr lang="en-PH" dirty="0" err="1"/>
              <a:t>ArrayList</a:t>
            </a:r>
            <a:r>
              <a:rPr lang="en-PH" dirty="0"/>
              <a:t>&lt;Integer&gt;();</a:t>
            </a:r>
          </a:p>
          <a:p>
            <a:r>
              <a:rPr lang="en-PH" dirty="0"/>
              <a:t>    </a:t>
            </a:r>
            <a:r>
              <a:rPr lang="en-PH" dirty="0" err="1"/>
              <a:t>myNumbers.add</a:t>
            </a:r>
            <a:r>
              <a:rPr lang="en-PH" dirty="0"/>
              <a:t>(10);</a:t>
            </a:r>
          </a:p>
          <a:p>
            <a:r>
              <a:rPr lang="en-PH" dirty="0"/>
              <a:t>    </a:t>
            </a:r>
            <a:r>
              <a:rPr lang="en-PH" dirty="0" err="1"/>
              <a:t>myNumbers.add</a:t>
            </a:r>
            <a:r>
              <a:rPr lang="en-PH" dirty="0"/>
              <a:t>(15);</a:t>
            </a:r>
          </a:p>
          <a:p>
            <a:r>
              <a:rPr lang="en-PH" dirty="0"/>
              <a:t>    </a:t>
            </a:r>
            <a:r>
              <a:rPr lang="en-PH" dirty="0" err="1"/>
              <a:t>myNumbers.add</a:t>
            </a:r>
            <a:r>
              <a:rPr lang="en-PH" dirty="0"/>
              <a:t>(20);</a:t>
            </a:r>
          </a:p>
          <a:p>
            <a:r>
              <a:rPr lang="en-PH" dirty="0"/>
              <a:t>    </a:t>
            </a:r>
            <a:r>
              <a:rPr lang="en-PH" dirty="0" err="1"/>
              <a:t>myNumbers.add</a:t>
            </a:r>
            <a:r>
              <a:rPr lang="en-PH" dirty="0"/>
              <a:t>(25);</a:t>
            </a:r>
          </a:p>
          <a:p>
            <a:r>
              <a:rPr lang="en-PH" dirty="0"/>
              <a:t>    for (int </a:t>
            </a:r>
            <a:r>
              <a:rPr lang="en-PH" dirty="0" err="1"/>
              <a:t>i</a:t>
            </a:r>
            <a:r>
              <a:rPr lang="en-PH" dirty="0"/>
              <a:t> : </a:t>
            </a:r>
            <a:r>
              <a:rPr lang="en-PH" dirty="0" err="1"/>
              <a:t>myNumbers</a:t>
            </a:r>
            <a:r>
              <a:rPr lang="en-PH" dirty="0"/>
              <a:t>) {</a:t>
            </a:r>
          </a:p>
          <a:p>
            <a:r>
              <a:rPr lang="en-PH" dirty="0"/>
              <a:t>      </a:t>
            </a:r>
            <a:r>
              <a:rPr lang="en-PH" dirty="0" err="1"/>
              <a:t>System.out.println</a:t>
            </a:r>
            <a:r>
              <a:rPr lang="en-PH" dirty="0"/>
              <a:t>(</a:t>
            </a:r>
            <a:r>
              <a:rPr lang="en-PH" dirty="0" err="1"/>
              <a:t>i</a:t>
            </a:r>
            <a:r>
              <a:rPr lang="en-PH" dirty="0"/>
              <a:t>);</a:t>
            </a:r>
          </a:p>
          <a:p>
            <a:r>
              <a:rPr lang="en-PH" dirty="0"/>
              <a:t>    }</a:t>
            </a:r>
          </a:p>
          <a:p>
            <a:r>
              <a:rPr lang="en-PH" dirty="0"/>
              <a:t>  } </a:t>
            </a:r>
          </a:p>
          <a:p>
            <a:r>
              <a:rPr lang="en-PH" dirty="0"/>
              <a:t>}</a:t>
            </a:r>
          </a:p>
        </p:txBody>
      </p:sp>
      <p:pic>
        <p:nvPicPr>
          <p:cNvPr id="7" name="Picture 6">
            <a:extLst>
              <a:ext uri="{FF2B5EF4-FFF2-40B4-BE49-F238E27FC236}">
                <a16:creationId xmlns:a16="http://schemas.microsoft.com/office/drawing/2014/main" id="{C35ABE65-4EE6-7038-E3AB-FD0C8751CD74}"/>
              </a:ext>
            </a:extLst>
          </p:cNvPr>
          <p:cNvPicPr>
            <a:picLocks noChangeAspect="1"/>
          </p:cNvPicPr>
          <p:nvPr/>
        </p:nvPicPr>
        <p:blipFill>
          <a:blip r:embed="rId2"/>
          <a:stretch>
            <a:fillRect/>
          </a:stretch>
        </p:blipFill>
        <p:spPr>
          <a:xfrm>
            <a:off x="11026505" y="5517030"/>
            <a:ext cx="823031" cy="1165961"/>
          </a:xfrm>
          <a:prstGeom prst="rect">
            <a:avLst/>
          </a:prstGeom>
        </p:spPr>
      </p:pic>
    </p:spTree>
    <p:extLst>
      <p:ext uri="{BB962C8B-B14F-4D97-AF65-F5344CB8AC3E}">
        <p14:creationId xmlns:p14="http://schemas.microsoft.com/office/powerpoint/2010/main" val="36352633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FEE64-0B80-D039-4986-AF2B67951F4D}"/>
              </a:ext>
            </a:extLst>
          </p:cNvPr>
          <p:cNvSpPr txBox="1"/>
          <p:nvPr/>
        </p:nvSpPr>
        <p:spPr>
          <a:xfrm>
            <a:off x="214686" y="56859"/>
            <a:ext cx="6106602" cy="6740307"/>
          </a:xfrm>
          <a:prstGeom prst="rect">
            <a:avLst/>
          </a:prstGeom>
          <a:noFill/>
        </p:spPr>
        <p:txBody>
          <a:bodyPr wrap="square">
            <a:spAutoFit/>
          </a:bodyPr>
          <a:lstStyle/>
          <a:p>
            <a:r>
              <a:rPr lang="en-PH" dirty="0"/>
              <a:t>Sort an </a:t>
            </a:r>
            <a:r>
              <a:rPr lang="en-PH" dirty="0" err="1"/>
              <a:t>ArrayList</a:t>
            </a:r>
            <a:endParaRPr lang="en-PH" dirty="0"/>
          </a:p>
          <a:p>
            <a:r>
              <a:rPr lang="en-PH" dirty="0"/>
              <a:t>Another useful class in the </a:t>
            </a:r>
            <a:r>
              <a:rPr lang="en-PH" dirty="0" err="1"/>
              <a:t>java.util</a:t>
            </a:r>
            <a:r>
              <a:rPr lang="en-PH" dirty="0"/>
              <a:t> package is the Collections class, which include the sort() method for sorting lists alphabetically or numerically:</a:t>
            </a:r>
          </a:p>
          <a:p>
            <a:endParaRPr lang="en-PH" dirty="0"/>
          </a:p>
          <a:p>
            <a:r>
              <a:rPr lang="en-PH" dirty="0"/>
              <a:t>Example</a:t>
            </a:r>
          </a:p>
          <a:p>
            <a:r>
              <a:rPr lang="en-PH" dirty="0"/>
              <a:t>Sort an </a:t>
            </a:r>
            <a:r>
              <a:rPr lang="en-PH" dirty="0" err="1"/>
              <a:t>ArrayList</a:t>
            </a:r>
            <a:r>
              <a:rPr lang="en-PH" dirty="0"/>
              <a:t> of Strings:</a:t>
            </a:r>
          </a:p>
          <a:p>
            <a:endParaRPr lang="en-PH" dirty="0"/>
          </a:p>
          <a:p>
            <a:r>
              <a:rPr lang="en-PH" dirty="0"/>
              <a:t>import </a:t>
            </a:r>
            <a:r>
              <a:rPr lang="en-PH" dirty="0" err="1"/>
              <a:t>java.util.ArrayList</a:t>
            </a:r>
            <a:r>
              <a:rPr lang="en-PH" dirty="0"/>
              <a:t>;</a:t>
            </a:r>
          </a:p>
          <a:p>
            <a:r>
              <a:rPr lang="en-PH" dirty="0"/>
              <a:t>import </a:t>
            </a:r>
            <a:r>
              <a:rPr lang="en-PH" dirty="0" err="1"/>
              <a:t>java.util.Collections</a:t>
            </a:r>
            <a:r>
              <a:rPr lang="en-PH" dirty="0"/>
              <a:t>;  // Import the Collections class</a:t>
            </a:r>
          </a:p>
          <a:p>
            <a:endParaRPr lang="en-PH" dirty="0"/>
          </a:p>
          <a:p>
            <a:r>
              <a:rPr lang="en-PH" dirty="0"/>
              <a:t>public class Main {</a:t>
            </a:r>
          </a:p>
          <a:p>
            <a:r>
              <a:rPr lang="en-PH" dirty="0"/>
              <a:t>  public static void main(String[] </a:t>
            </a:r>
            <a:r>
              <a:rPr lang="en-PH" dirty="0" err="1"/>
              <a:t>args</a:t>
            </a:r>
            <a:r>
              <a:rPr lang="en-PH" dirty="0"/>
              <a:t>)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r>
              <a:rPr lang="en-PH" dirty="0" err="1"/>
              <a:t>Collections.sort</a:t>
            </a:r>
            <a:r>
              <a:rPr lang="en-PH" dirty="0"/>
              <a:t>(cars);  // Sort cars</a:t>
            </a:r>
          </a:p>
          <a:p>
            <a:r>
              <a:rPr lang="en-PH" dirty="0"/>
              <a:t>    for (String </a:t>
            </a:r>
            <a:r>
              <a:rPr lang="en-PH" dirty="0" err="1"/>
              <a:t>i</a:t>
            </a:r>
            <a:r>
              <a:rPr lang="en-PH" dirty="0"/>
              <a:t> : cars) {</a:t>
            </a:r>
          </a:p>
          <a:p>
            <a:r>
              <a:rPr lang="en-PH" dirty="0"/>
              <a:t>      </a:t>
            </a:r>
            <a:r>
              <a:rPr lang="en-PH" dirty="0" err="1"/>
              <a:t>System.out.println</a:t>
            </a:r>
            <a:r>
              <a:rPr lang="en-PH" dirty="0"/>
              <a:t>(</a:t>
            </a:r>
            <a:r>
              <a:rPr lang="en-PH" dirty="0" err="1"/>
              <a:t>i</a:t>
            </a:r>
            <a:r>
              <a:rPr lang="en-PH" dirty="0"/>
              <a:t>);</a:t>
            </a:r>
          </a:p>
          <a:p>
            <a:r>
              <a:rPr lang="en-PH" dirty="0"/>
              <a:t>    }</a:t>
            </a:r>
          </a:p>
          <a:p>
            <a:r>
              <a:rPr lang="en-PH" dirty="0"/>
              <a:t>  }</a:t>
            </a:r>
          </a:p>
          <a:p>
            <a:r>
              <a:rPr lang="en-PH" dirty="0"/>
              <a:t>}</a:t>
            </a:r>
          </a:p>
        </p:txBody>
      </p:sp>
      <p:sp>
        <p:nvSpPr>
          <p:cNvPr id="5" name="TextBox 4">
            <a:extLst>
              <a:ext uri="{FF2B5EF4-FFF2-40B4-BE49-F238E27FC236}">
                <a16:creationId xmlns:a16="http://schemas.microsoft.com/office/drawing/2014/main" id="{FBCBEB4A-6EAD-7054-785F-2D5768EA4D16}"/>
              </a:ext>
            </a:extLst>
          </p:cNvPr>
          <p:cNvSpPr txBox="1"/>
          <p:nvPr/>
        </p:nvSpPr>
        <p:spPr>
          <a:xfrm>
            <a:off x="6394838" y="243800"/>
            <a:ext cx="5700909" cy="5078313"/>
          </a:xfrm>
          <a:prstGeom prst="rect">
            <a:avLst/>
          </a:prstGeom>
          <a:noFill/>
        </p:spPr>
        <p:txBody>
          <a:bodyPr wrap="square">
            <a:spAutoFit/>
          </a:bodyPr>
          <a:lstStyle/>
          <a:p>
            <a:r>
              <a:rPr lang="en-PH" dirty="0"/>
              <a:t>import </a:t>
            </a:r>
            <a:r>
              <a:rPr lang="en-PH" dirty="0" err="1"/>
              <a:t>java.util.ArrayList</a:t>
            </a:r>
            <a:r>
              <a:rPr lang="en-PH" dirty="0"/>
              <a:t>;</a:t>
            </a:r>
          </a:p>
          <a:p>
            <a:r>
              <a:rPr lang="en-PH" dirty="0"/>
              <a:t>import </a:t>
            </a:r>
            <a:r>
              <a:rPr lang="en-PH" dirty="0" err="1"/>
              <a:t>java.util.Collections</a:t>
            </a:r>
            <a:r>
              <a:rPr lang="en-PH" dirty="0"/>
              <a:t>;</a:t>
            </a:r>
          </a:p>
          <a:p>
            <a:endParaRPr lang="en-PH" dirty="0"/>
          </a:p>
          <a:p>
            <a:r>
              <a:rPr lang="en-PH" dirty="0"/>
              <a:t>public class Main { </a:t>
            </a:r>
          </a:p>
          <a:p>
            <a:r>
              <a:rPr lang="en-PH" dirty="0"/>
              <a:t>  public static void main(String[] </a:t>
            </a:r>
            <a:r>
              <a:rPr lang="en-PH" dirty="0" err="1"/>
              <a:t>args</a:t>
            </a:r>
            <a:r>
              <a:rPr lang="en-PH" dirty="0"/>
              <a:t>) { </a:t>
            </a:r>
          </a:p>
          <a:p>
            <a:r>
              <a:rPr lang="en-PH" dirty="0"/>
              <a:t>    </a:t>
            </a:r>
            <a:r>
              <a:rPr lang="en-PH" dirty="0" err="1"/>
              <a:t>ArrayList</a:t>
            </a:r>
            <a:r>
              <a:rPr lang="en-PH" dirty="0"/>
              <a:t>&lt;String&gt; cars = new </a:t>
            </a:r>
            <a:r>
              <a:rPr lang="en-PH" dirty="0" err="1"/>
              <a:t>ArrayList</a:t>
            </a:r>
            <a:r>
              <a:rPr lang="en-PH" dirty="0"/>
              <a:t>&lt;String&gt;();</a:t>
            </a:r>
          </a:p>
          <a:p>
            <a:r>
              <a:rPr lang="en-PH" dirty="0"/>
              <a:t>    </a:t>
            </a:r>
            <a:r>
              <a:rPr lang="en-PH" dirty="0" err="1"/>
              <a:t>cars.add</a:t>
            </a:r>
            <a:r>
              <a:rPr lang="en-PH" dirty="0"/>
              <a:t>("Volvo");</a:t>
            </a:r>
          </a:p>
          <a:p>
            <a:r>
              <a:rPr lang="en-PH" dirty="0"/>
              <a:t>    </a:t>
            </a:r>
            <a:r>
              <a:rPr lang="en-PH" dirty="0" err="1"/>
              <a:t>cars.add</a:t>
            </a:r>
            <a:r>
              <a:rPr lang="en-PH" dirty="0"/>
              <a:t>("BMW");</a:t>
            </a:r>
          </a:p>
          <a:p>
            <a:r>
              <a:rPr lang="en-PH" dirty="0"/>
              <a:t>    </a:t>
            </a:r>
            <a:r>
              <a:rPr lang="en-PH" dirty="0" err="1"/>
              <a:t>cars.add</a:t>
            </a:r>
            <a:r>
              <a:rPr lang="en-PH" dirty="0"/>
              <a:t>("Ford");</a:t>
            </a:r>
          </a:p>
          <a:p>
            <a:r>
              <a:rPr lang="en-PH" dirty="0"/>
              <a:t>    </a:t>
            </a:r>
            <a:r>
              <a:rPr lang="en-PH" dirty="0" err="1"/>
              <a:t>cars.add</a:t>
            </a:r>
            <a:r>
              <a:rPr lang="en-PH" dirty="0"/>
              <a:t>("Mazda");</a:t>
            </a:r>
          </a:p>
          <a:p>
            <a:r>
              <a:rPr lang="en-PH" dirty="0"/>
              <a:t>    </a:t>
            </a:r>
          </a:p>
          <a:p>
            <a:r>
              <a:rPr lang="en-PH" dirty="0"/>
              <a:t>    </a:t>
            </a:r>
            <a:r>
              <a:rPr lang="en-PH" dirty="0" err="1"/>
              <a:t>Collections.sort</a:t>
            </a:r>
            <a:r>
              <a:rPr lang="en-PH" dirty="0"/>
              <a:t>(cars);</a:t>
            </a:r>
          </a:p>
          <a:p>
            <a:endParaRPr lang="en-PH" dirty="0"/>
          </a:p>
          <a:p>
            <a:r>
              <a:rPr lang="en-PH" dirty="0"/>
              <a:t>    for (String </a:t>
            </a:r>
            <a:r>
              <a:rPr lang="en-PH" dirty="0" err="1"/>
              <a:t>i</a:t>
            </a:r>
            <a:r>
              <a:rPr lang="en-PH" dirty="0"/>
              <a:t> : cars) {</a:t>
            </a:r>
          </a:p>
          <a:p>
            <a:r>
              <a:rPr lang="en-PH" dirty="0"/>
              <a:t>      </a:t>
            </a:r>
            <a:r>
              <a:rPr lang="en-PH" dirty="0" err="1"/>
              <a:t>System.out.println</a:t>
            </a:r>
            <a:r>
              <a:rPr lang="en-PH" dirty="0"/>
              <a:t>(</a:t>
            </a:r>
            <a:r>
              <a:rPr lang="en-PH" dirty="0" err="1"/>
              <a:t>i</a:t>
            </a:r>
            <a:r>
              <a:rPr lang="en-PH" dirty="0"/>
              <a:t>);</a:t>
            </a:r>
          </a:p>
          <a:p>
            <a:r>
              <a:rPr lang="en-PH" dirty="0"/>
              <a:t>    }</a:t>
            </a:r>
          </a:p>
          <a:p>
            <a:r>
              <a:rPr lang="en-PH" dirty="0"/>
              <a:t>  } </a:t>
            </a:r>
          </a:p>
          <a:p>
            <a:r>
              <a:rPr lang="en-PH" dirty="0"/>
              <a:t>}</a:t>
            </a:r>
          </a:p>
        </p:txBody>
      </p:sp>
      <p:pic>
        <p:nvPicPr>
          <p:cNvPr id="7" name="Picture 6">
            <a:extLst>
              <a:ext uri="{FF2B5EF4-FFF2-40B4-BE49-F238E27FC236}">
                <a16:creationId xmlns:a16="http://schemas.microsoft.com/office/drawing/2014/main" id="{90ADBE4B-F3BD-E3B3-E5AE-1A0DD7E0D9CE}"/>
              </a:ext>
            </a:extLst>
          </p:cNvPr>
          <p:cNvPicPr>
            <a:picLocks noChangeAspect="1"/>
          </p:cNvPicPr>
          <p:nvPr/>
        </p:nvPicPr>
        <p:blipFill>
          <a:blip r:embed="rId2"/>
          <a:stretch>
            <a:fillRect/>
          </a:stretch>
        </p:blipFill>
        <p:spPr>
          <a:xfrm>
            <a:off x="7856025" y="5255812"/>
            <a:ext cx="1152803" cy="1469706"/>
          </a:xfrm>
          <a:prstGeom prst="rect">
            <a:avLst/>
          </a:prstGeom>
        </p:spPr>
      </p:pic>
    </p:spTree>
    <p:extLst>
      <p:ext uri="{BB962C8B-B14F-4D97-AF65-F5344CB8AC3E}">
        <p14:creationId xmlns:p14="http://schemas.microsoft.com/office/powerpoint/2010/main" val="18932919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8AAF09-FA32-5C78-44FA-624162AF9FE9}"/>
              </a:ext>
            </a:extLst>
          </p:cNvPr>
          <p:cNvSpPr txBox="1"/>
          <p:nvPr/>
        </p:nvSpPr>
        <p:spPr>
          <a:xfrm>
            <a:off x="423408" y="197346"/>
            <a:ext cx="6094674" cy="6463308"/>
          </a:xfrm>
          <a:prstGeom prst="rect">
            <a:avLst/>
          </a:prstGeom>
          <a:noFill/>
        </p:spPr>
        <p:txBody>
          <a:bodyPr wrap="square">
            <a:spAutoFit/>
          </a:bodyPr>
          <a:lstStyle/>
          <a:p>
            <a:r>
              <a:rPr lang="en-PH" dirty="0"/>
              <a:t>Example</a:t>
            </a:r>
          </a:p>
          <a:p>
            <a:r>
              <a:rPr lang="en-PH" dirty="0"/>
              <a:t>Sort an </a:t>
            </a:r>
            <a:r>
              <a:rPr lang="en-PH" dirty="0" err="1"/>
              <a:t>ArrayList</a:t>
            </a:r>
            <a:r>
              <a:rPr lang="en-PH" dirty="0"/>
              <a:t> of Integers:</a:t>
            </a:r>
          </a:p>
          <a:p>
            <a:endParaRPr lang="en-PH" dirty="0"/>
          </a:p>
          <a:p>
            <a:r>
              <a:rPr lang="en-PH" dirty="0"/>
              <a:t>import </a:t>
            </a:r>
            <a:r>
              <a:rPr lang="en-PH" dirty="0" err="1"/>
              <a:t>java.util.ArrayList</a:t>
            </a:r>
            <a:r>
              <a:rPr lang="en-PH" dirty="0"/>
              <a:t>;</a:t>
            </a:r>
          </a:p>
          <a:p>
            <a:r>
              <a:rPr lang="en-PH" dirty="0"/>
              <a:t>import </a:t>
            </a:r>
            <a:r>
              <a:rPr lang="en-PH" dirty="0" err="1"/>
              <a:t>java.util.Collections</a:t>
            </a:r>
            <a:r>
              <a:rPr lang="en-PH" dirty="0"/>
              <a:t>;  // Import the Collections class</a:t>
            </a:r>
          </a:p>
          <a:p>
            <a:endParaRPr lang="en-PH" dirty="0"/>
          </a:p>
          <a:p>
            <a:r>
              <a:rPr lang="en-PH" dirty="0"/>
              <a:t>public class Main {</a:t>
            </a:r>
          </a:p>
          <a:p>
            <a:r>
              <a:rPr lang="en-PH" dirty="0"/>
              <a:t>  public static void main(String[] </a:t>
            </a:r>
            <a:r>
              <a:rPr lang="en-PH" dirty="0" err="1"/>
              <a:t>args</a:t>
            </a:r>
            <a:r>
              <a:rPr lang="en-PH" dirty="0"/>
              <a:t>) {</a:t>
            </a:r>
          </a:p>
          <a:p>
            <a:r>
              <a:rPr lang="en-PH" dirty="0"/>
              <a:t>    </a:t>
            </a:r>
            <a:r>
              <a:rPr lang="en-PH" dirty="0" err="1"/>
              <a:t>ArrayList</a:t>
            </a:r>
            <a:r>
              <a:rPr lang="en-PH" dirty="0"/>
              <a:t>&lt;Integer&gt; </a:t>
            </a:r>
            <a:r>
              <a:rPr lang="en-PH" dirty="0" err="1"/>
              <a:t>myNumbers</a:t>
            </a:r>
            <a:r>
              <a:rPr lang="en-PH" dirty="0"/>
              <a:t> = new </a:t>
            </a:r>
            <a:r>
              <a:rPr lang="en-PH" dirty="0" err="1"/>
              <a:t>ArrayList</a:t>
            </a:r>
            <a:r>
              <a:rPr lang="en-PH" dirty="0"/>
              <a:t>&lt;Integer&gt;();</a:t>
            </a:r>
          </a:p>
          <a:p>
            <a:r>
              <a:rPr lang="en-PH" dirty="0"/>
              <a:t>    </a:t>
            </a:r>
            <a:r>
              <a:rPr lang="en-PH" dirty="0" err="1"/>
              <a:t>myNumbers.add</a:t>
            </a:r>
            <a:r>
              <a:rPr lang="en-PH" dirty="0"/>
              <a:t>(33);</a:t>
            </a:r>
          </a:p>
          <a:p>
            <a:r>
              <a:rPr lang="en-PH" dirty="0"/>
              <a:t>    </a:t>
            </a:r>
            <a:r>
              <a:rPr lang="en-PH" dirty="0" err="1"/>
              <a:t>myNumbers.add</a:t>
            </a:r>
            <a:r>
              <a:rPr lang="en-PH" dirty="0"/>
              <a:t>(15);</a:t>
            </a:r>
          </a:p>
          <a:p>
            <a:r>
              <a:rPr lang="en-PH" dirty="0"/>
              <a:t>    </a:t>
            </a:r>
            <a:r>
              <a:rPr lang="en-PH" dirty="0" err="1"/>
              <a:t>myNumbers.add</a:t>
            </a:r>
            <a:r>
              <a:rPr lang="en-PH" dirty="0"/>
              <a:t>(20);</a:t>
            </a:r>
          </a:p>
          <a:p>
            <a:r>
              <a:rPr lang="en-PH" dirty="0"/>
              <a:t>    </a:t>
            </a:r>
            <a:r>
              <a:rPr lang="en-PH" dirty="0" err="1"/>
              <a:t>myNumbers.add</a:t>
            </a:r>
            <a:r>
              <a:rPr lang="en-PH" dirty="0"/>
              <a:t>(34);</a:t>
            </a:r>
          </a:p>
          <a:p>
            <a:r>
              <a:rPr lang="en-PH" dirty="0"/>
              <a:t>    </a:t>
            </a:r>
            <a:r>
              <a:rPr lang="en-PH" dirty="0" err="1"/>
              <a:t>myNumbers.add</a:t>
            </a:r>
            <a:r>
              <a:rPr lang="en-PH" dirty="0"/>
              <a:t>(8);</a:t>
            </a:r>
          </a:p>
          <a:p>
            <a:r>
              <a:rPr lang="en-PH" dirty="0"/>
              <a:t>    </a:t>
            </a:r>
            <a:r>
              <a:rPr lang="en-PH" dirty="0" err="1"/>
              <a:t>myNumbers.add</a:t>
            </a:r>
            <a:r>
              <a:rPr lang="en-PH" dirty="0"/>
              <a:t>(12);</a:t>
            </a:r>
          </a:p>
          <a:p>
            <a:endParaRPr lang="en-PH" dirty="0"/>
          </a:p>
          <a:p>
            <a:r>
              <a:rPr lang="en-PH" dirty="0"/>
              <a:t>    </a:t>
            </a:r>
            <a:r>
              <a:rPr lang="en-PH" dirty="0" err="1"/>
              <a:t>Collections.sort</a:t>
            </a:r>
            <a:r>
              <a:rPr lang="en-PH" dirty="0"/>
              <a:t>(</a:t>
            </a:r>
            <a:r>
              <a:rPr lang="en-PH" dirty="0" err="1"/>
              <a:t>myNumbers</a:t>
            </a:r>
            <a:r>
              <a:rPr lang="en-PH" dirty="0"/>
              <a:t>);  // Sort </a:t>
            </a:r>
            <a:r>
              <a:rPr lang="en-PH" dirty="0" err="1"/>
              <a:t>myNumbers</a:t>
            </a:r>
            <a:endParaRPr lang="en-PH" dirty="0"/>
          </a:p>
          <a:p>
            <a:endParaRPr lang="en-PH" dirty="0"/>
          </a:p>
          <a:p>
            <a:r>
              <a:rPr lang="en-PH" dirty="0"/>
              <a:t>    for (int </a:t>
            </a:r>
            <a:r>
              <a:rPr lang="en-PH" dirty="0" err="1"/>
              <a:t>i</a:t>
            </a:r>
            <a:r>
              <a:rPr lang="en-PH" dirty="0"/>
              <a:t> : </a:t>
            </a:r>
            <a:r>
              <a:rPr lang="en-PH" dirty="0" err="1"/>
              <a:t>myNumbers</a:t>
            </a:r>
            <a:r>
              <a:rPr lang="en-PH" dirty="0"/>
              <a:t>) {</a:t>
            </a:r>
          </a:p>
          <a:p>
            <a:r>
              <a:rPr lang="en-PH" dirty="0"/>
              <a:t>      </a:t>
            </a:r>
            <a:r>
              <a:rPr lang="en-PH" dirty="0" err="1"/>
              <a:t>System.out.println</a:t>
            </a:r>
            <a:r>
              <a:rPr lang="en-PH" dirty="0"/>
              <a:t>(</a:t>
            </a:r>
            <a:r>
              <a:rPr lang="en-PH" dirty="0" err="1"/>
              <a:t>i</a:t>
            </a:r>
            <a:r>
              <a:rPr lang="en-PH" dirty="0"/>
              <a:t>);</a:t>
            </a:r>
          </a:p>
          <a:p>
            <a:r>
              <a:rPr lang="en-PH" dirty="0"/>
              <a:t>    }</a:t>
            </a:r>
          </a:p>
          <a:p>
            <a:r>
              <a:rPr lang="en-PH" dirty="0"/>
              <a:t>  }</a:t>
            </a:r>
          </a:p>
          <a:p>
            <a:r>
              <a:rPr lang="en-PH" dirty="0"/>
              <a:t>}</a:t>
            </a:r>
          </a:p>
        </p:txBody>
      </p:sp>
      <p:pic>
        <p:nvPicPr>
          <p:cNvPr id="5" name="Picture 4">
            <a:extLst>
              <a:ext uri="{FF2B5EF4-FFF2-40B4-BE49-F238E27FC236}">
                <a16:creationId xmlns:a16="http://schemas.microsoft.com/office/drawing/2014/main" id="{9E4A26C3-347E-B9B1-62BA-DB0FE63B1B3D}"/>
              </a:ext>
            </a:extLst>
          </p:cNvPr>
          <p:cNvPicPr>
            <a:picLocks noChangeAspect="1"/>
          </p:cNvPicPr>
          <p:nvPr/>
        </p:nvPicPr>
        <p:blipFill>
          <a:blip r:embed="rId2"/>
          <a:stretch>
            <a:fillRect/>
          </a:stretch>
        </p:blipFill>
        <p:spPr>
          <a:xfrm>
            <a:off x="3470745" y="5277449"/>
            <a:ext cx="823031" cy="1455546"/>
          </a:xfrm>
          <a:prstGeom prst="rect">
            <a:avLst/>
          </a:prstGeom>
        </p:spPr>
      </p:pic>
    </p:spTree>
    <p:extLst>
      <p:ext uri="{BB962C8B-B14F-4D97-AF65-F5344CB8AC3E}">
        <p14:creationId xmlns:p14="http://schemas.microsoft.com/office/powerpoint/2010/main" val="4083647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2949</TotalTime>
  <Words>19609</Words>
  <Application>Microsoft Office PowerPoint</Application>
  <PresentationFormat>Widescreen</PresentationFormat>
  <Paragraphs>2799</Paragraphs>
  <Slides>118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118</vt:i4>
      </vt:variant>
    </vt:vector>
  </HeadingPairs>
  <TitlesOfParts>
    <vt:vector size="127" baseType="lpstr">
      <vt:lpstr>Arial</vt:lpstr>
      <vt:lpstr>Arial Black</vt:lpstr>
      <vt:lpstr>Calibri</vt:lpstr>
      <vt:lpstr>Calibri Light</vt:lpstr>
      <vt:lpstr>Consolas</vt:lpstr>
      <vt:lpstr>Segoe UI</vt:lpstr>
      <vt:lpstr>Source Sans Pro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Baloloy</dc:creator>
  <cp:lastModifiedBy>Joseph Andong</cp:lastModifiedBy>
  <cp:revision>21</cp:revision>
  <dcterms:created xsi:type="dcterms:W3CDTF">2023-09-18T16:38:46Z</dcterms:created>
  <dcterms:modified xsi:type="dcterms:W3CDTF">2023-10-06T02:09:20Z</dcterms:modified>
</cp:coreProperties>
</file>