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58" d="100"/>
          <a:sy n="58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43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01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53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06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388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60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2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2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5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99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F3372-3F33-4BB9-BCE7-228DF8D5047D}" type="datetimeFigureOut">
              <a:rPr lang="en-GB" smtClean="0"/>
              <a:t>06/02/2022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61D7-13C1-4343-8F59-D738D66355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96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On the Intractability of Propositional Proof Complexity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Rahul </a:t>
            </a:r>
            <a:r>
              <a:rPr lang="en-GB" dirty="0" err="1" smtClean="0"/>
              <a:t>Santhanam</a:t>
            </a:r>
            <a:endParaRPr lang="en-GB" dirty="0" smtClean="0"/>
          </a:p>
          <a:p>
            <a:r>
              <a:rPr lang="en-GB" dirty="0" smtClean="0"/>
              <a:t>University of Oxford</a:t>
            </a:r>
          </a:p>
          <a:p>
            <a:r>
              <a:rPr lang="en-GB" dirty="0" smtClean="0"/>
              <a:t>(based on joint works with Jan </a:t>
            </a:r>
            <a:r>
              <a:rPr lang="en-GB" dirty="0" err="1" smtClean="0"/>
              <a:t>Pich</a:t>
            </a:r>
            <a:r>
              <a:rPr lang="en-GB" dirty="0" smtClean="0"/>
              <a:t> and </a:t>
            </a:r>
            <a:r>
              <a:rPr lang="en-GB" dirty="0" err="1" smtClean="0"/>
              <a:t>Iddo</a:t>
            </a:r>
            <a:r>
              <a:rPr lang="en-GB" dirty="0" smtClean="0"/>
              <a:t> </a:t>
            </a:r>
            <a:r>
              <a:rPr lang="en-GB" dirty="0" err="1" smtClean="0"/>
              <a:t>Tzameret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99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5311-93FD-4C5D-9A8B-C80FA9D7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Formalization: </a:t>
            </a:r>
            <a:r>
              <a:rPr lang="en-GB" dirty="0" smtClean="0">
                <a:solidFill>
                  <a:srgbClr val="C00000"/>
                </a:solidFill>
              </a:rPr>
              <a:t>Meta-mathematics </a:t>
            </a:r>
            <a:r>
              <a:rPr lang="en-GB" dirty="0">
                <a:solidFill>
                  <a:srgbClr val="C00000"/>
                </a:solidFill>
              </a:rPr>
              <a:t>of Proof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A269-D2F5-4031-9ABD-B9C20876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do we formalize the notion that a proof complexity lower bound is hard to prove?</a:t>
            </a:r>
          </a:p>
          <a:p>
            <a:r>
              <a:rPr lang="en-GB" dirty="0"/>
              <a:t>It is natural to use the meta-mathematical interpretation of </a:t>
            </a:r>
            <a:r>
              <a:rPr lang="en-GB" dirty="0" err="1"/>
              <a:t>ppses</a:t>
            </a:r>
            <a:r>
              <a:rPr lang="en-GB" dirty="0"/>
              <a:t>, and insist that the proof complexity lower bound, appropriately formalized, is </a:t>
            </a:r>
            <a:r>
              <a:rPr lang="en-GB" i="1" dirty="0"/>
              <a:t>itself </a:t>
            </a:r>
            <a:r>
              <a:rPr lang="en-GB" dirty="0"/>
              <a:t>provable in some </a:t>
            </a:r>
            <a:r>
              <a:rPr lang="en-GB" dirty="0" err="1"/>
              <a:t>pps</a:t>
            </a:r>
            <a:endParaRPr lang="en-GB" dirty="0"/>
          </a:p>
          <a:p>
            <a:r>
              <a:rPr lang="en-GB" dirty="0"/>
              <a:t>Indeed, known proof complexity lower bounds such as those for Resolution and </a:t>
            </a:r>
            <a:r>
              <a:rPr lang="en-GB" dirty="0">
                <a:solidFill>
                  <a:srgbClr val="0070C0"/>
                </a:solidFill>
              </a:rPr>
              <a:t>AC</a:t>
            </a:r>
            <a:r>
              <a:rPr lang="en-GB" baseline="30000" dirty="0">
                <a:solidFill>
                  <a:srgbClr val="0070C0"/>
                </a:solidFill>
              </a:rPr>
              <a:t>0</a:t>
            </a:r>
            <a:r>
              <a:rPr lang="en-GB" dirty="0"/>
              <a:t>-Frege have short proofs in the Extended </a:t>
            </a:r>
            <a:r>
              <a:rPr lang="en-GB" dirty="0" err="1"/>
              <a:t>Frege</a:t>
            </a:r>
            <a:r>
              <a:rPr lang="en-GB" dirty="0"/>
              <a:t> proof system when appropriately </a:t>
            </a:r>
            <a:r>
              <a:rPr lang="en-GB" dirty="0" smtClean="0"/>
              <a:t>formalized </a:t>
            </a:r>
            <a:r>
              <a:rPr lang="en-GB" dirty="0" smtClean="0">
                <a:solidFill>
                  <a:srgbClr val="00B050"/>
                </a:solidFill>
              </a:rPr>
              <a:t>[CP90, BPU92]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57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7596-32DB-4412-BD0C-CBF856D86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Formalization: Proof Complexity Lower Bound Formulas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E4AB-D1EF-482A-8E3A-8220D9058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Given a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, a propositional formula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/>
              <a:t> and a size bound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,              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pflb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φ,t</a:t>
            </a:r>
            <a:r>
              <a:rPr lang="en-GB" dirty="0">
                <a:solidFill>
                  <a:srgbClr val="0070C0"/>
                </a:solidFill>
              </a:rPr>
              <a:t>)</a:t>
            </a:r>
            <a:r>
              <a:rPr lang="en-GB" dirty="0"/>
              <a:t> is a propositional formula asserting that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/>
              <a:t> does not have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-proofs of size </a:t>
            </a:r>
            <a:r>
              <a:rPr lang="en-GB" dirty="0">
                <a:solidFill>
                  <a:srgbClr val="0070C0"/>
                </a:solidFill>
              </a:rPr>
              <a:t>t</a:t>
            </a:r>
          </a:p>
          <a:p>
            <a:pPr lvl="1"/>
            <a:r>
              <a:rPr lang="en-GB" dirty="0"/>
              <a:t>This can be expressed as a DNF of size </a:t>
            </a:r>
            <a:r>
              <a:rPr lang="en-GB" dirty="0">
                <a:solidFill>
                  <a:srgbClr val="0070C0"/>
                </a:solidFill>
              </a:rPr>
              <a:t>poly(|φ|+t), </a:t>
            </a:r>
            <a:r>
              <a:rPr lang="en-GB" dirty="0"/>
              <a:t>where the propositional variables encode a candidate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-proof of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/>
              <a:t> of size 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GB" dirty="0"/>
              <a:t>, and the DNF encodes a simulation of the verifier for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to check that the candidate proof is invalid</a:t>
            </a:r>
          </a:p>
          <a:p>
            <a:r>
              <a:rPr lang="en-GB" dirty="0"/>
              <a:t>Similar formalization for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4013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E520-0EBE-4AB1-86BD-06E51D92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Formal Statement of Main </a:t>
            </a:r>
            <a:r>
              <a:rPr lang="en-GB" dirty="0" smtClean="0">
                <a:solidFill>
                  <a:srgbClr val="C00000"/>
                </a:solidFill>
              </a:rPr>
              <a:t>Results of [PS19]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0070A-50AF-450D-ABEA-2984FC99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C00000"/>
                </a:solidFill>
              </a:rPr>
              <a:t>Theorem 1</a:t>
            </a:r>
            <a:r>
              <a:rPr lang="en-GB" dirty="0"/>
              <a:t>: If </a:t>
            </a:r>
            <a:r>
              <a:rPr lang="en-GB" dirty="0" err="1"/>
              <a:t>Rudich’s</a:t>
            </a:r>
            <a:r>
              <a:rPr lang="en-GB" dirty="0"/>
              <a:t> Conjecture holds, then there is a constant </a:t>
            </a:r>
            <a:r>
              <a:rPr lang="en-GB" dirty="0">
                <a:solidFill>
                  <a:srgbClr val="0070C0"/>
                </a:solidFill>
              </a:rPr>
              <a:t>d</a:t>
            </a:r>
            <a:r>
              <a:rPr lang="en-GB" dirty="0"/>
              <a:t> and a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such that for every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, with high probability over choice of </a:t>
            </a:r>
            <a:r>
              <a:rPr lang="en-GB" dirty="0">
                <a:solidFill>
                  <a:srgbClr val="0070C0"/>
                </a:solidFill>
              </a:rPr>
              <a:t>F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pflb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tt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F,n</a:t>
            </a:r>
            <a:r>
              <a:rPr lang="en-GB" baseline="30000" dirty="0" err="1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), m</a:t>
            </a:r>
            <a:r>
              <a:rPr lang="en-GB" baseline="30000" dirty="0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 </a:t>
            </a:r>
            <a:r>
              <a:rPr lang="en-GB" dirty="0"/>
              <a:t>does not have poly-size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-proofs (where </a:t>
            </a: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|</a:t>
            </a:r>
            <a:r>
              <a:rPr lang="en-GB" dirty="0" err="1">
                <a:solidFill>
                  <a:srgbClr val="0070C0"/>
                </a:solidFill>
              </a:rPr>
              <a:t>tt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F,n</a:t>
            </a:r>
            <a:r>
              <a:rPr lang="en-GB" baseline="30000" dirty="0" err="1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)|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C00000"/>
                </a:solidFill>
              </a:rPr>
              <a:t>Theorem 2</a:t>
            </a:r>
            <a:r>
              <a:rPr lang="en-GB" dirty="0"/>
              <a:t>: If </a:t>
            </a:r>
            <a:r>
              <a:rPr lang="en-GB" dirty="0" err="1"/>
              <a:t>Rudich’s</a:t>
            </a:r>
            <a:r>
              <a:rPr lang="en-GB" dirty="0"/>
              <a:t> Conjecture holds, then there is a constant </a:t>
            </a:r>
            <a:r>
              <a:rPr lang="en-GB" dirty="0">
                <a:solidFill>
                  <a:srgbClr val="0070C0"/>
                </a:solidFill>
              </a:rPr>
              <a:t>d</a:t>
            </a:r>
            <a:r>
              <a:rPr lang="en-GB" dirty="0"/>
              <a:t> and a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such that for every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, with high probability over choice of random </a:t>
            </a:r>
            <a:r>
              <a:rPr lang="en-GB" dirty="0">
                <a:solidFill>
                  <a:srgbClr val="0070C0"/>
                </a:solidFill>
              </a:rPr>
              <a:t>k</a:t>
            </a:r>
            <a:r>
              <a:rPr lang="en-GB" dirty="0"/>
              <a:t>-DNF 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/>
              <a:t>,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pflb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>
                <a:solidFill>
                  <a:srgbClr val="0070C0"/>
                </a:solidFill>
              </a:rPr>
              <a:t>, m</a:t>
            </a:r>
            <a:r>
              <a:rPr lang="en-GB" baseline="30000" dirty="0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 </a:t>
            </a:r>
            <a:r>
              <a:rPr lang="en-GB" dirty="0"/>
              <a:t>does not have poly-size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-proofs (where </a:t>
            </a: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|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dirty="0">
                <a:solidFill>
                  <a:srgbClr val="0070C0"/>
                </a:solidFill>
              </a:rPr>
              <a:t>|</a:t>
            </a:r>
            <a:r>
              <a:rPr lang="en-GB" dirty="0"/>
              <a:t>)</a:t>
            </a:r>
          </a:p>
          <a:p>
            <a:r>
              <a:rPr lang="en-GB" dirty="0">
                <a:solidFill>
                  <a:srgbClr val="C00000"/>
                </a:solidFill>
              </a:rPr>
              <a:t>Theorem 3</a:t>
            </a:r>
            <a:r>
              <a:rPr lang="en-GB" dirty="0"/>
              <a:t> (Unconditional Result): There is a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such that for every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, with high probability over choice of </a:t>
            </a:r>
            <a:r>
              <a:rPr lang="en-GB" dirty="0">
                <a:solidFill>
                  <a:srgbClr val="0070C0"/>
                </a:solidFill>
              </a:rPr>
              <a:t>F</a:t>
            </a:r>
            <a:r>
              <a:rPr lang="en-GB" dirty="0"/>
              <a:t>,           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pflb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tt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F,n</a:t>
            </a:r>
            <a:r>
              <a:rPr lang="en-GB" baseline="30000" dirty="0" err="1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), m</a:t>
            </a:r>
            <a:r>
              <a:rPr lang="en-GB" baseline="30000" dirty="0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 </a:t>
            </a:r>
            <a:r>
              <a:rPr lang="en-GB" dirty="0"/>
              <a:t>does not have poly-size </a:t>
            </a:r>
            <a:r>
              <a:rPr lang="en-GB" dirty="0">
                <a:solidFill>
                  <a:srgbClr val="0070C0"/>
                </a:solidFill>
              </a:rPr>
              <a:t>Q</a:t>
            </a:r>
            <a:r>
              <a:rPr lang="en-GB" dirty="0"/>
              <a:t>-proofs (where </a:t>
            </a:r>
            <a:r>
              <a:rPr lang="en-GB" dirty="0">
                <a:solidFill>
                  <a:srgbClr val="0070C0"/>
                </a:solidFill>
              </a:rPr>
              <a:t>m</a:t>
            </a:r>
            <a:r>
              <a:rPr lang="en-GB" dirty="0"/>
              <a:t> = </a:t>
            </a:r>
            <a:r>
              <a:rPr lang="en-GB" dirty="0">
                <a:solidFill>
                  <a:srgbClr val="0070C0"/>
                </a:solidFill>
              </a:rPr>
              <a:t>|</a:t>
            </a:r>
            <a:r>
              <a:rPr lang="en-GB" dirty="0" err="1">
                <a:solidFill>
                  <a:srgbClr val="0070C0"/>
                </a:solidFill>
              </a:rPr>
              <a:t>tt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F,n</a:t>
            </a:r>
            <a:r>
              <a:rPr lang="en-GB" baseline="30000" dirty="0" err="1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)|</a:t>
            </a:r>
            <a:r>
              <a:rPr lang="en-GB" dirty="0"/>
              <a:t>)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6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111B-895B-41BC-BCFC-3F53A6E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Perspective: Circuit Complexity vs Proof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D3471-9D29-4C6F-8546-EC8E056E6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There </a:t>
            </a:r>
            <a:r>
              <a:rPr lang="en-GB" dirty="0"/>
              <a:t>are few direct connections between circuit complexity and proof complexity, but there are various similarities</a:t>
            </a:r>
          </a:p>
          <a:p>
            <a:pPr lvl="1"/>
            <a:r>
              <a:rPr lang="en-GB" dirty="0" smtClean="0"/>
              <a:t>There is a rough analogy between proving circuit lower bounds for a circuit class </a:t>
            </a:r>
            <a:r>
              <a:rPr lang="en-GB" dirty="0" smtClean="0">
                <a:solidFill>
                  <a:srgbClr val="0070C0"/>
                </a:solidFill>
              </a:rPr>
              <a:t>C</a:t>
            </a:r>
            <a:r>
              <a:rPr lang="en-GB" dirty="0" smtClean="0"/>
              <a:t> and proof complexity lower bounds for the system </a:t>
            </a:r>
            <a:r>
              <a:rPr lang="en-GB" dirty="0" smtClean="0">
                <a:solidFill>
                  <a:srgbClr val="0070C0"/>
                </a:solidFill>
              </a:rPr>
              <a:t>C</a:t>
            </a:r>
            <a:r>
              <a:rPr lang="en-GB" dirty="0" smtClean="0"/>
              <a:t>-</a:t>
            </a:r>
            <a:r>
              <a:rPr lang="en-GB" dirty="0" err="1" smtClean="0"/>
              <a:t>Frege</a:t>
            </a:r>
            <a:r>
              <a:rPr lang="en-GB" dirty="0" smtClean="0"/>
              <a:t> where lines of the proof are circuits from </a:t>
            </a:r>
            <a:r>
              <a:rPr lang="en-GB" dirty="0" smtClean="0">
                <a:solidFill>
                  <a:srgbClr val="0070C0"/>
                </a:solidFill>
              </a:rPr>
              <a:t>C</a:t>
            </a:r>
            <a:endParaRPr lang="en-GB" dirty="0">
              <a:solidFill>
                <a:srgbClr val="0070C0"/>
              </a:solidFill>
            </a:endParaRPr>
          </a:p>
          <a:p>
            <a:pPr lvl="1"/>
            <a:r>
              <a:rPr lang="en-GB" dirty="0"/>
              <a:t>Some of the best proof complexity lower bounds, </a:t>
            </a:r>
            <a:r>
              <a:rPr lang="en-GB" dirty="0" err="1"/>
              <a:t>eg.</a:t>
            </a:r>
            <a:r>
              <a:rPr lang="en-GB" dirty="0"/>
              <a:t>, for </a:t>
            </a:r>
            <a:r>
              <a:rPr lang="en-GB" dirty="0">
                <a:solidFill>
                  <a:srgbClr val="0070C0"/>
                </a:solidFill>
              </a:rPr>
              <a:t>AC</a:t>
            </a:r>
            <a:r>
              <a:rPr lang="en-GB" baseline="30000" dirty="0">
                <a:solidFill>
                  <a:srgbClr val="0070C0"/>
                </a:solidFill>
              </a:rPr>
              <a:t>0</a:t>
            </a:r>
            <a:r>
              <a:rPr lang="en-GB" dirty="0"/>
              <a:t>-Frege, are inspired by circuit lower bound techniques</a:t>
            </a:r>
          </a:p>
          <a:p>
            <a:r>
              <a:rPr lang="en-GB" dirty="0" smtClean="0"/>
              <a:t>Theorems 1 and 3 can be thought of as giving an analogue of the natural proofs barrier for proof complexity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18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Natural Proofs vs Our Results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90688"/>
            <a:ext cx="47523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       Natural Proofs </a:t>
            </a:r>
            <a:r>
              <a:rPr lang="en-GB" sz="2400" dirty="0" smtClean="0"/>
              <a:t>Barrier </a:t>
            </a:r>
            <a:r>
              <a:rPr lang="en-GB" sz="2400" dirty="0" smtClean="0">
                <a:solidFill>
                  <a:srgbClr val="00B050"/>
                </a:solidFill>
              </a:rPr>
              <a:t>[RR97]</a:t>
            </a:r>
            <a:endParaRPr lang="en-GB" sz="2400" dirty="0" smtClean="0">
              <a:solidFill>
                <a:srgbClr val="00B050"/>
              </a:solidFill>
            </a:endParaRP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Rules out efficient </a:t>
            </a:r>
            <a:r>
              <a:rPr lang="en-GB" sz="2400" i="1" dirty="0" smtClean="0"/>
              <a:t>algorithms </a:t>
            </a:r>
            <a:r>
              <a:rPr lang="en-GB" sz="2400" dirty="0" smtClean="0"/>
              <a:t>for hardness of random Boolean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Is conditional on the existence of one-way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Applies even to restricted circuit classes such as </a:t>
            </a:r>
            <a:r>
              <a:rPr lang="en-GB" sz="2400" dirty="0" smtClean="0">
                <a:solidFill>
                  <a:srgbClr val="0070C0"/>
                </a:solidFill>
              </a:rPr>
              <a:t>TC</a:t>
            </a:r>
            <a:r>
              <a:rPr lang="en-GB" sz="2400" baseline="30000" dirty="0" smtClean="0">
                <a:solidFill>
                  <a:srgbClr val="0070C0"/>
                </a:solidFill>
              </a:rPr>
              <a:t>0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838" y="1690688"/>
            <a:ext cx="3607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           Our Results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Rule out efficient </a:t>
            </a:r>
            <a:r>
              <a:rPr lang="en-GB" sz="2400" i="1" dirty="0" smtClean="0"/>
              <a:t>proofs </a:t>
            </a:r>
            <a:r>
              <a:rPr lang="en-GB" sz="2400" dirty="0" smtClean="0"/>
              <a:t>for hardness of random tautologies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Are unconditional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Apply only to strong proof systems and not to systems such as </a:t>
            </a:r>
            <a:r>
              <a:rPr lang="en-GB" sz="2400" dirty="0" smtClean="0">
                <a:solidFill>
                  <a:srgbClr val="0070C0"/>
                </a:solidFill>
              </a:rPr>
              <a:t>EF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AC3F-E5EC-4B26-85CB-605953B6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Perspective: An Analogy with Gödel’s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9214C-94A9-4509-9358-73D9EB74E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Gödel’s </a:t>
            </a:r>
            <a:r>
              <a:rPr lang="en-GB" dirty="0" smtClean="0"/>
              <a:t>famous Incompleteness Theorems </a:t>
            </a:r>
            <a:r>
              <a:rPr lang="en-GB" dirty="0" smtClean="0">
                <a:solidFill>
                  <a:srgbClr val="00B050"/>
                </a:solidFill>
              </a:rPr>
              <a:t>[G31]</a:t>
            </a:r>
          </a:p>
          <a:p>
            <a:pPr lvl="1"/>
            <a:r>
              <a:rPr lang="en-GB" dirty="0" smtClean="0"/>
              <a:t>First Incompleteness Theorem: Any strong enough consistent system of arithmetic is incomplete, i.e., there is a statement </a:t>
            </a:r>
            <a:r>
              <a:rPr lang="az-Cyrl-AZ" dirty="0" smtClean="0">
                <a:solidFill>
                  <a:srgbClr val="0070C0"/>
                </a:solidFill>
              </a:rPr>
              <a:t>φ</a:t>
            </a:r>
            <a:r>
              <a:rPr lang="en-GB" dirty="0" smtClean="0"/>
              <a:t> such that neither 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dirty="0" smtClean="0"/>
              <a:t> nor its negation can be proved within the system</a:t>
            </a:r>
          </a:p>
          <a:p>
            <a:pPr lvl="1"/>
            <a:r>
              <a:rPr lang="en-GB" dirty="0" smtClean="0"/>
              <a:t>Second Incompleteness Theorem: No strong enough consistent system of arithmetic can prove its own consistency</a:t>
            </a:r>
          </a:p>
          <a:p>
            <a:r>
              <a:rPr lang="en-GB" dirty="0" smtClean="0"/>
              <a:t>Are there analogues of Gödel’s Theorems in the </a:t>
            </a:r>
            <a:r>
              <a:rPr lang="en-GB" dirty="0" err="1" smtClean="0"/>
              <a:t>finitistic</a:t>
            </a:r>
            <a:r>
              <a:rPr lang="en-GB" dirty="0" smtClean="0"/>
              <a:t> setting of propositional proof complexity?</a:t>
            </a:r>
          </a:p>
          <a:p>
            <a:pPr lvl="1"/>
            <a:r>
              <a:rPr lang="en-GB" dirty="0" smtClean="0"/>
              <a:t>Natural analogues of the second incompleteness theorem don’t hold: Any strong enough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has efficient proofs of “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does not prove a contradiction within </a:t>
            </a:r>
            <a:r>
              <a:rPr lang="en-GB" dirty="0" smtClean="0">
                <a:solidFill>
                  <a:srgbClr val="0070C0"/>
                </a:solidFill>
              </a:rPr>
              <a:t>n</a:t>
            </a:r>
            <a:r>
              <a:rPr lang="en-GB" dirty="0" smtClean="0"/>
              <a:t> steps” </a:t>
            </a:r>
            <a:r>
              <a:rPr lang="en-GB" dirty="0" smtClean="0">
                <a:solidFill>
                  <a:srgbClr val="00B050"/>
                </a:solidFill>
              </a:rPr>
              <a:t>[P86]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9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rgbClr val="C00000"/>
                </a:solidFill>
              </a:rPr>
              <a:t>Finitizing</a:t>
            </a:r>
            <a:r>
              <a:rPr lang="en-GB" dirty="0" smtClean="0">
                <a:solidFill>
                  <a:srgbClr val="C00000"/>
                </a:solidFill>
              </a:rPr>
              <a:t> Gödel’s First Incompleteness Theorem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natural finitary analogue would be: For any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, there are sequence of tautologies which do not have efficient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 </a:t>
            </a:r>
          </a:p>
          <a:p>
            <a:pPr lvl="1"/>
            <a:r>
              <a:rPr lang="en-GB" dirty="0" smtClean="0"/>
              <a:t>Main lower bound problem of propositional proof complexity</a:t>
            </a:r>
          </a:p>
          <a:p>
            <a:r>
              <a:rPr lang="en-GB" dirty="0" smtClean="0"/>
              <a:t>Informally, proof of Gödel’s first incompleteness theorem uses the self-referential sentence “This sentence does not have an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-proof” and shows that the sentence is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-unprovable</a:t>
            </a:r>
          </a:p>
          <a:p>
            <a:r>
              <a:rPr lang="en-GB" dirty="0" smtClean="0"/>
              <a:t>Friedman </a:t>
            </a:r>
            <a:r>
              <a:rPr lang="en-GB" dirty="0" smtClean="0">
                <a:solidFill>
                  <a:srgbClr val="00B050"/>
                </a:solidFill>
              </a:rPr>
              <a:t>[F75] </a:t>
            </a:r>
            <a:r>
              <a:rPr lang="en-GB" dirty="0" smtClean="0"/>
              <a:t>and </a:t>
            </a:r>
            <a:r>
              <a:rPr lang="en-GB" dirty="0" err="1" smtClean="0"/>
              <a:t>Pudlak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[P86] </a:t>
            </a:r>
            <a:r>
              <a:rPr lang="en-GB" dirty="0" smtClean="0"/>
              <a:t>explore how to </a:t>
            </a:r>
            <a:r>
              <a:rPr lang="en-GB" dirty="0" err="1" smtClean="0"/>
              <a:t>finitize</a:t>
            </a:r>
            <a:r>
              <a:rPr lang="en-GB" dirty="0" smtClean="0"/>
              <a:t> the proof of Gödel’s First Incompleteness Theorem. This yields tautologies of size </a:t>
            </a:r>
            <a:r>
              <a:rPr lang="en-GB" dirty="0" smtClean="0">
                <a:solidFill>
                  <a:srgbClr val="0070C0"/>
                </a:solidFill>
              </a:rPr>
              <a:t>n</a:t>
            </a:r>
            <a:r>
              <a:rPr lang="en-GB" dirty="0" smtClean="0"/>
              <a:t> that do not have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 of size </a:t>
            </a:r>
            <a:r>
              <a:rPr lang="en-GB" dirty="0" smtClean="0">
                <a:solidFill>
                  <a:srgbClr val="0070C0"/>
                </a:solidFill>
              </a:rPr>
              <a:t>n</a:t>
            </a:r>
            <a:r>
              <a:rPr lang="el-GR" baseline="30000" dirty="0" smtClean="0">
                <a:solidFill>
                  <a:srgbClr val="0070C0"/>
                </a:solidFill>
              </a:rPr>
              <a:t>ϵ</a:t>
            </a:r>
            <a:r>
              <a:rPr lang="en-GB" baseline="30000" dirty="0" smtClean="0"/>
              <a:t> </a:t>
            </a:r>
            <a:r>
              <a:rPr lang="en-GB" dirty="0" smtClean="0"/>
              <a:t> for some </a:t>
            </a:r>
            <a:r>
              <a:rPr lang="el-GR" dirty="0" smtClean="0">
                <a:solidFill>
                  <a:srgbClr val="0070C0"/>
                </a:solidFill>
              </a:rPr>
              <a:t>ϵ</a:t>
            </a:r>
            <a:r>
              <a:rPr lang="en-GB" dirty="0" smtClean="0"/>
              <a:t> &gt; 0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5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>
                <a:solidFill>
                  <a:srgbClr val="C00000"/>
                </a:solidFill>
              </a:rPr>
              <a:t>Finitizing</a:t>
            </a:r>
            <a:r>
              <a:rPr lang="en-GB" dirty="0" smtClean="0">
                <a:solidFill>
                  <a:srgbClr val="C00000"/>
                </a:solidFill>
              </a:rPr>
              <a:t> Gödel’s First Incompleteness Theorem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natural finitary analogue would be: For any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, there are sequence of tautologies which do not have short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 </a:t>
            </a:r>
          </a:p>
          <a:p>
            <a:pPr lvl="1"/>
            <a:r>
              <a:rPr lang="en-GB" dirty="0" smtClean="0"/>
              <a:t>Main lower bound problem of propositional proof complexity</a:t>
            </a:r>
          </a:p>
          <a:p>
            <a:r>
              <a:rPr lang="en-GB" dirty="0" smtClean="0"/>
              <a:t>Informally, proof of Gödel’s first incompleteness theorem uses the self-referential sentence “This sentence does not have an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-proof” and shows that the sentence is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-unprovable</a:t>
            </a:r>
          </a:p>
          <a:p>
            <a:r>
              <a:rPr lang="en-GB" dirty="0" smtClean="0"/>
              <a:t>Our results show that for some non-uniform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and random tautologies 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dirty="0" smtClean="0"/>
              <a:t>, “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dirty="0" smtClean="0"/>
              <a:t> does not have efficient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-proofs” does not have efficient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 or even efficient </a:t>
            </a:r>
            <a:r>
              <a:rPr lang="en-GB" dirty="0" smtClean="0">
                <a:solidFill>
                  <a:srgbClr val="0070C0"/>
                </a:solidFill>
              </a:rPr>
              <a:t>Q</a:t>
            </a:r>
            <a:r>
              <a:rPr lang="en-GB" dirty="0" smtClean="0"/>
              <a:t>-proofs for arbitrary non-uniform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Q</a:t>
            </a:r>
          </a:p>
          <a:p>
            <a:r>
              <a:rPr lang="en-GB" dirty="0" smtClean="0"/>
              <a:t>This looks stronger, but now it is unclear whether the corresponding statement are indeed tautologies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81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Other Analogues of Gödel’s Theorem?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 it true in general for strong enough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that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finds it hard to prove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</a:t>
            </a:r>
            <a:r>
              <a:rPr lang="en-GB" dirty="0" err="1" smtClean="0"/>
              <a:t>proofsize</a:t>
            </a:r>
            <a:r>
              <a:rPr lang="en-GB" dirty="0" smtClean="0"/>
              <a:t> lower bounds</a:t>
            </a:r>
            <a:r>
              <a:rPr lang="en-GB" dirty="0" smtClean="0"/>
              <a:t>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04956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Iterated Lower Bounds Hypothesis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Given a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 and a formula 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dirty="0" smtClean="0"/>
              <a:t> that does not have short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-proofs, define the iterated lower bound formulas as follows:</a:t>
            </a:r>
          </a:p>
          <a:p>
            <a:pPr lvl="1"/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baseline="-25000" dirty="0" smtClean="0">
                <a:solidFill>
                  <a:srgbClr val="0070C0"/>
                </a:solidFill>
              </a:rPr>
              <a:t>0</a:t>
            </a:r>
            <a:r>
              <a:rPr lang="en-GB" dirty="0" smtClean="0">
                <a:solidFill>
                  <a:srgbClr val="0070C0"/>
                </a:solidFill>
              </a:rPr>
              <a:t> = 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endParaRPr lang="en-GB" dirty="0" smtClean="0">
              <a:solidFill>
                <a:srgbClr val="0070C0"/>
              </a:solidFill>
            </a:endParaRPr>
          </a:p>
          <a:p>
            <a:pPr lvl="1"/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baseline="-25000" dirty="0" smtClean="0">
                <a:solidFill>
                  <a:srgbClr val="0070C0"/>
                </a:solidFill>
              </a:rPr>
              <a:t>n+1</a:t>
            </a:r>
            <a:r>
              <a:rPr lang="en-GB" dirty="0" smtClean="0">
                <a:solidFill>
                  <a:srgbClr val="0070C0"/>
                </a:solidFill>
              </a:rPr>
              <a:t> = R-</a:t>
            </a:r>
            <a:r>
              <a:rPr lang="en-GB" dirty="0" err="1" smtClean="0">
                <a:solidFill>
                  <a:srgbClr val="0070C0"/>
                </a:solidFill>
              </a:rPr>
              <a:t>pflb</a:t>
            </a:r>
            <a:r>
              <a:rPr lang="en-GB" dirty="0" smtClean="0">
                <a:solidFill>
                  <a:srgbClr val="0070C0"/>
                </a:solidFill>
              </a:rPr>
              <a:t>(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baseline="-25000" dirty="0" smtClean="0">
                <a:solidFill>
                  <a:srgbClr val="0070C0"/>
                </a:solidFill>
              </a:rPr>
              <a:t>n</a:t>
            </a:r>
            <a:r>
              <a:rPr lang="en-GB" dirty="0" smtClean="0">
                <a:solidFill>
                  <a:srgbClr val="0070C0"/>
                </a:solidFill>
              </a:rPr>
              <a:t>, |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baseline="-25000" dirty="0" smtClean="0">
                <a:solidFill>
                  <a:srgbClr val="0070C0"/>
                </a:solidFill>
              </a:rPr>
              <a:t>n</a:t>
            </a:r>
            <a:r>
              <a:rPr lang="en-GB" dirty="0" smtClean="0">
                <a:solidFill>
                  <a:srgbClr val="0070C0"/>
                </a:solidFill>
              </a:rPr>
              <a:t>|</a:t>
            </a:r>
            <a:r>
              <a:rPr lang="el-GR" baseline="30000" dirty="0" smtClean="0">
                <a:solidFill>
                  <a:srgbClr val="0070C0"/>
                </a:solidFill>
              </a:rPr>
              <a:t>ω</a:t>
            </a:r>
            <a:r>
              <a:rPr lang="en-GB" baseline="30000" dirty="0" smtClean="0">
                <a:solidFill>
                  <a:srgbClr val="0070C0"/>
                </a:solidFill>
              </a:rPr>
              <a:t>(1)</a:t>
            </a:r>
            <a:r>
              <a:rPr lang="en-GB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GB" dirty="0" smtClean="0"/>
              <a:t>Iterated Lower Bounds </a:t>
            </a:r>
            <a:r>
              <a:rPr lang="en-GB" dirty="0" smtClean="0"/>
              <a:t>Hypothesis </a:t>
            </a:r>
            <a:r>
              <a:rPr lang="en-GB" dirty="0" smtClean="0">
                <a:solidFill>
                  <a:srgbClr val="00B050"/>
                </a:solidFill>
              </a:rPr>
              <a:t>[ST21]</a:t>
            </a:r>
            <a:r>
              <a:rPr lang="en-GB" dirty="0" smtClean="0"/>
              <a:t>: </a:t>
            </a:r>
            <a:r>
              <a:rPr lang="en-GB" dirty="0" smtClean="0"/>
              <a:t>For any reasonable strong enough </a:t>
            </a:r>
            <a:r>
              <a:rPr lang="en-GB" dirty="0" err="1" smtClean="0"/>
              <a:t>pps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, the sequence of formulas </a:t>
            </a:r>
            <a:r>
              <a:rPr lang="en-GB" dirty="0" smtClean="0">
                <a:solidFill>
                  <a:srgbClr val="0070C0"/>
                </a:solidFill>
              </a:rPr>
              <a:t>{</a:t>
            </a:r>
            <a:r>
              <a:rPr lang="el-GR" dirty="0" smtClean="0">
                <a:solidFill>
                  <a:srgbClr val="0070C0"/>
                </a:solidFill>
              </a:rPr>
              <a:t>φ</a:t>
            </a:r>
            <a:r>
              <a:rPr lang="en-GB" baseline="-25000" dirty="0" smtClean="0">
                <a:solidFill>
                  <a:srgbClr val="0070C0"/>
                </a:solidFill>
              </a:rPr>
              <a:t>n</a:t>
            </a:r>
            <a:r>
              <a:rPr lang="en-GB" dirty="0" smtClean="0">
                <a:solidFill>
                  <a:srgbClr val="0070C0"/>
                </a:solidFill>
              </a:rPr>
              <a:t>}</a:t>
            </a:r>
            <a:r>
              <a:rPr lang="en-GB" dirty="0" smtClean="0"/>
              <a:t> is a sequence of hard tautologies for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</a:p>
          <a:p>
            <a:r>
              <a:rPr lang="en-GB" dirty="0" smtClean="0"/>
              <a:t>We show that the Hypothesis holds for Resolution, by applying non-</a:t>
            </a:r>
            <a:r>
              <a:rPr lang="en-GB" dirty="0" err="1" smtClean="0"/>
              <a:t>automatability</a:t>
            </a:r>
            <a:r>
              <a:rPr lang="en-GB" dirty="0" smtClean="0"/>
              <a:t> results of </a:t>
            </a:r>
            <a:r>
              <a:rPr lang="en-GB" dirty="0" smtClean="0">
                <a:solidFill>
                  <a:srgbClr val="00B050"/>
                </a:solidFill>
              </a:rPr>
              <a:t>[AM20, G19</a:t>
            </a:r>
            <a:r>
              <a:rPr lang="en-GB" dirty="0" smtClean="0">
                <a:solidFill>
                  <a:srgbClr val="00B050"/>
                </a:solidFill>
              </a:rPr>
              <a:t>] </a:t>
            </a:r>
            <a:r>
              <a:rPr lang="en-GB" dirty="0" smtClean="0"/>
              <a:t>, </a:t>
            </a:r>
            <a:r>
              <a:rPr lang="en-GB" dirty="0" smtClean="0"/>
              <a:t>and show that a constant number of iterations preserves hardness for random truth table formulas for strong </a:t>
            </a:r>
            <a:r>
              <a:rPr lang="en-GB" dirty="0" smtClean="0">
                <a:solidFill>
                  <a:srgbClr val="0070C0"/>
                </a:solidFill>
              </a:rPr>
              <a:t>R</a:t>
            </a:r>
            <a:r>
              <a:rPr lang="en-GB" dirty="0" smtClean="0"/>
              <a:t>, using ideas of </a:t>
            </a:r>
            <a:r>
              <a:rPr lang="en-GB" dirty="0" smtClean="0">
                <a:solidFill>
                  <a:srgbClr val="00B050"/>
                </a:solidFill>
              </a:rPr>
              <a:t>[PS19]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Motivation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One of the main reasons we believe in complexity conjectures such as </a:t>
            </a:r>
            <a:r>
              <a:rPr lang="en-GB" dirty="0" smtClean="0">
                <a:solidFill>
                  <a:srgbClr val="0070C0"/>
                </a:solidFill>
              </a:rPr>
              <a:t>NP ≠ P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0070C0"/>
                </a:solidFill>
              </a:rPr>
              <a:t>NP ≠ </a:t>
            </a:r>
            <a:r>
              <a:rPr lang="en-GB" dirty="0" err="1" smtClean="0">
                <a:solidFill>
                  <a:srgbClr val="0070C0"/>
                </a:solidFill>
              </a:rPr>
              <a:t>coNP</a:t>
            </a:r>
            <a:r>
              <a:rPr lang="en-GB" dirty="0" smtClean="0">
                <a:solidFill>
                  <a:srgbClr val="0070C0"/>
                </a:solidFill>
              </a:rPr>
              <a:t> </a:t>
            </a:r>
            <a:r>
              <a:rPr lang="en-GB" dirty="0" smtClean="0"/>
              <a:t>is that very different algorithmic approaches to problems such as </a:t>
            </a:r>
            <a:r>
              <a:rPr lang="en-GB" dirty="0" smtClean="0">
                <a:solidFill>
                  <a:srgbClr val="0070C0"/>
                </a:solidFill>
              </a:rPr>
              <a:t>SAT</a:t>
            </a:r>
            <a:r>
              <a:rPr lang="en-GB" dirty="0" smtClean="0"/>
              <a:t> have failed, indicating that there is a fundamental hardness phenomenon</a:t>
            </a:r>
          </a:p>
          <a:p>
            <a:r>
              <a:rPr lang="en-GB" dirty="0" smtClean="0"/>
              <a:t>In a similar way, very different approaches to </a:t>
            </a:r>
            <a:r>
              <a:rPr lang="en-GB" i="1" dirty="0" smtClean="0"/>
              <a:t>proving </a:t>
            </a:r>
            <a:r>
              <a:rPr lang="en-GB" dirty="0" smtClean="0"/>
              <a:t>complexity conjectures have failed – perhaps this indicates a fundamental </a:t>
            </a:r>
            <a:r>
              <a:rPr lang="en-GB" i="1" dirty="0" smtClean="0"/>
              <a:t>meta-mathematical</a:t>
            </a:r>
            <a:r>
              <a:rPr lang="en-GB" dirty="0" smtClean="0"/>
              <a:t> hardness phenomenon?</a:t>
            </a:r>
          </a:p>
          <a:p>
            <a:pPr lvl="1"/>
            <a:r>
              <a:rPr lang="en-GB" dirty="0" smtClean="0"/>
              <a:t>This has been investigated in the context of circuit complexity lower bounds (via approaches such as </a:t>
            </a:r>
            <a:r>
              <a:rPr lang="en-GB" dirty="0" err="1" smtClean="0"/>
              <a:t>relativization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[BGS75] </a:t>
            </a:r>
            <a:r>
              <a:rPr lang="en-GB" dirty="0" smtClean="0"/>
              <a:t>and natural proofs </a:t>
            </a:r>
            <a:r>
              <a:rPr lang="en-GB" dirty="0" smtClean="0">
                <a:solidFill>
                  <a:srgbClr val="00B050"/>
                </a:solidFill>
              </a:rPr>
              <a:t>[RR97]</a:t>
            </a:r>
            <a:r>
              <a:rPr lang="en-GB" dirty="0" smtClean="0"/>
              <a:t>) but not in the context of proof complexity lower bounds</a:t>
            </a:r>
          </a:p>
          <a:p>
            <a:pPr lvl="1"/>
            <a:r>
              <a:rPr lang="en-GB" dirty="0" smtClean="0"/>
              <a:t>I will discuss two recent works </a:t>
            </a:r>
            <a:r>
              <a:rPr lang="en-GB" dirty="0" smtClean="0">
                <a:solidFill>
                  <a:srgbClr val="00B050"/>
                </a:solidFill>
              </a:rPr>
              <a:t>[PS19, ST21] </a:t>
            </a:r>
            <a:r>
              <a:rPr lang="en-GB" dirty="0" smtClean="0"/>
              <a:t>that address this gap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06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Can the Ideal Proof System Prove Lower Bounds against Itself?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Ideal Proof System (</a:t>
            </a:r>
            <a:r>
              <a:rPr lang="en-GB" dirty="0" smtClean="0">
                <a:solidFill>
                  <a:srgbClr val="0070C0"/>
                </a:solidFill>
              </a:rPr>
              <a:t>IPS</a:t>
            </a:r>
            <a:r>
              <a:rPr lang="en-GB" dirty="0" smtClean="0"/>
              <a:t>) of </a:t>
            </a:r>
            <a:r>
              <a:rPr lang="en-GB" dirty="0" err="1" smtClean="0"/>
              <a:t>Grochow</a:t>
            </a:r>
            <a:r>
              <a:rPr lang="en-GB" dirty="0" smtClean="0"/>
              <a:t> and </a:t>
            </a:r>
            <a:r>
              <a:rPr lang="en-GB" dirty="0" err="1" smtClean="0"/>
              <a:t>Pitassi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[GP18] </a:t>
            </a:r>
            <a:r>
              <a:rPr lang="en-GB" dirty="0" smtClean="0"/>
              <a:t>is an algebraic proof system where proofs are algebraic circuits witnessing that a set of polynomial equations has no common zero</a:t>
            </a:r>
          </a:p>
          <a:p>
            <a:r>
              <a:rPr lang="en-GB" dirty="0" smtClean="0"/>
              <a:t>Theorem </a:t>
            </a:r>
            <a:r>
              <a:rPr lang="en-GB" dirty="0" smtClean="0">
                <a:solidFill>
                  <a:srgbClr val="00B050"/>
                </a:solidFill>
              </a:rPr>
              <a:t>[ST21</a:t>
            </a:r>
            <a:r>
              <a:rPr lang="en-GB" dirty="0" smtClean="0">
                <a:solidFill>
                  <a:srgbClr val="00B050"/>
                </a:solidFill>
              </a:rPr>
              <a:t>]</a:t>
            </a:r>
            <a:r>
              <a:rPr lang="en-GB" dirty="0" smtClean="0"/>
              <a:t>: </a:t>
            </a:r>
            <a:r>
              <a:rPr lang="en-GB" dirty="0" smtClean="0"/>
              <a:t>There is an explicit sequence of formulas </a:t>
            </a:r>
            <a:r>
              <a:rPr lang="el-GR" dirty="0" smtClean="0">
                <a:solidFill>
                  <a:srgbClr val="0070C0"/>
                </a:solidFill>
              </a:rPr>
              <a:t>ψ</a:t>
            </a:r>
            <a:r>
              <a:rPr lang="en-GB" baseline="-25000" dirty="0" smtClean="0">
                <a:solidFill>
                  <a:srgbClr val="0070C0"/>
                </a:solidFill>
              </a:rPr>
              <a:t>n</a:t>
            </a:r>
            <a:r>
              <a:rPr lang="en-GB" dirty="0" smtClean="0"/>
              <a:t> believed to be hard for </a:t>
            </a:r>
            <a:r>
              <a:rPr lang="en-GB" dirty="0" smtClean="0">
                <a:solidFill>
                  <a:srgbClr val="0070C0"/>
                </a:solidFill>
              </a:rPr>
              <a:t>IPS</a:t>
            </a:r>
            <a:r>
              <a:rPr lang="en-GB" dirty="0" smtClean="0"/>
              <a:t> such that </a:t>
            </a:r>
            <a:r>
              <a:rPr lang="en-GB" dirty="0" smtClean="0">
                <a:solidFill>
                  <a:srgbClr val="0070C0"/>
                </a:solidFill>
              </a:rPr>
              <a:t>VNP ≠ VP </a:t>
            </a:r>
            <a:r>
              <a:rPr lang="en-GB" dirty="0" err="1" smtClean="0"/>
              <a:t>iff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70C0"/>
                </a:solidFill>
              </a:rPr>
              <a:t>IPS</a:t>
            </a:r>
            <a:r>
              <a:rPr lang="en-GB" dirty="0" smtClean="0"/>
              <a:t> cannot efficiently prove lower bounds against itself for the formulas </a:t>
            </a:r>
            <a:r>
              <a:rPr lang="el-GR" dirty="0" smtClean="0">
                <a:solidFill>
                  <a:srgbClr val="0070C0"/>
                </a:solidFill>
              </a:rPr>
              <a:t>ψ</a:t>
            </a:r>
            <a:r>
              <a:rPr lang="en-GB" baseline="-25000" dirty="0" smtClean="0">
                <a:solidFill>
                  <a:srgbClr val="0070C0"/>
                </a:solidFill>
              </a:rPr>
              <a:t>n</a:t>
            </a:r>
          </a:p>
          <a:p>
            <a:r>
              <a:rPr lang="en-GB" dirty="0" smtClean="0"/>
              <a:t>This gives an </a:t>
            </a:r>
            <a:r>
              <a:rPr lang="en-GB" i="1" dirty="0" smtClean="0"/>
              <a:t>equivalence </a:t>
            </a:r>
            <a:r>
              <a:rPr lang="en-GB" dirty="0" smtClean="0"/>
              <a:t>between proof complexity lower bounds and algebraic complexity lower bounds</a:t>
            </a:r>
          </a:p>
          <a:p>
            <a:pPr lvl="1"/>
            <a:r>
              <a:rPr lang="en-GB" dirty="0" smtClean="0"/>
              <a:t>Moreover, the equivalence works for </a:t>
            </a:r>
            <a:r>
              <a:rPr lang="en-GB" i="1" dirty="0" smtClean="0"/>
              <a:t>any</a:t>
            </a:r>
            <a:r>
              <a:rPr lang="en-GB" dirty="0" smtClean="0"/>
              <a:t> reasonable algebraic proof system at least as strong as </a:t>
            </a:r>
            <a:r>
              <a:rPr lang="en-GB" dirty="0" smtClean="0">
                <a:solidFill>
                  <a:srgbClr val="0070C0"/>
                </a:solidFill>
              </a:rPr>
              <a:t>IPS 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5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[PS19] vs [ST21]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5400" y="1690688"/>
            <a:ext cx="4752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       Barrier of </a:t>
            </a:r>
            <a:r>
              <a:rPr lang="en-GB" sz="2400" dirty="0" smtClean="0">
                <a:solidFill>
                  <a:srgbClr val="00B050"/>
                </a:solidFill>
              </a:rPr>
              <a:t>[ST21]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Rules out efficient proofs for hardness of explicit formulas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Is conditional on </a:t>
            </a:r>
            <a:r>
              <a:rPr lang="en-GB" sz="2400" dirty="0" smtClean="0">
                <a:solidFill>
                  <a:srgbClr val="0070C0"/>
                </a:solidFill>
              </a:rPr>
              <a:t>VNP ≠ VP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Applies to the well-studied proof system </a:t>
            </a:r>
            <a:r>
              <a:rPr lang="en-GB" sz="2400" dirty="0" smtClean="0">
                <a:solidFill>
                  <a:srgbClr val="0070C0"/>
                </a:solidFill>
              </a:rPr>
              <a:t>IPS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97838" y="1690688"/>
            <a:ext cx="3607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             Barrier of </a:t>
            </a:r>
            <a:r>
              <a:rPr lang="en-GB" sz="2400" dirty="0" smtClean="0">
                <a:solidFill>
                  <a:srgbClr val="00B050"/>
                </a:solidFill>
              </a:rPr>
              <a:t>[PS19]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Rules out efficient proofs</a:t>
            </a:r>
            <a:r>
              <a:rPr lang="en-GB" sz="2400" i="1" dirty="0" smtClean="0"/>
              <a:t> </a:t>
            </a:r>
            <a:r>
              <a:rPr lang="en-GB" sz="2400" dirty="0" smtClean="0"/>
              <a:t>for hardness of random tautologies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Is unconditional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Applies only to strong (non-constructive) proof systems and not to systems such as </a:t>
            </a:r>
            <a:r>
              <a:rPr lang="en-GB" sz="2400" dirty="0" smtClean="0">
                <a:solidFill>
                  <a:srgbClr val="0070C0"/>
                </a:solidFill>
              </a:rPr>
              <a:t>EF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Future Directions</a:t>
            </a:r>
            <a:endParaRPr lang="en-GB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We’ve focused on propositional proof complexity – how about the setting of bounded arithmetic? </a:t>
                </a:r>
                <a:r>
                  <a:rPr lang="en-GB" dirty="0" smtClean="0">
                    <a:solidFill>
                      <a:srgbClr val="00B050"/>
                    </a:solidFill>
                  </a:rPr>
                  <a:t>[PS21] </a:t>
                </a:r>
                <a:r>
                  <a:rPr lang="en-GB" dirty="0" smtClean="0"/>
                  <a:t>show </a:t>
                </a:r>
                <a:r>
                  <a:rPr lang="en-GB" dirty="0" err="1" smtClean="0"/>
                  <a:t>unprovability</a:t>
                </a:r>
                <a:r>
                  <a:rPr lang="en-GB" dirty="0" smtClean="0"/>
                  <a:t> of strong proof complexity lower bounds in 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PV</a:t>
                </a:r>
                <a:r>
                  <a:rPr lang="en-GB" dirty="0" smtClean="0"/>
                  <a:t> but nothing is so far known about Buss’s theory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GB" dirty="0" smtClean="0"/>
              </a:p>
              <a:p>
                <a:r>
                  <a:rPr lang="en-GB" dirty="0" smtClean="0"/>
                  <a:t>No evidence so far of intractability for standard proof systems such as </a:t>
                </a:r>
                <a:r>
                  <a:rPr lang="en-GB" dirty="0" err="1" smtClean="0"/>
                  <a:t>Frege</a:t>
                </a:r>
                <a:r>
                  <a:rPr lang="en-GB" dirty="0" smtClean="0"/>
                  <a:t> or Extended </a:t>
                </a:r>
                <a:r>
                  <a:rPr lang="en-GB" dirty="0" err="1" smtClean="0"/>
                  <a:t>Frege</a:t>
                </a:r>
                <a:r>
                  <a:rPr lang="en-GB" dirty="0" smtClean="0"/>
                  <a:t>. Can we show any intractability results for these systems under strong but still believable complexity assumptions?</a:t>
                </a:r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8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Future Directions</a:t>
            </a:r>
            <a:endParaRPr lang="en-GB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Parallel line of work by </a:t>
                </a:r>
                <a:r>
                  <a:rPr lang="en-GB" dirty="0" err="1" smtClean="0"/>
                  <a:t>Krajicek</a:t>
                </a:r>
                <a:r>
                  <a:rPr lang="en-GB" dirty="0" smtClean="0"/>
                  <a:t>, Oliveira and others on </a:t>
                </a:r>
                <a:r>
                  <a:rPr lang="en-GB" dirty="0" err="1" smtClean="0"/>
                  <a:t>unprovability</a:t>
                </a:r>
                <a:r>
                  <a:rPr lang="en-GB" dirty="0" smtClean="0"/>
                  <a:t> of </a:t>
                </a:r>
                <a:r>
                  <a:rPr lang="en-GB" i="1" dirty="0" smtClean="0"/>
                  <a:t>circuit upper bounds</a:t>
                </a:r>
                <a:r>
                  <a:rPr lang="en-GB" dirty="0" smtClean="0"/>
                  <a:t> </a:t>
                </a:r>
                <a:r>
                  <a:rPr lang="en-GB" dirty="0" smtClean="0">
                    <a:solidFill>
                      <a:srgbClr val="00B050"/>
                    </a:solidFill>
                  </a:rPr>
                  <a:t>[KO17, BKO20, MB20, CKKO20]</a:t>
                </a:r>
                <a:r>
                  <a:rPr lang="en-GB" dirty="0" smtClean="0"/>
                  <a:t>. Can the two lines of work be combined to obtain </a:t>
                </a:r>
                <a:r>
                  <a:rPr lang="en-GB" i="1" dirty="0" smtClean="0"/>
                  <a:t>independence </a:t>
                </a:r>
                <a:r>
                  <a:rPr lang="en-GB" dirty="0" smtClean="0"/>
                  <a:t>results for natural complexity conjectures from not-too-weak theories of bounded arithmetic?</a:t>
                </a:r>
              </a:p>
              <a:p>
                <a:r>
                  <a:rPr lang="en-GB" dirty="0" smtClean="0"/>
                  <a:t>Underlying the results presented in this talk is the fact that the doubled proof complexity lower bound operator 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R-</a:t>
                </a:r>
                <a:r>
                  <a:rPr lang="en-GB" dirty="0" err="1" smtClean="0">
                    <a:solidFill>
                      <a:srgbClr val="0070C0"/>
                    </a:solidFill>
                  </a:rPr>
                  <a:t>pflb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(R-</a:t>
                </a:r>
                <a:r>
                  <a:rPr lang="en-GB" dirty="0" err="1" smtClean="0">
                    <a:solidFill>
                      <a:srgbClr val="0070C0"/>
                    </a:solidFill>
                  </a:rPr>
                  <a:t>pflb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>
                    <a:solidFill>
                      <a:srgbClr val="0070C0"/>
                    </a:solidFill>
                  </a:rPr>
                  <a:t>) </a:t>
                </a:r>
                <a:r>
                  <a:rPr lang="en-GB" dirty="0" smtClean="0"/>
                  <a:t>is truth-preserving in various natural settings, </a:t>
                </a:r>
                <a:r>
                  <a:rPr lang="en-GB" dirty="0" err="1" smtClean="0"/>
                  <a:t>eg</a:t>
                </a:r>
                <a:r>
                  <a:rPr lang="en-GB" dirty="0" smtClean="0"/>
                  <a:t>., when applied to formulas encoding “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VNP ≠ VP</a:t>
                </a:r>
                <a:r>
                  <a:rPr lang="en-GB" dirty="0" smtClean="0"/>
                  <a:t>” for </a:t>
                </a:r>
                <a:r>
                  <a:rPr lang="en-GB" dirty="0" smtClean="0">
                    <a:solidFill>
                      <a:srgbClr val="0070C0"/>
                    </a:solidFill>
                  </a:rPr>
                  <a:t>R=IPS</a:t>
                </a:r>
                <a:r>
                  <a:rPr lang="en-GB" dirty="0" smtClean="0"/>
                  <a:t>. How widespread a phenomenon is this?</a:t>
                </a:r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GB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909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16D7-4800-4B00-A996-3646F587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What is Propositional Proof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635CC-A860-4698-A94F-39A304B32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Studies the power of propositional proof systems (</a:t>
                </a:r>
                <a:r>
                  <a:rPr lang="en-GB" dirty="0" err="1"/>
                  <a:t>pps</a:t>
                </a:r>
                <a:r>
                  <a:rPr lang="en-GB" dirty="0"/>
                  <a:t>) to prove propositional tautologies (</a:t>
                </a:r>
                <a:r>
                  <a:rPr lang="en-GB" dirty="0">
                    <a:solidFill>
                      <a:srgbClr val="0070C0"/>
                    </a:solidFill>
                  </a:rPr>
                  <a:t>TAUT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A </a:t>
                </a:r>
                <a:r>
                  <a:rPr lang="en-GB" dirty="0" err="1"/>
                  <a:t>pps</a:t>
                </a:r>
                <a:r>
                  <a:rPr lang="en-GB" dirty="0"/>
                  <a:t> (resp. non-uniform </a:t>
                </a:r>
                <a:r>
                  <a:rPr lang="en-GB" dirty="0" err="1"/>
                  <a:t>pps</a:t>
                </a:r>
                <a:r>
                  <a:rPr lang="en-GB" dirty="0"/>
                  <a:t>) </a:t>
                </a:r>
                <a:r>
                  <a:rPr lang="en-GB" dirty="0">
                    <a:solidFill>
                      <a:srgbClr val="0070C0"/>
                    </a:solidFill>
                  </a:rPr>
                  <a:t>R</a:t>
                </a:r>
                <a:r>
                  <a:rPr lang="en-GB" dirty="0"/>
                  <a:t> is a poly-time (resp. poly-size) computable binary relation </a:t>
                </a:r>
                <a:r>
                  <a:rPr lang="en-GB" dirty="0" err="1"/>
                  <a:t>s.t.</a:t>
                </a:r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y  R(</a:t>
                </a:r>
                <a:r>
                  <a:rPr lang="en-GB" dirty="0" err="1">
                    <a:solidFill>
                      <a:srgbClr val="0070C0"/>
                    </a:solidFill>
                  </a:rPr>
                  <a:t>φ,y</a:t>
                </a:r>
                <a:r>
                  <a:rPr lang="en-GB" dirty="0">
                    <a:solidFill>
                      <a:srgbClr val="0070C0"/>
                    </a:solidFill>
                  </a:rPr>
                  <a:t>)  </a:t>
                </a:r>
                <a:r>
                  <a:rPr lang="en-GB" dirty="0" err="1"/>
                  <a:t>iff</a:t>
                </a:r>
                <a:r>
                  <a:rPr lang="en-GB" dirty="0"/>
                  <a:t> 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dirty="0">
                    <a:solidFill>
                      <a:srgbClr val="0070C0"/>
                    </a:solidFill>
                  </a:rPr>
                  <a:t> TAUT</a:t>
                </a:r>
                <a:endParaRPr lang="en-GB" dirty="0"/>
              </a:p>
              <a:p>
                <a:r>
                  <a:rPr lang="en-GB" dirty="0"/>
                  <a:t> An </a:t>
                </a:r>
                <a:r>
                  <a:rPr lang="en-GB" dirty="0">
                    <a:solidFill>
                      <a:srgbClr val="0070C0"/>
                    </a:solidFill>
                  </a:rPr>
                  <a:t>R</a:t>
                </a:r>
                <a:r>
                  <a:rPr lang="en-GB" dirty="0"/>
                  <a:t>-proof of a tautology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dirty="0"/>
                  <a:t> is a string </a:t>
                </a:r>
                <a:r>
                  <a:rPr lang="en-GB" dirty="0">
                    <a:solidFill>
                      <a:srgbClr val="0070C0"/>
                    </a:solidFill>
                  </a:rPr>
                  <a:t>y </a:t>
                </a:r>
                <a:r>
                  <a:rPr lang="en-GB" dirty="0"/>
                  <a:t>such that </a:t>
                </a:r>
                <a:r>
                  <a:rPr lang="en-GB" dirty="0">
                    <a:solidFill>
                      <a:srgbClr val="0070C0"/>
                    </a:solidFill>
                  </a:rPr>
                  <a:t>R(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dirty="0">
                    <a:solidFill>
                      <a:srgbClr val="0070C0"/>
                    </a:solidFill>
                  </a:rPr>
                  <a:t>,y)</a:t>
                </a:r>
                <a:r>
                  <a:rPr lang="en-GB" dirty="0"/>
                  <a:t> holds. The </a:t>
                </a:r>
                <a:r>
                  <a:rPr lang="en-GB" dirty="0">
                    <a:solidFill>
                      <a:srgbClr val="0070C0"/>
                    </a:solidFill>
                  </a:rPr>
                  <a:t>R-</a:t>
                </a:r>
                <a:r>
                  <a:rPr lang="en-GB" dirty="0" err="1">
                    <a:solidFill>
                      <a:srgbClr val="0070C0"/>
                    </a:solidFill>
                  </a:rPr>
                  <a:t>proofsize</a:t>
                </a:r>
                <a:r>
                  <a:rPr lang="en-GB" dirty="0"/>
                  <a:t> of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dirty="0"/>
                  <a:t> is the smallest size of an </a:t>
                </a:r>
                <a:r>
                  <a:rPr lang="en-GB" dirty="0">
                    <a:solidFill>
                      <a:srgbClr val="0070C0"/>
                    </a:solidFill>
                  </a:rPr>
                  <a:t>R</a:t>
                </a:r>
                <a:r>
                  <a:rPr lang="en-GB" dirty="0"/>
                  <a:t>-proof of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dirty="0"/>
                  <a:t>We seek to understand, for various </a:t>
                </a:r>
                <a:r>
                  <a:rPr lang="en-GB" dirty="0" err="1"/>
                  <a:t>ppses</a:t>
                </a:r>
                <a:r>
                  <a:rPr lang="en-GB" dirty="0"/>
                  <a:t> </a:t>
                </a:r>
                <a:r>
                  <a:rPr lang="en-GB" dirty="0">
                    <a:solidFill>
                      <a:srgbClr val="0070C0"/>
                    </a:solidFill>
                  </a:rPr>
                  <a:t>R</a:t>
                </a:r>
                <a:r>
                  <a:rPr lang="en-GB" dirty="0"/>
                  <a:t> and natural families of tautologies </a:t>
                </a:r>
                <a:r>
                  <a:rPr lang="en-GB" dirty="0">
                    <a:solidFill>
                      <a:srgbClr val="0070C0"/>
                    </a:solidFill>
                  </a:rPr>
                  <a:t>{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GB" dirty="0">
                    <a:solidFill>
                      <a:srgbClr val="0070C0"/>
                    </a:solidFill>
                  </a:rPr>
                  <a:t>}</a:t>
                </a:r>
                <a:r>
                  <a:rPr lang="en-GB" dirty="0"/>
                  <a:t>, how </a:t>
                </a:r>
                <a:r>
                  <a:rPr lang="en-GB" dirty="0">
                    <a:solidFill>
                      <a:srgbClr val="0070C0"/>
                    </a:solidFill>
                  </a:rPr>
                  <a:t>R-</a:t>
                </a:r>
                <a:r>
                  <a:rPr lang="en-GB" dirty="0" err="1">
                    <a:solidFill>
                      <a:srgbClr val="0070C0"/>
                    </a:solidFill>
                  </a:rPr>
                  <a:t>proofsize</a:t>
                </a:r>
                <a:r>
                  <a:rPr lang="en-GB" dirty="0">
                    <a:solidFill>
                      <a:srgbClr val="0070C0"/>
                    </a:solidFill>
                  </a:rPr>
                  <a:t>(</a:t>
                </a:r>
                <a:r>
                  <a:rPr lang="en-GB" dirty="0" err="1">
                    <a:solidFill>
                      <a:srgbClr val="0070C0"/>
                    </a:solidFill>
                  </a:rPr>
                  <a:t>φ</a:t>
                </a:r>
                <a:r>
                  <a:rPr lang="en-GB" baseline="-25000" dirty="0" err="1">
                    <a:solidFill>
                      <a:srgbClr val="0070C0"/>
                    </a:solidFill>
                  </a:rPr>
                  <a:t>n</a:t>
                </a:r>
                <a:r>
                  <a:rPr lang="en-GB" dirty="0">
                    <a:solidFill>
                      <a:srgbClr val="0070C0"/>
                    </a:solidFill>
                  </a:rPr>
                  <a:t>) </a:t>
                </a:r>
                <a:r>
                  <a:rPr lang="en-GB" dirty="0"/>
                  <a:t>grows with </a:t>
                </a:r>
                <a:r>
                  <a:rPr lang="en-GB" dirty="0">
                    <a:solidFill>
                      <a:srgbClr val="0070C0"/>
                    </a:solidFill>
                  </a:rPr>
                  <a:t>|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baseline="-25000" dirty="0">
                    <a:solidFill>
                      <a:srgbClr val="0070C0"/>
                    </a:solidFill>
                  </a:rPr>
                  <a:t>n</a:t>
                </a:r>
                <a:r>
                  <a:rPr lang="en-GB" dirty="0">
                    <a:solidFill>
                      <a:srgbClr val="0070C0"/>
                    </a:solidFill>
                  </a:rPr>
                  <a:t>|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7635CC-A860-4698-A94F-39A304B32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61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8964-E753-4C6E-8428-8463EE9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What is Known about Proof Complexity Lower Bounds?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C76-D548-4514-9B0C-E295D875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Super-polynomial lower bounds are known only for relatively weak </a:t>
            </a:r>
            <a:r>
              <a:rPr lang="en-GB" dirty="0" err="1"/>
              <a:t>ppses</a:t>
            </a:r>
            <a:endParaRPr lang="en-GB" dirty="0"/>
          </a:p>
          <a:p>
            <a:pPr lvl="1"/>
            <a:r>
              <a:rPr lang="en-GB" dirty="0" smtClean="0"/>
              <a:t>Haken </a:t>
            </a:r>
            <a:r>
              <a:rPr lang="en-GB" dirty="0" smtClean="0">
                <a:solidFill>
                  <a:srgbClr val="00B050"/>
                </a:solidFill>
              </a:rPr>
              <a:t>[H85</a:t>
            </a:r>
            <a:r>
              <a:rPr lang="en-GB" dirty="0">
                <a:solidFill>
                  <a:srgbClr val="00B050"/>
                </a:solidFill>
              </a:rPr>
              <a:t>] </a:t>
            </a:r>
            <a:r>
              <a:rPr lang="en-GB" dirty="0"/>
              <a:t>showed lower bounds on Resolution proofs of the Pigeonhole Principle </a:t>
            </a:r>
          </a:p>
          <a:p>
            <a:pPr lvl="1"/>
            <a:r>
              <a:rPr lang="en-GB" dirty="0" err="1" smtClean="0"/>
              <a:t>Ajtai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[A94</a:t>
            </a:r>
            <a:r>
              <a:rPr lang="en-GB" dirty="0">
                <a:solidFill>
                  <a:srgbClr val="00B050"/>
                </a:solidFill>
              </a:rPr>
              <a:t>] </a:t>
            </a:r>
            <a:r>
              <a:rPr lang="en-GB" dirty="0"/>
              <a:t>showed lower bounds on </a:t>
            </a:r>
            <a:r>
              <a:rPr lang="en-GB" dirty="0">
                <a:solidFill>
                  <a:srgbClr val="0070C0"/>
                </a:solidFill>
              </a:rPr>
              <a:t>AC</a:t>
            </a:r>
            <a:r>
              <a:rPr lang="en-GB" baseline="30000" dirty="0">
                <a:solidFill>
                  <a:srgbClr val="0070C0"/>
                </a:solidFill>
              </a:rPr>
              <a:t>0</a:t>
            </a:r>
            <a:r>
              <a:rPr lang="en-GB" dirty="0"/>
              <a:t>-Frege proofs of the Pigeonhole Principle</a:t>
            </a:r>
          </a:p>
          <a:p>
            <a:pPr lvl="1"/>
            <a:r>
              <a:rPr lang="en-GB" dirty="0"/>
              <a:t>No non-trivial lower bounds are known for the </a:t>
            </a:r>
            <a:r>
              <a:rPr lang="en-GB" dirty="0" err="1"/>
              <a:t>Frege</a:t>
            </a:r>
            <a:r>
              <a:rPr lang="en-GB" dirty="0"/>
              <a:t> or Extended </a:t>
            </a:r>
            <a:r>
              <a:rPr lang="en-GB" dirty="0" err="1"/>
              <a:t>Frege</a:t>
            </a:r>
            <a:r>
              <a:rPr lang="en-GB" dirty="0"/>
              <a:t> </a:t>
            </a:r>
            <a:r>
              <a:rPr lang="en-GB" dirty="0" err="1"/>
              <a:t>ppses</a:t>
            </a:r>
            <a:endParaRPr lang="en-GB" dirty="0"/>
          </a:p>
          <a:p>
            <a:r>
              <a:rPr lang="en-GB" dirty="0"/>
              <a:t>On the one hand, proof complexity lower bounds have historically been harder to show than circuit complexity lower bounds</a:t>
            </a:r>
          </a:p>
          <a:p>
            <a:r>
              <a:rPr lang="en-GB" dirty="0"/>
              <a:t>On the other hand, there is almost no work on formally justifying their </a:t>
            </a:r>
            <a:r>
              <a:rPr lang="en-GB" dirty="0" smtClean="0"/>
              <a:t>difficulty</a:t>
            </a:r>
          </a:p>
          <a:p>
            <a:r>
              <a:rPr lang="en-GB" dirty="0" smtClean="0"/>
              <a:t>Question: Are there tautologies which we </a:t>
            </a:r>
            <a:r>
              <a:rPr lang="en-GB" i="1" dirty="0" smtClean="0"/>
              <a:t>believe</a:t>
            </a:r>
            <a:r>
              <a:rPr lang="en-GB" dirty="0" smtClean="0"/>
              <a:t> to be hard but for which it is hard to </a:t>
            </a:r>
            <a:r>
              <a:rPr lang="en-GB" i="1" dirty="0" smtClean="0"/>
              <a:t>prove </a:t>
            </a:r>
            <a:r>
              <a:rPr lang="en-GB" dirty="0" smtClean="0"/>
              <a:t>that they are hard?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17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0E33E-E19A-408B-88B4-43A61CB3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Which Tautologies are Believed to be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8DC5-C30C-473A-AF51-C0150C0A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we find a sequence of poly-time constructible tautologies </a:t>
            </a:r>
            <a:r>
              <a:rPr lang="en-GB" dirty="0">
                <a:solidFill>
                  <a:srgbClr val="0070C0"/>
                </a:solidFill>
              </a:rPr>
              <a:t>{</a:t>
            </a:r>
            <a:r>
              <a:rPr lang="en-GB" dirty="0" err="1">
                <a:solidFill>
                  <a:srgbClr val="0070C0"/>
                </a:solidFill>
              </a:rPr>
              <a:t>φ</a:t>
            </a:r>
            <a:r>
              <a:rPr lang="en-GB" baseline="-25000" dirty="0" err="1">
                <a:solidFill>
                  <a:srgbClr val="0070C0"/>
                </a:solidFill>
              </a:rPr>
              <a:t>n</a:t>
            </a:r>
            <a:r>
              <a:rPr lang="en-GB" dirty="0">
                <a:solidFill>
                  <a:srgbClr val="0070C0"/>
                </a:solidFill>
              </a:rPr>
              <a:t>}, |</a:t>
            </a:r>
            <a:r>
              <a:rPr lang="el-GR" dirty="0">
                <a:solidFill>
                  <a:srgbClr val="0070C0"/>
                </a:solidFill>
              </a:rPr>
              <a:t>φ</a:t>
            </a:r>
            <a:r>
              <a:rPr lang="en-GB" baseline="-25000" dirty="0">
                <a:solidFill>
                  <a:srgbClr val="0070C0"/>
                </a:solidFill>
              </a:rPr>
              <a:t>n</a:t>
            </a:r>
            <a:r>
              <a:rPr lang="en-GB" dirty="0">
                <a:solidFill>
                  <a:srgbClr val="0070C0"/>
                </a:solidFill>
              </a:rPr>
              <a:t>| = n</a:t>
            </a:r>
            <a:r>
              <a:rPr lang="en-GB" dirty="0"/>
              <a:t>, such that </a:t>
            </a:r>
            <a:r>
              <a:rPr lang="en-GB" dirty="0">
                <a:solidFill>
                  <a:srgbClr val="0070C0"/>
                </a:solidFill>
              </a:rPr>
              <a:t>{</a:t>
            </a:r>
            <a:r>
              <a:rPr lang="en-GB" dirty="0" err="1">
                <a:solidFill>
                  <a:srgbClr val="0070C0"/>
                </a:solidFill>
              </a:rPr>
              <a:t>φ</a:t>
            </a:r>
            <a:r>
              <a:rPr lang="en-GB" baseline="-25000" dirty="0" err="1">
                <a:solidFill>
                  <a:srgbClr val="0070C0"/>
                </a:solidFill>
              </a:rPr>
              <a:t>n</a:t>
            </a:r>
            <a:r>
              <a:rPr lang="en-GB" dirty="0">
                <a:solidFill>
                  <a:srgbClr val="0070C0"/>
                </a:solidFill>
              </a:rPr>
              <a:t>} </a:t>
            </a:r>
            <a:r>
              <a:rPr lang="en-GB" dirty="0"/>
              <a:t>is hard for </a:t>
            </a:r>
            <a:r>
              <a:rPr lang="en-GB" i="1" dirty="0"/>
              <a:t>every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No! We can define a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which simply computes the sequence for itself, exploiting poly-time </a:t>
            </a:r>
            <a:r>
              <a:rPr lang="en-GB" dirty="0" err="1"/>
              <a:t>constructibility</a:t>
            </a:r>
            <a:r>
              <a:rPr lang="en-GB" dirty="0"/>
              <a:t>, and accepts all such tautologies with proofs of size zero</a:t>
            </a:r>
          </a:p>
          <a:p>
            <a:r>
              <a:rPr lang="en-GB" dirty="0"/>
              <a:t>Moral: We should use </a:t>
            </a:r>
            <a:r>
              <a:rPr lang="en-GB" i="1" dirty="0"/>
              <a:t>randomness </a:t>
            </a:r>
            <a:r>
              <a:rPr lang="en-GB" dirty="0"/>
              <a:t>when generating hard instances</a:t>
            </a:r>
          </a:p>
          <a:p>
            <a:r>
              <a:rPr lang="en-GB" dirty="0"/>
              <a:t>Candidate Hard distributions</a:t>
            </a:r>
          </a:p>
          <a:p>
            <a:pPr lvl="1"/>
            <a:r>
              <a:rPr lang="en-GB" dirty="0"/>
              <a:t>Random </a:t>
            </a:r>
            <a:r>
              <a:rPr lang="en-GB" dirty="0">
                <a:solidFill>
                  <a:srgbClr val="0070C0"/>
                </a:solidFill>
              </a:rPr>
              <a:t>k</a:t>
            </a:r>
            <a:r>
              <a:rPr lang="en-GB" dirty="0"/>
              <a:t>-DNFs with </a:t>
            </a:r>
            <a:r>
              <a:rPr lang="en-GB" dirty="0" err="1">
                <a:solidFill>
                  <a:srgbClr val="0070C0"/>
                </a:solidFill>
              </a:rPr>
              <a:t>Δn</a:t>
            </a:r>
            <a:r>
              <a:rPr lang="en-GB" dirty="0"/>
              <a:t>  clauses, for large enough </a:t>
            </a:r>
            <a:r>
              <a:rPr lang="el-GR" dirty="0">
                <a:solidFill>
                  <a:srgbClr val="0070C0"/>
                </a:solidFill>
              </a:rPr>
              <a:t>Δ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Random circuit lower bound tautologies, expressing that a random Boolean function does not have small Boolean circuits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369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>
                <a:solidFill>
                  <a:srgbClr val="C00000"/>
                </a:solidFill>
              </a:rPr>
              <a:t>Meta-mathematics </a:t>
            </a:r>
            <a:r>
              <a:rPr lang="en-GB" dirty="0" smtClean="0">
                <a:solidFill>
                  <a:srgbClr val="C00000"/>
                </a:solidFill>
              </a:rPr>
              <a:t>of Proof Complexity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candidate hard distributions, formalize and study the question of whether proof complexity lower bounds for formulas sampled from this distributions are hard to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15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F866-EA4C-491F-9C01-D2A7A952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The Main </a:t>
            </a:r>
            <a:r>
              <a:rPr lang="en-GB" dirty="0" smtClean="0">
                <a:solidFill>
                  <a:srgbClr val="C00000"/>
                </a:solidFill>
              </a:rPr>
              <a:t>Results of [PS19]: </a:t>
            </a:r>
            <a:r>
              <a:rPr lang="en-GB" dirty="0">
                <a:solidFill>
                  <a:srgbClr val="C00000"/>
                </a:solidFill>
              </a:rPr>
              <a:t>An Informal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116F-6870-4B5C-97C1-964E518E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In the results below, “candidate hard instances” = random circuit lb tautologies</a:t>
            </a:r>
          </a:p>
          <a:p>
            <a:r>
              <a:rPr lang="en-GB" dirty="0" smtClean="0"/>
              <a:t>Conditional </a:t>
            </a:r>
            <a:r>
              <a:rPr lang="en-GB" dirty="0"/>
              <a:t>Result: If </a:t>
            </a:r>
            <a:r>
              <a:rPr lang="en-GB" dirty="0" smtClean="0"/>
              <a:t>candidate hard instances </a:t>
            </a:r>
            <a:r>
              <a:rPr lang="en-GB" dirty="0"/>
              <a:t>are hard for every non-uniform </a:t>
            </a:r>
            <a:r>
              <a:rPr lang="en-GB" dirty="0" err="1"/>
              <a:t>pps</a:t>
            </a:r>
            <a:r>
              <a:rPr lang="en-GB" dirty="0"/>
              <a:t>, then there is a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for which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proofsize</a:t>
            </a:r>
            <a:r>
              <a:rPr lang="en-GB" dirty="0"/>
              <a:t> lower bounds on </a:t>
            </a:r>
            <a:r>
              <a:rPr lang="en-GB" dirty="0" smtClean="0"/>
              <a:t>candidate hard instances </a:t>
            </a:r>
            <a:r>
              <a:rPr lang="en-GB" dirty="0"/>
              <a:t>are hard to prove (for every non-uniform </a:t>
            </a:r>
            <a:r>
              <a:rPr lang="en-GB" dirty="0" err="1"/>
              <a:t>pps</a:t>
            </a:r>
            <a:r>
              <a:rPr lang="en-GB" dirty="0" smtClean="0"/>
              <a:t>)</a:t>
            </a:r>
            <a:endParaRPr lang="en-GB" i="1" dirty="0"/>
          </a:p>
          <a:p>
            <a:r>
              <a:rPr lang="en-GB" dirty="0"/>
              <a:t>Unconditional Result: There is a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for which </a:t>
            </a:r>
            <a:r>
              <a:rPr lang="en-GB" dirty="0">
                <a:solidFill>
                  <a:srgbClr val="0070C0"/>
                </a:solidFill>
              </a:rPr>
              <a:t>R-</a:t>
            </a:r>
            <a:r>
              <a:rPr lang="en-GB" dirty="0" err="1">
                <a:solidFill>
                  <a:srgbClr val="0070C0"/>
                </a:solidFill>
              </a:rPr>
              <a:t>proofsize</a:t>
            </a:r>
            <a:r>
              <a:rPr lang="en-GB" dirty="0"/>
              <a:t> lower bounds on </a:t>
            </a:r>
            <a:r>
              <a:rPr lang="en-GB" dirty="0" smtClean="0"/>
              <a:t>candidate hard instances </a:t>
            </a:r>
            <a:r>
              <a:rPr lang="en-GB" dirty="0"/>
              <a:t>are hard to prove (for every non-uniform </a:t>
            </a:r>
            <a:r>
              <a:rPr lang="en-GB" dirty="0" err="1"/>
              <a:t>pps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Proof by “win-win” argument: If assumption of Conditional Result holds, we can apply the result to get our conclusion. If not, then consider the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 for which </a:t>
            </a:r>
            <a:r>
              <a:rPr lang="en-GB" dirty="0" smtClean="0"/>
              <a:t>candidate instances </a:t>
            </a:r>
            <a:r>
              <a:rPr lang="en-GB" dirty="0"/>
              <a:t>are not hard. For this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, lower bound proofs </a:t>
            </a:r>
            <a:r>
              <a:rPr lang="en-GB" i="1" dirty="0"/>
              <a:t>do not exist</a:t>
            </a:r>
            <a:r>
              <a:rPr lang="en-GB" dirty="0"/>
              <a:t>, and hence conclusion holds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015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C60C1-CC30-454B-B6F6-A91B3B8F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Formalization: Circuit Lower Bound Tautologies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726A2-09CE-4679-BFC0-4C46819A9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Let </a:t>
                </a:r>
                <a:r>
                  <a:rPr lang="en-GB" dirty="0">
                    <a:solidFill>
                      <a:srgbClr val="0070C0"/>
                    </a:solidFill>
                  </a:rPr>
                  <a:t>F</a:t>
                </a:r>
                <a:r>
                  <a:rPr lang="en-GB" dirty="0"/>
                  <a:t> be a Boolean function on </a:t>
                </a:r>
                <a:r>
                  <a:rPr lang="en-GB" dirty="0">
                    <a:solidFill>
                      <a:srgbClr val="0070C0"/>
                    </a:solidFill>
                  </a:rPr>
                  <a:t>n</a:t>
                </a:r>
                <a:r>
                  <a:rPr lang="en-GB" dirty="0"/>
                  <a:t> variables given by its truth table, and </a:t>
                </a:r>
                <a:r>
                  <a:rPr lang="en-GB" dirty="0">
                    <a:solidFill>
                      <a:srgbClr val="0070C0"/>
                    </a:solidFill>
                  </a:rPr>
                  <a:t>s</a:t>
                </a:r>
                <a:r>
                  <a:rPr lang="en-GB" dirty="0"/>
                  <a:t> be a size bound</a:t>
                </a:r>
              </a:p>
              <a:p>
                <a:r>
                  <a:rPr lang="en-GB" dirty="0" err="1">
                    <a:solidFill>
                      <a:srgbClr val="0070C0"/>
                    </a:solidFill>
                  </a:rPr>
                  <a:t>tt</a:t>
                </a:r>
                <a:r>
                  <a:rPr lang="en-GB" dirty="0">
                    <a:solidFill>
                      <a:srgbClr val="0070C0"/>
                    </a:solidFill>
                  </a:rPr>
                  <a:t>(F,s)</a:t>
                </a:r>
                <a:r>
                  <a:rPr lang="en-GB" dirty="0"/>
                  <a:t> is a propositional tautology stating that for all circuits </a:t>
                </a:r>
                <a:r>
                  <a:rPr lang="en-GB" dirty="0">
                    <a:solidFill>
                      <a:srgbClr val="0070C0"/>
                    </a:solidFill>
                  </a:rPr>
                  <a:t>C</a:t>
                </a:r>
                <a:r>
                  <a:rPr lang="en-GB" dirty="0"/>
                  <a:t> of size </a:t>
                </a:r>
                <a:r>
                  <a:rPr lang="en-GB" dirty="0">
                    <a:solidFill>
                      <a:srgbClr val="0070C0"/>
                    </a:solidFill>
                  </a:rPr>
                  <a:t>s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rgbClr val="0070C0"/>
                    </a:solidFill>
                  </a:rPr>
                  <a:t>C</a:t>
                </a:r>
                <a:r>
                  <a:rPr lang="en-GB" dirty="0"/>
                  <a:t> does not compute </a:t>
                </a:r>
                <a:r>
                  <a:rPr lang="en-GB" dirty="0">
                    <a:solidFill>
                      <a:srgbClr val="0070C0"/>
                    </a:solidFill>
                  </a:rPr>
                  <a:t>F</a:t>
                </a:r>
              </a:p>
              <a:p>
                <a:pPr lvl="1"/>
                <a:r>
                  <a:rPr lang="en-GB" dirty="0"/>
                  <a:t>This can be expressed as a DNF of size </a:t>
                </a:r>
                <a:r>
                  <a:rPr lang="en-GB" dirty="0">
                    <a:solidFill>
                      <a:srgbClr val="0070C0"/>
                    </a:solidFill>
                  </a:rPr>
                  <a:t>O(2</a:t>
                </a:r>
                <a:r>
                  <a:rPr lang="en-GB" baseline="30000" dirty="0">
                    <a:solidFill>
                      <a:srgbClr val="0070C0"/>
                    </a:solidFill>
                  </a:rPr>
                  <a:t>n</a:t>
                </a:r>
                <a:r>
                  <a:rPr lang="en-GB" dirty="0">
                    <a:solidFill>
                      <a:srgbClr val="0070C0"/>
                    </a:solidFill>
                  </a:rPr>
                  <a:t> poly(s)), </a:t>
                </a:r>
                <a:r>
                  <a:rPr lang="en-GB" dirty="0"/>
                  <a:t>which is the disjunction of </a:t>
                </a:r>
                <a:r>
                  <a:rPr lang="en-GB" dirty="0">
                    <a:solidFill>
                      <a:srgbClr val="0070C0"/>
                    </a:solidFill>
                  </a:rPr>
                  <a:t>2</a:t>
                </a:r>
                <a:r>
                  <a:rPr lang="en-GB" baseline="30000" dirty="0">
                    <a:solidFill>
                      <a:srgbClr val="0070C0"/>
                    </a:solidFill>
                  </a:rPr>
                  <a:t>n</a:t>
                </a:r>
                <a:r>
                  <a:rPr lang="en-GB" dirty="0"/>
                  <a:t> DNFs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baseline="-25000" dirty="0">
                    <a:solidFill>
                      <a:srgbClr val="0070C0"/>
                    </a:solidFill>
                  </a:rPr>
                  <a:t>x</a:t>
                </a:r>
                <a:r>
                  <a:rPr lang="en-GB" dirty="0"/>
                  <a:t>, one for each </a:t>
                </a:r>
                <a:r>
                  <a:rPr lang="en-GB" dirty="0">
                    <a:solidFill>
                      <a:srgbClr val="0070C0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GB" b="0" dirty="0">
                    <a:solidFill>
                      <a:srgbClr val="0070C0"/>
                    </a:solidFill>
                  </a:rPr>
                  <a:t> {0,1}</a:t>
                </a:r>
                <a:r>
                  <a:rPr lang="en-GB" b="0" baseline="30000" dirty="0">
                    <a:solidFill>
                      <a:srgbClr val="0070C0"/>
                    </a:solidFill>
                  </a:rPr>
                  <a:t>n</a:t>
                </a:r>
                <a:r>
                  <a:rPr lang="en-GB" b="0" dirty="0"/>
                  <a:t>, where </a:t>
                </a:r>
                <a:r>
                  <a:rPr lang="el-GR" dirty="0">
                    <a:solidFill>
                      <a:srgbClr val="0070C0"/>
                    </a:solidFill>
                  </a:rPr>
                  <a:t>φ</a:t>
                </a:r>
                <a:r>
                  <a:rPr lang="en-GB" baseline="-25000" dirty="0">
                    <a:solidFill>
                      <a:srgbClr val="0070C0"/>
                    </a:solidFill>
                  </a:rPr>
                  <a:t>x</a:t>
                </a:r>
                <a:r>
                  <a:rPr lang="en-GB" baseline="-25000" dirty="0"/>
                  <a:t> </a:t>
                </a:r>
                <a:r>
                  <a:rPr lang="en-GB" dirty="0"/>
                  <a:t>expresses </a:t>
                </a:r>
                <a:r>
                  <a:rPr lang="en-GB" dirty="0">
                    <a:solidFill>
                      <a:srgbClr val="0070C0"/>
                    </a:solidFill>
                  </a:rPr>
                  <a:t>C(x) ≠ F(x)</a:t>
                </a:r>
              </a:p>
              <a:p>
                <a:pPr lvl="1"/>
                <a:r>
                  <a:rPr lang="en-GB" b="0" dirty="0"/>
                  <a:t>Propositional variables encode the circuit </a:t>
                </a:r>
                <a:r>
                  <a:rPr lang="en-GB" b="0" dirty="0">
                    <a:solidFill>
                      <a:srgbClr val="0070C0"/>
                    </a:solidFill>
                  </a:rPr>
                  <a:t>C</a:t>
                </a:r>
              </a:p>
              <a:p>
                <a:r>
                  <a:rPr lang="en-GB" dirty="0"/>
                  <a:t>By “random circuit lb tautologies”, we just mean </a:t>
                </a:r>
                <a:r>
                  <a:rPr lang="en-GB" dirty="0" err="1">
                    <a:solidFill>
                      <a:srgbClr val="0070C0"/>
                    </a:solidFill>
                  </a:rPr>
                  <a:t>tt</a:t>
                </a:r>
                <a:r>
                  <a:rPr lang="en-GB" dirty="0">
                    <a:solidFill>
                      <a:srgbClr val="0070C0"/>
                    </a:solidFill>
                  </a:rPr>
                  <a:t>(F,s)</a:t>
                </a:r>
                <a:r>
                  <a:rPr lang="en-GB" dirty="0"/>
                  <a:t> for uniformly chosen </a:t>
                </a:r>
                <a:r>
                  <a:rPr lang="en-GB" dirty="0">
                    <a:solidFill>
                      <a:srgbClr val="0070C0"/>
                    </a:solidFill>
                  </a:rPr>
                  <a:t>F</a:t>
                </a:r>
                <a:r>
                  <a:rPr lang="en-GB" dirty="0"/>
                  <a:t>, with </a:t>
                </a:r>
                <a:r>
                  <a:rPr lang="en-GB" dirty="0">
                    <a:solidFill>
                      <a:srgbClr val="0070C0"/>
                    </a:solidFill>
                  </a:rPr>
                  <a:t>s </a:t>
                </a:r>
                <a:r>
                  <a:rPr lang="en-GB" dirty="0"/>
                  <a:t>chosen to be some large enough polynomial in </a:t>
                </a:r>
                <a:r>
                  <a:rPr lang="en-GB" dirty="0">
                    <a:solidFill>
                      <a:srgbClr val="0070C0"/>
                    </a:solidFill>
                  </a:rPr>
                  <a:t>n</a:t>
                </a:r>
                <a:endParaRPr lang="en-GB" b="0" dirty="0">
                  <a:solidFill>
                    <a:srgbClr val="0070C0"/>
                  </a:solidFill>
                </a:endParaRPr>
              </a:p>
              <a:p>
                <a:pPr lvl="1"/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1726A2-09CE-4679-BFC0-4C46819A9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D42C-F2C8-4E40-899E-65D817C0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>
                <a:solidFill>
                  <a:srgbClr val="C00000"/>
                </a:solidFill>
              </a:rPr>
              <a:t>Rudich’s</a:t>
            </a:r>
            <a:r>
              <a:rPr lang="en-GB" dirty="0">
                <a:solidFill>
                  <a:srgbClr val="C00000"/>
                </a:solidFill>
              </a:rPr>
              <a:t> Conjecture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5DF5-39FE-45E3-A0E4-3C8A66A5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Rudich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B050"/>
                </a:solidFill>
              </a:rPr>
              <a:t>[R97</a:t>
            </a:r>
            <a:r>
              <a:rPr lang="en-GB" dirty="0">
                <a:solidFill>
                  <a:srgbClr val="00B050"/>
                </a:solidFill>
              </a:rPr>
              <a:t>] </a:t>
            </a:r>
            <a:r>
              <a:rPr lang="en-GB" dirty="0"/>
              <a:t>conjectured that random circuit lb tautologies are hard for every non-uniform </a:t>
            </a:r>
            <a:r>
              <a:rPr lang="en-GB" dirty="0" err="1"/>
              <a:t>pps</a:t>
            </a:r>
            <a:endParaRPr lang="en-GB" dirty="0"/>
          </a:p>
          <a:p>
            <a:r>
              <a:rPr lang="en-GB" dirty="0" err="1">
                <a:solidFill>
                  <a:srgbClr val="C00000"/>
                </a:solidFill>
              </a:rPr>
              <a:t>Rudich’s</a:t>
            </a:r>
            <a:r>
              <a:rPr lang="en-GB" dirty="0">
                <a:solidFill>
                  <a:srgbClr val="C00000"/>
                </a:solidFill>
              </a:rPr>
              <a:t> Conjecture</a:t>
            </a:r>
            <a:r>
              <a:rPr lang="en-GB" dirty="0"/>
              <a:t>: There is an integer </a:t>
            </a:r>
            <a:r>
              <a:rPr lang="en-GB" dirty="0">
                <a:solidFill>
                  <a:srgbClr val="0070C0"/>
                </a:solidFill>
              </a:rPr>
              <a:t>d</a:t>
            </a:r>
            <a:r>
              <a:rPr lang="en-GB" dirty="0"/>
              <a:t> such that for every non-uniform </a:t>
            </a:r>
            <a:r>
              <a:rPr lang="en-GB" dirty="0" err="1"/>
              <a:t>pps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, for all large enough </a:t>
            </a:r>
            <a:r>
              <a:rPr lang="en-GB" dirty="0">
                <a:solidFill>
                  <a:srgbClr val="0070C0"/>
                </a:solidFill>
              </a:rPr>
              <a:t>n</a:t>
            </a:r>
            <a:r>
              <a:rPr lang="en-GB" dirty="0"/>
              <a:t>, </a:t>
            </a:r>
            <a:r>
              <a:rPr lang="en-GB" dirty="0" err="1"/>
              <a:t>whp</a:t>
            </a:r>
            <a:r>
              <a:rPr lang="en-GB" dirty="0"/>
              <a:t> over </a:t>
            </a:r>
            <a:r>
              <a:rPr lang="en-GB" dirty="0">
                <a:solidFill>
                  <a:srgbClr val="0070C0"/>
                </a:solidFill>
              </a:rPr>
              <a:t>F</a:t>
            </a:r>
            <a:r>
              <a:rPr lang="en-GB" dirty="0"/>
              <a:t> uniformly chosen from </a:t>
            </a:r>
            <a:r>
              <a:rPr lang="en-GB" dirty="0">
                <a:solidFill>
                  <a:srgbClr val="0070C0"/>
                </a:solidFill>
              </a:rPr>
              <a:t>n</a:t>
            </a:r>
            <a:r>
              <a:rPr lang="en-GB" dirty="0"/>
              <a:t>-bit Boolean functions, </a:t>
            </a:r>
            <a:r>
              <a:rPr lang="en-GB" dirty="0" err="1">
                <a:solidFill>
                  <a:srgbClr val="0070C0"/>
                </a:solidFill>
              </a:rPr>
              <a:t>tt</a:t>
            </a:r>
            <a:r>
              <a:rPr lang="en-GB" dirty="0">
                <a:solidFill>
                  <a:srgbClr val="0070C0"/>
                </a:solidFill>
              </a:rPr>
              <a:t>(F, </a:t>
            </a:r>
            <a:r>
              <a:rPr lang="en-GB" dirty="0" err="1">
                <a:solidFill>
                  <a:srgbClr val="0070C0"/>
                </a:solidFill>
              </a:rPr>
              <a:t>n</a:t>
            </a:r>
            <a:r>
              <a:rPr lang="en-GB" baseline="30000" dirty="0" err="1">
                <a:solidFill>
                  <a:srgbClr val="0070C0"/>
                </a:solidFill>
              </a:rPr>
              <a:t>d</a:t>
            </a:r>
            <a:r>
              <a:rPr lang="en-GB" dirty="0">
                <a:solidFill>
                  <a:srgbClr val="0070C0"/>
                </a:solidFill>
              </a:rPr>
              <a:t>) </a:t>
            </a:r>
            <a:r>
              <a:rPr lang="en-GB" dirty="0"/>
              <a:t>does not have poly-size </a:t>
            </a:r>
            <a:r>
              <a:rPr lang="en-GB" dirty="0">
                <a:solidFill>
                  <a:srgbClr val="0070C0"/>
                </a:solidFill>
              </a:rPr>
              <a:t>R</a:t>
            </a:r>
            <a:r>
              <a:rPr lang="en-GB" dirty="0"/>
              <a:t>-proofs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666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2139</Words>
  <Application>Microsoft Office PowerPoint</Application>
  <PresentationFormat>Widescreen</PresentationFormat>
  <Paragraphs>121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On the Intractability of Propositional Proof Complexity</vt:lpstr>
      <vt:lpstr>Motivation</vt:lpstr>
      <vt:lpstr>What is Propositional Proof Complexity?</vt:lpstr>
      <vt:lpstr>What is Known about Proof Complexity Lower Bounds?</vt:lpstr>
      <vt:lpstr>Which Tautologies are Believed to be Hard?</vt:lpstr>
      <vt:lpstr>Meta-mathematics of Proof Complexity</vt:lpstr>
      <vt:lpstr>The Main Results of [PS19]: An Informal Statement</vt:lpstr>
      <vt:lpstr>Formalization: Circuit Lower Bound Tautologies</vt:lpstr>
      <vt:lpstr>Rudich’s Conjecture</vt:lpstr>
      <vt:lpstr>Formalization: Meta-mathematics of Proof Complexity</vt:lpstr>
      <vt:lpstr>Formalization: Proof Complexity Lower Bound Formulas</vt:lpstr>
      <vt:lpstr>Formal Statement of Main Results of [PS19]</vt:lpstr>
      <vt:lpstr>Perspective: Circuit Complexity vs Proof Complexity</vt:lpstr>
      <vt:lpstr>Natural Proofs vs Our Results</vt:lpstr>
      <vt:lpstr>Perspective: An Analogy with Gödel’s Theorem</vt:lpstr>
      <vt:lpstr>Finitizing Gödel’s First Incompleteness Theorem</vt:lpstr>
      <vt:lpstr>Finitizing Gödel’s First Incompleteness Theorem</vt:lpstr>
      <vt:lpstr>Other Analogues of Gödel’s Theorem? </vt:lpstr>
      <vt:lpstr>Iterated Lower Bounds Hypothesis</vt:lpstr>
      <vt:lpstr>Can the Ideal Proof System Prove Lower Bounds against Itself?</vt:lpstr>
      <vt:lpstr>[PS19] vs [ST21]</vt:lpstr>
      <vt:lpstr>Future Directions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the Intractability of Propositional Proof Complexity</dc:title>
  <dc:creator>rahnam</dc:creator>
  <cp:lastModifiedBy>rahnam</cp:lastModifiedBy>
  <cp:revision>14</cp:revision>
  <dcterms:created xsi:type="dcterms:W3CDTF">2022-02-06T20:26:31Z</dcterms:created>
  <dcterms:modified xsi:type="dcterms:W3CDTF">2022-02-08T15:17:47Z</dcterms:modified>
</cp:coreProperties>
</file>