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8" r:id="rId4"/>
    <p:sldId id="269" r:id="rId5"/>
    <p:sldId id="270" r:id="rId6"/>
    <p:sldId id="271" r:id="rId7"/>
    <p:sldId id="272" r:id="rId8"/>
    <p:sldId id="273" r:id="rId9"/>
    <p:sldId id="274" r:id="rId10"/>
    <p:sldId id="267"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fortaa" panose="020B0604020202020204" charset="0"/>
      <p:regular r:id="rId17"/>
      <p:bold r:id="rId18"/>
    </p:embeddedFont>
    <p:embeddedFont>
      <p:font typeface="Maven Pro" panose="020B0604020202020204" charset="0"/>
      <p:regular r:id="rId19"/>
      <p:bold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1a61699b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1a61699b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60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72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354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38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413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570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174925" y="69883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Course Project</a:t>
            </a:r>
            <a:endParaRPr dirty="0"/>
          </a:p>
        </p:txBody>
      </p:sp>
      <p:sp>
        <p:nvSpPr>
          <p:cNvPr id="278" name="Google Shape;278;p13"/>
          <p:cNvSpPr txBox="1">
            <a:spLocks noGrp="1"/>
          </p:cNvSpPr>
          <p:nvPr>
            <p:ph type="subTitle" idx="1"/>
          </p:nvPr>
        </p:nvSpPr>
        <p:spPr>
          <a:xfrm>
            <a:off x="699725" y="2224050"/>
            <a:ext cx="5495666" cy="82395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Control of Autonomous Underwater Vehicle(AUV) by comparison between different control techniques</a:t>
            </a:r>
            <a:endParaRPr dirty="0"/>
          </a:p>
        </p:txBody>
      </p:sp>
      <p:sp>
        <p:nvSpPr>
          <p:cNvPr id="279" name="Google Shape;279;p13"/>
          <p:cNvSpPr txBox="1"/>
          <p:nvPr/>
        </p:nvSpPr>
        <p:spPr>
          <a:xfrm>
            <a:off x="5124894" y="3163336"/>
            <a:ext cx="4079128" cy="132340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Nunito"/>
                <a:ea typeface="Nunito"/>
                <a:cs typeface="Nunito"/>
                <a:sym typeface="Nunito"/>
              </a:rPr>
              <a:t>Submitted by:</a:t>
            </a:r>
            <a:endParaRPr sz="1800" dirty="0">
              <a:solidFill>
                <a:schemeClr val="lt1"/>
              </a:solidFill>
              <a:latin typeface="Nunito"/>
              <a:ea typeface="Nunito"/>
              <a:cs typeface="Nunito"/>
              <a:sym typeface="Nunito"/>
            </a:endParaRPr>
          </a:p>
          <a:p>
            <a:pPr marL="0" lvl="0" indent="0" algn="l" rtl="0">
              <a:spcBef>
                <a:spcPts val="0"/>
              </a:spcBef>
              <a:spcAft>
                <a:spcPts val="0"/>
              </a:spcAft>
              <a:buNone/>
            </a:pPr>
            <a:r>
              <a:rPr lang="en" dirty="0">
                <a:solidFill>
                  <a:schemeClr val="lt1"/>
                </a:solidFill>
                <a:latin typeface="Nunito"/>
                <a:ea typeface="Nunito"/>
                <a:cs typeface="Nunito"/>
                <a:sym typeface="Nunito"/>
              </a:rPr>
              <a:t>Puneet Shrivastava (21104075)</a:t>
            </a:r>
          </a:p>
          <a:p>
            <a:pPr marL="0" lvl="0" indent="0" algn="l" rtl="0">
              <a:spcBef>
                <a:spcPts val="0"/>
              </a:spcBef>
              <a:spcAft>
                <a:spcPts val="0"/>
              </a:spcAft>
              <a:buNone/>
            </a:pPr>
            <a:r>
              <a:rPr lang="en" dirty="0">
                <a:solidFill>
                  <a:schemeClr val="lt1"/>
                </a:solidFill>
                <a:latin typeface="Nunito"/>
                <a:ea typeface="Nunito"/>
                <a:cs typeface="Nunito"/>
                <a:sym typeface="Nunito"/>
              </a:rPr>
              <a:t>Krishnadas K M (21104045)</a:t>
            </a:r>
          </a:p>
          <a:p>
            <a:pPr marL="0" lvl="0" indent="0" algn="l" rtl="0">
              <a:spcBef>
                <a:spcPts val="0"/>
              </a:spcBef>
              <a:spcAft>
                <a:spcPts val="0"/>
              </a:spcAft>
              <a:buNone/>
            </a:pPr>
            <a:r>
              <a:rPr lang="en" dirty="0">
                <a:solidFill>
                  <a:schemeClr val="lt1"/>
                </a:solidFill>
                <a:latin typeface="Nunito"/>
                <a:ea typeface="Nunito"/>
                <a:cs typeface="Nunito"/>
                <a:sym typeface="Nunito"/>
              </a:rPr>
              <a:t>Agrim Saharia (190072)</a:t>
            </a:r>
          </a:p>
          <a:p>
            <a:pPr marL="0" lvl="0" indent="0" algn="l" rtl="0">
              <a:spcBef>
                <a:spcPts val="0"/>
              </a:spcBef>
              <a:spcAft>
                <a:spcPts val="0"/>
              </a:spcAft>
              <a:buNone/>
            </a:pPr>
            <a:r>
              <a:rPr lang="en" dirty="0">
                <a:solidFill>
                  <a:schemeClr val="lt1"/>
                </a:solidFill>
                <a:latin typeface="Nunito"/>
                <a:ea typeface="Nunito"/>
                <a:cs typeface="Nunito"/>
                <a:sym typeface="Nunito"/>
              </a:rPr>
              <a:t>Sirivella Hemanth Pavan Kumar (21104099)</a:t>
            </a:r>
            <a:endParaRPr dirty="0">
              <a:solidFill>
                <a:schemeClr val="lt1"/>
              </a:solidFill>
              <a:latin typeface="Nunito"/>
              <a:ea typeface="Nunito"/>
              <a:cs typeface="Nunito"/>
              <a:sym typeface="Nunito"/>
            </a:endParaRPr>
          </a:p>
        </p:txBody>
      </p:sp>
      <p:sp>
        <p:nvSpPr>
          <p:cNvPr id="5" name="Google Shape;279;p13">
            <a:extLst>
              <a:ext uri="{FF2B5EF4-FFF2-40B4-BE49-F238E27FC236}">
                <a16:creationId xmlns:a16="http://schemas.microsoft.com/office/drawing/2014/main" id="{25C5D280-5F1F-483E-A418-77A35E862EB1}"/>
              </a:ext>
            </a:extLst>
          </p:cNvPr>
          <p:cNvSpPr txBox="1"/>
          <p:nvPr/>
        </p:nvSpPr>
        <p:spPr>
          <a:xfrm>
            <a:off x="762000" y="3163336"/>
            <a:ext cx="2619153" cy="89252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1800" dirty="0">
                <a:solidFill>
                  <a:schemeClr val="lt1"/>
                </a:solidFill>
                <a:latin typeface="Nunito"/>
                <a:ea typeface="Nunito"/>
                <a:cs typeface="Nunito"/>
                <a:sym typeface="Nunito"/>
              </a:rPr>
              <a:t>Non Linear Control</a:t>
            </a:r>
            <a:endParaRPr lang="it-IT" dirty="0">
              <a:solidFill>
                <a:schemeClr val="lt1"/>
              </a:solidFill>
              <a:latin typeface="Nunito"/>
              <a:ea typeface="Nunito"/>
              <a:cs typeface="Nunito"/>
              <a:sym typeface="Nunito"/>
            </a:endParaRPr>
          </a:p>
          <a:p>
            <a:pPr marL="0" lvl="0" indent="0" algn="l" rtl="0">
              <a:spcBef>
                <a:spcPts val="0"/>
              </a:spcBef>
              <a:spcAft>
                <a:spcPts val="0"/>
              </a:spcAft>
              <a:buNone/>
            </a:pPr>
            <a:r>
              <a:rPr lang="it-IT" dirty="0">
                <a:solidFill>
                  <a:schemeClr val="lt1"/>
                </a:solidFill>
                <a:latin typeface="Nunito"/>
                <a:ea typeface="Nunito"/>
                <a:cs typeface="Nunito"/>
                <a:sym typeface="Nunito"/>
              </a:rPr>
              <a:t>EE651A</a:t>
            </a:r>
          </a:p>
          <a:p>
            <a:pPr marL="0" lvl="0" indent="0" algn="l" rtl="0">
              <a:spcBef>
                <a:spcPts val="0"/>
              </a:spcBef>
              <a:spcAft>
                <a:spcPts val="0"/>
              </a:spcAft>
              <a:buNone/>
            </a:pPr>
            <a:r>
              <a:rPr lang="it-IT" dirty="0">
                <a:solidFill>
                  <a:schemeClr val="lt1"/>
                </a:solidFill>
                <a:latin typeface="Nunito"/>
                <a:ea typeface="Nunito"/>
                <a:cs typeface="Nunito"/>
                <a:sym typeface="Nunito"/>
              </a:rPr>
              <a:t>IIT KANPUR</a:t>
            </a:r>
            <a:endParaRPr dirty="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056750" y="20721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a:latin typeface="Comfortaa"/>
                <a:ea typeface="Comfortaa"/>
                <a:cs typeface="Comfortaa"/>
                <a:sym typeface="Comfortaa"/>
              </a:rPr>
              <a:t>THANK YOU</a:t>
            </a:r>
            <a:endParaRPr sz="54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5" name="Google Shape;285;p14"/>
          <p:cNvSpPr txBox="1">
            <a:spLocks noGrp="1"/>
          </p:cNvSpPr>
          <p:nvPr>
            <p:ph type="body" idx="1"/>
          </p:nvPr>
        </p:nvSpPr>
        <p:spPr>
          <a:xfrm>
            <a:off x="682752" y="1559925"/>
            <a:ext cx="7651548" cy="2971800"/>
          </a:xfrm>
          <a:prstGeom prst="rect">
            <a:avLst/>
          </a:prstGeom>
        </p:spPr>
        <p:txBody>
          <a:bodyPr spcFirstLastPara="1" wrap="square" lIns="91425" tIns="91425" rIns="91425" bIns="91425" anchor="t" anchorCtr="0">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applications of various controllers like proportional, PID, PDA and fractional order PID controllers in the depth and motion control of AUV are being discussed with the help of two transaction papers named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AUV Buoyancy Control with Hard and Soft Actuators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i="1" dirty="0">
                <a:effectLst/>
                <a:latin typeface="Calibri" panose="020F0502020204030204" pitchFamily="34" charset="0"/>
                <a:ea typeface="Calibri" panose="020F0502020204030204" pitchFamily="34" charset="0"/>
                <a:cs typeface="Calibri" panose="020F0502020204030204" pitchFamily="34" charset="0"/>
              </a:rPr>
              <a:t>Fractional-Order PID Motion Control for AUV Using Cloud-Model-Based Quantum Genetic Algorithm”.</a:t>
            </a:r>
          </a:p>
          <a:p>
            <a:pPr>
              <a:lnSpc>
                <a:spcPct val="107000"/>
              </a:lnSpc>
              <a:spcAft>
                <a:spcPts val="800"/>
              </a:spcAft>
            </a:pPr>
            <a:r>
              <a:rPr lang="en-US" sz="1800" dirty="0">
                <a:latin typeface="Calibri" panose="020F0502020204030204" pitchFamily="34" charset="0"/>
                <a:ea typeface="Calibri" panose="020F0502020204030204" pitchFamily="34" charset="0"/>
                <a:cs typeface="Calibri" panose="020F0502020204030204" pitchFamily="34" charset="0"/>
              </a:rPr>
              <a:t>Simulations are carried out to compare and verify the performance of the above mentioned controllers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AUV Modelling</a:t>
            </a:r>
            <a:endParaRPr dirty="0"/>
          </a:p>
        </p:txBody>
      </p:sp>
      <p:sp>
        <p:nvSpPr>
          <p:cNvPr id="285" name="Google Shape;285;p14"/>
          <p:cNvSpPr txBox="1">
            <a:spLocks noGrp="1"/>
          </p:cNvSpPr>
          <p:nvPr>
            <p:ph type="body" idx="1"/>
          </p:nvPr>
        </p:nvSpPr>
        <p:spPr>
          <a:xfrm>
            <a:off x="682752" y="1559925"/>
            <a:ext cx="7651548" cy="2971800"/>
          </a:xfrm>
          <a:prstGeom prst="rect">
            <a:avLst/>
          </a:prstGeom>
        </p:spPr>
        <p:txBody>
          <a:bodyPr spcFirstLastPara="1" wrap="square" lIns="91425" tIns="91425" rIns="91425" bIns="91425" anchor="t" anchorCtr="0">
            <a:normAutofit/>
          </a:bodyPr>
          <a:lstStyle/>
          <a:p>
            <a:pPr indent="0" algn="just">
              <a:lnSpc>
                <a:spcPct val="95000"/>
              </a:lnSpc>
              <a:spcAft>
                <a:spcPts val="600"/>
              </a:spcAft>
              <a:buNone/>
            </a:pPr>
            <a:endParaRPr lang="en-IN" dirty="0"/>
          </a:p>
        </p:txBody>
      </p:sp>
      <p:pic>
        <p:nvPicPr>
          <p:cNvPr id="3" name="Picture 2">
            <a:extLst>
              <a:ext uri="{FF2B5EF4-FFF2-40B4-BE49-F238E27FC236}">
                <a16:creationId xmlns:a16="http://schemas.microsoft.com/office/drawing/2014/main" id="{F6CA8521-7EC6-4AEC-B940-3083C59E5B48}"/>
              </a:ext>
            </a:extLst>
          </p:cNvPr>
          <p:cNvPicPr>
            <a:picLocks noChangeAspect="1"/>
          </p:cNvPicPr>
          <p:nvPr/>
        </p:nvPicPr>
        <p:blipFill>
          <a:blip r:embed="rId3"/>
          <a:stretch>
            <a:fillRect/>
          </a:stretch>
        </p:blipFill>
        <p:spPr>
          <a:xfrm>
            <a:off x="505779" y="1559925"/>
            <a:ext cx="8005493" cy="3118663"/>
          </a:xfrm>
          <a:prstGeom prst="rect">
            <a:avLst/>
          </a:prstGeom>
        </p:spPr>
      </p:pic>
    </p:spTree>
    <p:extLst>
      <p:ext uri="{BB962C8B-B14F-4D97-AF65-F5344CB8AC3E}">
        <p14:creationId xmlns:p14="http://schemas.microsoft.com/office/powerpoint/2010/main" val="132111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234924" y="26331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Controllers</a:t>
            </a:r>
            <a:endParaRPr dirty="0"/>
          </a:p>
        </p:txBody>
      </p:sp>
      <p:sp>
        <p:nvSpPr>
          <p:cNvPr id="285" name="Google Shape;285;p14"/>
          <p:cNvSpPr txBox="1">
            <a:spLocks noGrp="1"/>
          </p:cNvSpPr>
          <p:nvPr>
            <p:ph type="body" idx="1"/>
          </p:nvPr>
        </p:nvSpPr>
        <p:spPr>
          <a:xfrm>
            <a:off x="737986" y="2339170"/>
            <a:ext cx="4977079" cy="1429193"/>
          </a:xfrm>
          <a:prstGeom prst="rect">
            <a:avLst/>
          </a:prstGeom>
        </p:spPr>
        <p:txBody>
          <a:bodyPr spcFirstLastPara="1" wrap="square" lIns="91425" tIns="91425" rIns="91425" bIns="91425" anchor="t" anchorCtr="0">
            <a:normAutofit/>
          </a:bodyPr>
          <a:lstStyle/>
          <a:p>
            <a:pPr indent="0">
              <a:lnSpc>
                <a:spcPct val="95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domain description of fractional-order PID controller is given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95000"/>
              </a:lnSpc>
              <a:spcAft>
                <a:spcPts val="600"/>
              </a:spcAft>
              <a:buNone/>
            </a:pPr>
            <a:endParaRPr lang="en-IN" dirty="0"/>
          </a:p>
        </p:txBody>
      </p:sp>
      <p:pic>
        <p:nvPicPr>
          <p:cNvPr id="8" name="Picture 7">
            <a:extLst>
              <a:ext uri="{FF2B5EF4-FFF2-40B4-BE49-F238E27FC236}">
                <a16:creationId xmlns:a16="http://schemas.microsoft.com/office/drawing/2014/main" id="{ECE68305-E7E7-42E1-9185-69C3CCDD2F52}"/>
              </a:ext>
            </a:extLst>
          </p:cNvPr>
          <p:cNvPicPr>
            <a:picLocks noChangeAspect="1"/>
          </p:cNvPicPr>
          <p:nvPr/>
        </p:nvPicPr>
        <p:blipFill>
          <a:blip r:embed="rId3"/>
          <a:stretch>
            <a:fillRect/>
          </a:stretch>
        </p:blipFill>
        <p:spPr>
          <a:xfrm>
            <a:off x="6149154" y="1953111"/>
            <a:ext cx="2505810" cy="1237278"/>
          </a:xfrm>
          <a:prstGeom prst="rect">
            <a:avLst/>
          </a:prstGeom>
        </p:spPr>
      </p:pic>
      <p:pic>
        <p:nvPicPr>
          <p:cNvPr id="18" name="Picture 17">
            <a:extLst>
              <a:ext uri="{FF2B5EF4-FFF2-40B4-BE49-F238E27FC236}">
                <a16:creationId xmlns:a16="http://schemas.microsoft.com/office/drawing/2014/main" id="{F6B12F52-0E3C-4F15-98FC-933B871B02D9}"/>
              </a:ext>
            </a:extLst>
          </p:cNvPr>
          <p:cNvPicPr>
            <a:picLocks noChangeAspect="1"/>
          </p:cNvPicPr>
          <p:nvPr/>
        </p:nvPicPr>
        <p:blipFill>
          <a:blip r:embed="rId4"/>
          <a:stretch>
            <a:fillRect/>
          </a:stretch>
        </p:blipFill>
        <p:spPr>
          <a:xfrm>
            <a:off x="1234924" y="3130013"/>
            <a:ext cx="3641876" cy="414515"/>
          </a:xfrm>
          <a:prstGeom prst="rect">
            <a:avLst/>
          </a:prstGeom>
        </p:spPr>
      </p:pic>
      <p:sp>
        <p:nvSpPr>
          <p:cNvPr id="20" name="TextBox 19">
            <a:extLst>
              <a:ext uri="{FF2B5EF4-FFF2-40B4-BE49-F238E27FC236}">
                <a16:creationId xmlns:a16="http://schemas.microsoft.com/office/drawing/2014/main" id="{A3B1C258-FBF0-4962-A73A-9E81CCF4F803}"/>
              </a:ext>
            </a:extLst>
          </p:cNvPr>
          <p:cNvSpPr txBox="1"/>
          <p:nvPr/>
        </p:nvSpPr>
        <p:spPr>
          <a:xfrm>
            <a:off x="1076972" y="3584945"/>
            <a:ext cx="4735493" cy="958724"/>
          </a:xfrm>
          <a:prstGeom prst="rect">
            <a:avLst/>
          </a:prstGeom>
          <a:noFill/>
        </p:spPr>
        <p:txBody>
          <a:bodyPr wrap="square">
            <a:spAutoFit/>
          </a:bodyPr>
          <a:lstStyle/>
          <a:p>
            <a:pPr indent="0">
              <a:lnSpc>
                <a:spcPct val="95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domain description of PDA controller is given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95000"/>
              </a:lnSpc>
              <a:spcAft>
                <a:spcPts val="600"/>
              </a:spcAft>
              <a:buNone/>
            </a:pPr>
            <a:endParaRPr lang="en-IN" sz="1800" dirty="0"/>
          </a:p>
        </p:txBody>
      </p:sp>
      <p:pic>
        <p:nvPicPr>
          <p:cNvPr id="21" name="Picture 20">
            <a:extLst>
              <a:ext uri="{FF2B5EF4-FFF2-40B4-BE49-F238E27FC236}">
                <a16:creationId xmlns:a16="http://schemas.microsoft.com/office/drawing/2014/main" id="{F71120CD-2227-429A-8BCA-A30447DF8889}"/>
              </a:ext>
            </a:extLst>
          </p:cNvPr>
          <p:cNvPicPr>
            <a:picLocks noChangeAspect="1"/>
          </p:cNvPicPr>
          <p:nvPr/>
        </p:nvPicPr>
        <p:blipFill>
          <a:blip r:embed="rId5"/>
          <a:stretch>
            <a:fillRect/>
          </a:stretch>
        </p:blipFill>
        <p:spPr>
          <a:xfrm>
            <a:off x="1238972" y="4305137"/>
            <a:ext cx="710330" cy="278949"/>
          </a:xfrm>
          <a:prstGeom prst="rect">
            <a:avLst/>
          </a:prstGeom>
        </p:spPr>
      </p:pic>
      <p:pic>
        <p:nvPicPr>
          <p:cNvPr id="22" name="Picture 21">
            <a:extLst>
              <a:ext uri="{FF2B5EF4-FFF2-40B4-BE49-F238E27FC236}">
                <a16:creationId xmlns:a16="http://schemas.microsoft.com/office/drawing/2014/main" id="{7179839F-968F-4107-AA8C-6B35006575CB}"/>
              </a:ext>
            </a:extLst>
          </p:cNvPr>
          <p:cNvPicPr>
            <a:picLocks noChangeAspect="1"/>
          </p:cNvPicPr>
          <p:nvPr/>
        </p:nvPicPr>
        <p:blipFill>
          <a:blip r:embed="rId6"/>
          <a:stretch>
            <a:fillRect/>
          </a:stretch>
        </p:blipFill>
        <p:spPr>
          <a:xfrm>
            <a:off x="2004287" y="4312645"/>
            <a:ext cx="2602633" cy="316021"/>
          </a:xfrm>
          <a:prstGeom prst="rect">
            <a:avLst/>
          </a:prstGeom>
        </p:spPr>
      </p:pic>
      <p:pic>
        <p:nvPicPr>
          <p:cNvPr id="14" name="Picture 13">
            <a:extLst>
              <a:ext uri="{FF2B5EF4-FFF2-40B4-BE49-F238E27FC236}">
                <a16:creationId xmlns:a16="http://schemas.microsoft.com/office/drawing/2014/main" id="{FECFE674-6697-484A-8922-1F7299357FA6}"/>
              </a:ext>
            </a:extLst>
          </p:cNvPr>
          <p:cNvPicPr>
            <a:picLocks noChangeAspect="1"/>
          </p:cNvPicPr>
          <p:nvPr/>
        </p:nvPicPr>
        <p:blipFill>
          <a:blip r:embed="rId7"/>
          <a:stretch>
            <a:fillRect/>
          </a:stretch>
        </p:blipFill>
        <p:spPr>
          <a:xfrm>
            <a:off x="6149154" y="3488727"/>
            <a:ext cx="2799924" cy="1282675"/>
          </a:xfrm>
          <a:prstGeom prst="rect">
            <a:avLst/>
          </a:prstGeom>
        </p:spPr>
      </p:pic>
      <p:sp>
        <p:nvSpPr>
          <p:cNvPr id="23" name="AutoShape 12">
            <a:extLst>
              <a:ext uri="{FF2B5EF4-FFF2-40B4-BE49-F238E27FC236}">
                <a16:creationId xmlns:a16="http://schemas.microsoft.com/office/drawing/2014/main" id="{342BB5A1-74E6-4342-9E08-D0BBE815778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14">
            <a:extLst>
              <a:ext uri="{FF2B5EF4-FFF2-40B4-BE49-F238E27FC236}">
                <a16:creationId xmlns:a16="http://schemas.microsoft.com/office/drawing/2014/main" id="{8CBA9B43-5465-427B-AF0C-E7F7B5E08997}"/>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a:extLst>
              <a:ext uri="{FF2B5EF4-FFF2-40B4-BE49-F238E27FC236}">
                <a16:creationId xmlns:a16="http://schemas.microsoft.com/office/drawing/2014/main" id="{12A2C7F1-1013-4E36-A05B-39F03C986481}"/>
              </a:ext>
            </a:extLst>
          </p:cNvPr>
          <p:cNvPicPr>
            <a:picLocks noChangeAspect="1"/>
          </p:cNvPicPr>
          <p:nvPr/>
        </p:nvPicPr>
        <p:blipFill>
          <a:blip r:embed="rId8"/>
          <a:stretch>
            <a:fillRect/>
          </a:stretch>
        </p:blipFill>
        <p:spPr>
          <a:xfrm>
            <a:off x="5932967" y="333711"/>
            <a:ext cx="3142278" cy="1453890"/>
          </a:xfrm>
          <a:prstGeom prst="rect">
            <a:avLst/>
          </a:prstGeom>
        </p:spPr>
      </p:pic>
      <p:pic>
        <p:nvPicPr>
          <p:cNvPr id="28" name="Picture 27">
            <a:extLst>
              <a:ext uri="{FF2B5EF4-FFF2-40B4-BE49-F238E27FC236}">
                <a16:creationId xmlns:a16="http://schemas.microsoft.com/office/drawing/2014/main" id="{301DBAE1-570B-4DB1-BD0F-4A1337825C8E}"/>
              </a:ext>
            </a:extLst>
          </p:cNvPr>
          <p:cNvPicPr>
            <a:picLocks noChangeAspect="1"/>
          </p:cNvPicPr>
          <p:nvPr/>
        </p:nvPicPr>
        <p:blipFill>
          <a:blip r:embed="rId9"/>
          <a:stretch>
            <a:fillRect/>
          </a:stretch>
        </p:blipFill>
        <p:spPr>
          <a:xfrm>
            <a:off x="1076972" y="1351321"/>
            <a:ext cx="3552397" cy="681933"/>
          </a:xfrm>
          <a:prstGeom prst="rect">
            <a:avLst/>
          </a:prstGeom>
        </p:spPr>
      </p:pic>
      <p:sp>
        <p:nvSpPr>
          <p:cNvPr id="35" name="TextBox 34">
            <a:extLst>
              <a:ext uri="{FF2B5EF4-FFF2-40B4-BE49-F238E27FC236}">
                <a16:creationId xmlns:a16="http://schemas.microsoft.com/office/drawing/2014/main" id="{379B8792-D596-4684-901E-0DBE7A889530}"/>
              </a:ext>
            </a:extLst>
          </p:cNvPr>
          <p:cNvSpPr txBox="1"/>
          <p:nvPr/>
        </p:nvSpPr>
        <p:spPr>
          <a:xfrm>
            <a:off x="1171128" y="1013396"/>
            <a:ext cx="4698043" cy="958724"/>
          </a:xfrm>
          <a:prstGeom prst="rect">
            <a:avLst/>
          </a:prstGeom>
          <a:noFill/>
        </p:spPr>
        <p:txBody>
          <a:bodyPr wrap="square">
            <a:spAutoFit/>
          </a:bodyPr>
          <a:lstStyle/>
          <a:p>
            <a:pPr indent="0">
              <a:lnSpc>
                <a:spcPct val="95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domain description of PID controller is given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95000"/>
              </a:lnSpc>
              <a:spcAft>
                <a:spcPts val="600"/>
              </a:spcAft>
              <a:buNone/>
            </a:pPr>
            <a:endParaRPr lang="en-IN" sz="1800" dirty="0"/>
          </a:p>
        </p:txBody>
      </p:sp>
    </p:spTree>
    <p:extLst>
      <p:ext uri="{BB962C8B-B14F-4D97-AF65-F5344CB8AC3E}">
        <p14:creationId xmlns:p14="http://schemas.microsoft.com/office/powerpoint/2010/main" val="205546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Genetic Algorithm</a:t>
            </a:r>
            <a:endParaRPr dirty="0"/>
          </a:p>
        </p:txBody>
      </p:sp>
      <p:sp>
        <p:nvSpPr>
          <p:cNvPr id="285" name="Google Shape;285;p14"/>
          <p:cNvSpPr txBox="1">
            <a:spLocks noGrp="1"/>
          </p:cNvSpPr>
          <p:nvPr>
            <p:ph type="body" idx="1"/>
          </p:nvPr>
        </p:nvSpPr>
        <p:spPr>
          <a:xfrm>
            <a:off x="682752" y="1559925"/>
            <a:ext cx="4300374" cy="2971800"/>
          </a:xfrm>
          <a:prstGeom prst="rect">
            <a:avLst/>
          </a:prstGeom>
        </p:spPr>
        <p:txBody>
          <a:bodyPr spcFirstLastPara="1" wrap="square" lIns="91425" tIns="91425" rIns="91425" bIns="91425" anchor="t" anchorCtr="0">
            <a:normAutofit/>
          </a:bodyPr>
          <a:lstStyle/>
          <a:p>
            <a:pPr indent="0" algn="just">
              <a:lnSpc>
                <a:spcPct val="95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Genetic Algorithms (GA) is global optimizing ones, based on natural selection and genetics mechanisms.</a:t>
            </a:r>
          </a:p>
          <a:p>
            <a:pPr indent="0" algn="just">
              <a:lnSpc>
                <a:spcPct val="95000"/>
              </a:lnSpc>
              <a:spcAft>
                <a:spcPts val="6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95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They use a parallel procedure and structured strategy, but random, aiming to reinforce searching of high aptitude points.</a:t>
            </a:r>
            <a:endParaRPr lang="en-IN" dirty="0"/>
          </a:p>
        </p:txBody>
      </p:sp>
      <p:pic>
        <p:nvPicPr>
          <p:cNvPr id="4" name="Picture 3">
            <a:extLst>
              <a:ext uri="{FF2B5EF4-FFF2-40B4-BE49-F238E27FC236}">
                <a16:creationId xmlns:a16="http://schemas.microsoft.com/office/drawing/2014/main" id="{0597D218-EB4A-4DBB-B73F-F9F482E1F6E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44" t="5863" r="48900" b="6360"/>
          <a:stretch/>
        </p:blipFill>
        <p:spPr bwMode="auto">
          <a:xfrm>
            <a:off x="5195777" y="538146"/>
            <a:ext cx="3650511" cy="42059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712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Hard and Soft Actuators</a:t>
            </a:r>
            <a:endParaRPr dirty="0"/>
          </a:p>
        </p:txBody>
      </p:sp>
      <p:sp>
        <p:nvSpPr>
          <p:cNvPr id="285" name="Google Shape;285;p14"/>
          <p:cNvSpPr txBox="1">
            <a:spLocks noGrp="1"/>
          </p:cNvSpPr>
          <p:nvPr>
            <p:ph type="body" idx="1"/>
          </p:nvPr>
        </p:nvSpPr>
        <p:spPr>
          <a:xfrm>
            <a:off x="682752" y="1559925"/>
            <a:ext cx="7651548" cy="2971800"/>
          </a:xfrm>
          <a:prstGeom prst="rect">
            <a:avLst/>
          </a:prstGeom>
        </p:spPr>
        <p:txBody>
          <a:bodyPr spcFirstLastPara="1" wrap="square" lIns="91425" tIns="91425" rIns="91425" bIns="91425" anchor="t" anchorCtr="0">
            <a:normAutofit lnSpcReduction="10000"/>
          </a:bodyPr>
          <a:lstStyle/>
          <a:p>
            <a:pPr indent="0" algn="just">
              <a:lnSpc>
                <a:spcPct val="95000"/>
              </a:lnSpc>
              <a:spcAft>
                <a:spcPts val="6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Hard actuators include either the use of complex adjustable thrusters and propellers, design systems with larger bodies to incorporate control surfaces or at least one actuator for each DOF.</a:t>
            </a:r>
          </a:p>
          <a:p>
            <a:pPr indent="0" algn="just">
              <a:lnSpc>
                <a:spcPct val="95000"/>
              </a:lnSpc>
              <a:spcAft>
                <a:spcPts val="6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95000"/>
              </a:lnSpc>
              <a:spcAft>
                <a:spcPts val="6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also, it is very difficult to achieve accurate depth control using purely HAs</a:t>
            </a:r>
          </a:p>
          <a:p>
            <a:pPr indent="0" algn="just">
              <a:lnSpc>
                <a:spcPct val="95000"/>
              </a:lnSpc>
              <a:spcAft>
                <a:spcPts val="600"/>
              </a:spcAft>
              <a:buNone/>
            </a:pPr>
            <a:endParaRPr lang="en-IN" sz="1800" dirty="0">
              <a:latin typeface="Calibri" panose="020F0502020204030204" pitchFamily="34" charset="0"/>
              <a:cs typeface="Times New Roman" panose="02020603050405020304" pitchFamily="18" charset="0"/>
            </a:endParaRPr>
          </a:p>
          <a:p>
            <a:pPr indent="0" algn="just">
              <a:lnSpc>
                <a:spcPct val="95000"/>
              </a:lnSpc>
              <a:spcAft>
                <a:spcPts val="6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These are primarily used for adjusting system buoyancy. Buoyancy adjustments are achieved by varying the volume of fluid displaced via a compressed storage tank</a:t>
            </a:r>
            <a:endParaRPr lang="en-IN" dirty="0"/>
          </a:p>
        </p:txBody>
      </p:sp>
    </p:spTree>
    <p:extLst>
      <p:ext uri="{BB962C8B-B14F-4D97-AF65-F5344CB8AC3E}">
        <p14:creationId xmlns:p14="http://schemas.microsoft.com/office/powerpoint/2010/main" val="283115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Stability</a:t>
            </a:r>
            <a:endParaRPr dirty="0"/>
          </a:p>
        </p:txBody>
      </p:sp>
      <p:sp>
        <p:nvSpPr>
          <p:cNvPr id="285" name="Google Shape;285;p14"/>
          <p:cNvSpPr txBox="1">
            <a:spLocks noGrp="1"/>
          </p:cNvSpPr>
          <p:nvPr>
            <p:ph type="body" idx="1"/>
          </p:nvPr>
        </p:nvSpPr>
        <p:spPr>
          <a:xfrm>
            <a:off x="682752" y="1559925"/>
            <a:ext cx="5391983" cy="2971800"/>
          </a:xfrm>
          <a:prstGeom prst="rect">
            <a:avLst/>
          </a:prstGeom>
        </p:spPr>
        <p:txBody>
          <a:bodyPr spcFirstLastPara="1" wrap="square" lIns="91425" tIns="91425" rIns="91425" bIns="91425" anchor="t" anchorCtr="0">
            <a:normAutofit fontScale="85000" lnSpcReduction="10000"/>
          </a:bodyPr>
          <a:lstStyle/>
          <a:p>
            <a:pPr marL="1460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PID Controller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integer-order system, it is well known from the theory of stability that all the roots of Q(s) = 0 have negative real parts. It means that they are located on the left half of the complex plane.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Fractional-order PID Controller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stability of fractional-order system differs from the integer case. It is interesting that a stable fractional system may have roots in the right half of complex plane. The stable region of fractional-order system is given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95000"/>
              </a:lnSpc>
              <a:spcAft>
                <a:spcPts val="600"/>
              </a:spcAft>
              <a:buNone/>
            </a:pPr>
            <a:endParaRPr lang="en-IN" dirty="0"/>
          </a:p>
        </p:txBody>
      </p:sp>
      <p:pic>
        <p:nvPicPr>
          <p:cNvPr id="4" name="Picture 3">
            <a:extLst>
              <a:ext uri="{FF2B5EF4-FFF2-40B4-BE49-F238E27FC236}">
                <a16:creationId xmlns:a16="http://schemas.microsoft.com/office/drawing/2014/main" id="{8AF7796A-6985-48AD-907A-DBF0BEE8D574}"/>
              </a:ext>
            </a:extLst>
          </p:cNvPr>
          <p:cNvPicPr>
            <a:picLocks noChangeAspect="1"/>
          </p:cNvPicPr>
          <p:nvPr/>
        </p:nvPicPr>
        <p:blipFill>
          <a:blip r:embed="rId3"/>
          <a:stretch>
            <a:fillRect/>
          </a:stretch>
        </p:blipFill>
        <p:spPr>
          <a:xfrm>
            <a:off x="6074735" y="1814608"/>
            <a:ext cx="2807970" cy="2180590"/>
          </a:xfrm>
          <a:prstGeom prst="rect">
            <a:avLst/>
          </a:prstGeom>
        </p:spPr>
      </p:pic>
    </p:spTree>
    <p:extLst>
      <p:ext uri="{BB962C8B-B14F-4D97-AF65-F5344CB8AC3E}">
        <p14:creationId xmlns:p14="http://schemas.microsoft.com/office/powerpoint/2010/main" val="390046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367947"/>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Simulation and Results</a:t>
            </a:r>
            <a:endParaRPr dirty="0"/>
          </a:p>
        </p:txBody>
      </p:sp>
      <p:sp>
        <p:nvSpPr>
          <p:cNvPr id="285" name="Google Shape;285;p14"/>
          <p:cNvSpPr txBox="1">
            <a:spLocks noGrp="1"/>
          </p:cNvSpPr>
          <p:nvPr>
            <p:ph type="body" idx="1"/>
          </p:nvPr>
        </p:nvSpPr>
        <p:spPr>
          <a:xfrm>
            <a:off x="682752" y="1559925"/>
            <a:ext cx="7651548" cy="2971800"/>
          </a:xfrm>
          <a:prstGeom prst="rect">
            <a:avLst/>
          </a:prstGeom>
        </p:spPr>
        <p:txBody>
          <a:bodyPr spcFirstLastPara="1" wrap="square" lIns="91425" tIns="91425" rIns="91425" bIns="91425" anchor="t" anchorCtr="0">
            <a:normAutofit/>
          </a:bodyPr>
          <a:lstStyle/>
          <a:p>
            <a:pPr indent="0" algn="just">
              <a:lnSpc>
                <a:spcPct val="95000"/>
              </a:lnSpc>
              <a:spcAft>
                <a:spcPts val="600"/>
              </a:spcAft>
              <a:buNone/>
            </a:pPr>
            <a:endParaRPr lang="en-IN" dirty="0"/>
          </a:p>
        </p:txBody>
      </p:sp>
      <p:pic>
        <p:nvPicPr>
          <p:cNvPr id="7" name="Picture 6">
            <a:extLst>
              <a:ext uri="{FF2B5EF4-FFF2-40B4-BE49-F238E27FC236}">
                <a16:creationId xmlns:a16="http://schemas.microsoft.com/office/drawing/2014/main" id="{BE175487-3A50-402D-A9E8-CFFBAF004026}"/>
              </a:ext>
            </a:extLst>
          </p:cNvPr>
          <p:cNvPicPr>
            <a:picLocks noChangeAspect="1"/>
          </p:cNvPicPr>
          <p:nvPr/>
        </p:nvPicPr>
        <p:blipFill>
          <a:blip r:embed="rId3"/>
          <a:stretch>
            <a:fillRect/>
          </a:stretch>
        </p:blipFill>
        <p:spPr>
          <a:xfrm>
            <a:off x="137023" y="1395548"/>
            <a:ext cx="4371504" cy="3278628"/>
          </a:xfrm>
          <a:prstGeom prst="rect">
            <a:avLst/>
          </a:prstGeom>
        </p:spPr>
      </p:pic>
      <p:pic>
        <p:nvPicPr>
          <p:cNvPr id="9" name="Picture 8">
            <a:extLst>
              <a:ext uri="{FF2B5EF4-FFF2-40B4-BE49-F238E27FC236}">
                <a16:creationId xmlns:a16="http://schemas.microsoft.com/office/drawing/2014/main" id="{4532B759-8154-49CA-907B-A0EC6BFD23AE}"/>
              </a:ext>
            </a:extLst>
          </p:cNvPr>
          <p:cNvPicPr>
            <a:picLocks noChangeAspect="1"/>
          </p:cNvPicPr>
          <p:nvPr/>
        </p:nvPicPr>
        <p:blipFill>
          <a:blip r:embed="rId4"/>
          <a:stretch>
            <a:fillRect/>
          </a:stretch>
        </p:blipFill>
        <p:spPr>
          <a:xfrm>
            <a:off x="4508526" y="1374081"/>
            <a:ext cx="4342270" cy="3256703"/>
          </a:xfrm>
          <a:prstGeom prst="rect">
            <a:avLst/>
          </a:prstGeom>
        </p:spPr>
      </p:pic>
    </p:spTree>
    <p:extLst>
      <p:ext uri="{BB962C8B-B14F-4D97-AF65-F5344CB8AC3E}">
        <p14:creationId xmlns:p14="http://schemas.microsoft.com/office/powerpoint/2010/main" val="26371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Simulation and Results</a:t>
            </a:r>
            <a:endParaRPr dirty="0"/>
          </a:p>
        </p:txBody>
      </p:sp>
      <p:pic>
        <p:nvPicPr>
          <p:cNvPr id="3" name="Picture 2">
            <a:extLst>
              <a:ext uri="{FF2B5EF4-FFF2-40B4-BE49-F238E27FC236}">
                <a16:creationId xmlns:a16="http://schemas.microsoft.com/office/drawing/2014/main" id="{BE957CB2-9CF4-4366-BD0A-ABBDB1B5C2FD}"/>
              </a:ext>
            </a:extLst>
          </p:cNvPr>
          <p:cNvPicPr>
            <a:picLocks noChangeAspect="1"/>
          </p:cNvPicPr>
          <p:nvPr/>
        </p:nvPicPr>
        <p:blipFill>
          <a:blip r:embed="rId3"/>
          <a:stretch>
            <a:fillRect/>
          </a:stretch>
        </p:blipFill>
        <p:spPr>
          <a:xfrm>
            <a:off x="2627946" y="1718430"/>
            <a:ext cx="3284803" cy="2463603"/>
          </a:xfrm>
          <a:prstGeom prst="rect">
            <a:avLst/>
          </a:prstGeom>
        </p:spPr>
      </p:pic>
      <p:pic>
        <p:nvPicPr>
          <p:cNvPr id="5" name="Picture 4">
            <a:extLst>
              <a:ext uri="{FF2B5EF4-FFF2-40B4-BE49-F238E27FC236}">
                <a16:creationId xmlns:a16="http://schemas.microsoft.com/office/drawing/2014/main" id="{14C146AB-A15D-44EB-A9FA-BCB3D0D9E1B2}"/>
              </a:ext>
            </a:extLst>
          </p:cNvPr>
          <p:cNvPicPr>
            <a:picLocks noChangeAspect="1"/>
          </p:cNvPicPr>
          <p:nvPr/>
        </p:nvPicPr>
        <p:blipFill>
          <a:blip r:embed="rId4"/>
          <a:stretch>
            <a:fillRect/>
          </a:stretch>
        </p:blipFill>
        <p:spPr>
          <a:xfrm>
            <a:off x="111399" y="1718430"/>
            <a:ext cx="2660154" cy="2543529"/>
          </a:xfrm>
          <a:prstGeom prst="rect">
            <a:avLst/>
          </a:prstGeom>
        </p:spPr>
      </p:pic>
      <p:pic>
        <p:nvPicPr>
          <p:cNvPr id="7" name="Picture 6">
            <a:extLst>
              <a:ext uri="{FF2B5EF4-FFF2-40B4-BE49-F238E27FC236}">
                <a16:creationId xmlns:a16="http://schemas.microsoft.com/office/drawing/2014/main" id="{B6FECB8A-7B81-4A6B-A584-F83B65417E25}"/>
              </a:ext>
            </a:extLst>
          </p:cNvPr>
          <p:cNvPicPr>
            <a:picLocks noChangeAspect="1"/>
          </p:cNvPicPr>
          <p:nvPr/>
        </p:nvPicPr>
        <p:blipFill>
          <a:blip r:embed="rId5"/>
          <a:stretch>
            <a:fillRect/>
          </a:stretch>
        </p:blipFill>
        <p:spPr>
          <a:xfrm>
            <a:off x="6038863" y="1718430"/>
            <a:ext cx="3105137" cy="2328853"/>
          </a:xfrm>
          <a:prstGeom prst="rect">
            <a:avLst/>
          </a:prstGeom>
        </p:spPr>
      </p:pic>
    </p:spTree>
    <p:extLst>
      <p:ext uri="{BB962C8B-B14F-4D97-AF65-F5344CB8AC3E}">
        <p14:creationId xmlns:p14="http://schemas.microsoft.com/office/powerpoint/2010/main" val="12541529"/>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2254</TotalTime>
  <Words>375</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Maven Pro</vt:lpstr>
      <vt:lpstr>Nunito</vt:lpstr>
      <vt:lpstr>Calibri</vt:lpstr>
      <vt:lpstr>Arial</vt:lpstr>
      <vt:lpstr>Comfortaa</vt:lpstr>
      <vt:lpstr>Momentum</vt:lpstr>
      <vt:lpstr>Course Project</vt:lpstr>
      <vt:lpstr>Introduction</vt:lpstr>
      <vt:lpstr>AUV Modelling</vt:lpstr>
      <vt:lpstr>Controllers</vt:lpstr>
      <vt:lpstr>Genetic Algorithm</vt:lpstr>
      <vt:lpstr>Hard and Soft Actuators</vt:lpstr>
      <vt:lpstr>Stability</vt:lpstr>
      <vt:lpstr>Simulation and Results</vt:lpstr>
      <vt:lpstr>Simulation and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Hemanth Sirivella</dc:creator>
  <cp:lastModifiedBy>Hemanth Sirivella</cp:lastModifiedBy>
  <cp:revision>46</cp:revision>
  <dcterms:modified xsi:type="dcterms:W3CDTF">2022-04-15T18:00:19Z</dcterms:modified>
</cp:coreProperties>
</file>