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8" r:id="rId6"/>
    <p:sldId id="261" r:id="rId7"/>
    <p:sldId id="262" r:id="rId8"/>
    <p:sldId id="263" r:id="rId9"/>
    <p:sldId id="264" r:id="rId10"/>
    <p:sldId id="265" r:id="rId11"/>
    <p:sldId id="269" r:id="rId12"/>
    <p:sldId id="266" r:id="rId13"/>
    <p:sldId id="267" r:id="rId14"/>
  </p:sldIdLst>
  <p:sldSz cx="9144000" cy="5143500" type="screen16x9"/>
  <p:notesSz cx="6858000" cy="9144000"/>
  <p:embeddedFontLst>
    <p:embeddedFont>
      <p:font typeface="Cambria Math" panose="02040503050406030204" pitchFamily="18" charset="0"/>
      <p:regular r:id="rId16"/>
    </p:embeddedFont>
    <p:embeddedFont>
      <p:font typeface="Comfortaa" panose="020B0604020202020204" charset="0"/>
      <p:regular r:id="rId17"/>
      <p:bold r:id="rId18"/>
    </p:embeddedFont>
    <p:embeddedFont>
      <p:font typeface="Maven Pro" panose="020B0604020202020204" charset="0"/>
      <p:regular r:id="rId19"/>
      <p:bold r:id="rId20"/>
    </p:embeddedFont>
    <p:embeddedFont>
      <p:font typeface="Nunito"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1d7bb1d57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1d7bb1d57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d7bb1d57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1d7bb1d57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0526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d7bb1d57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1d7bb1d57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01a61699bf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01a61699bf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1a61699bf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1a61699b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1d7bb1d5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1d7bb1d5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1d7bb1d5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1d7bb1d5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d7bb1d57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1d7bb1d57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474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d7bb1d57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1d7bb1d57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d7bb1d57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d7bb1d57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1d7bb1d57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1d7bb1d57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1d7bb1d57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1d7bb1d57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174925" y="698838"/>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Course Project</a:t>
            </a:r>
            <a:endParaRPr/>
          </a:p>
        </p:txBody>
      </p:sp>
      <p:sp>
        <p:nvSpPr>
          <p:cNvPr id="278" name="Google Shape;278;p13"/>
          <p:cNvSpPr txBox="1">
            <a:spLocks noGrp="1"/>
          </p:cNvSpPr>
          <p:nvPr>
            <p:ph type="subTitle" idx="1"/>
          </p:nvPr>
        </p:nvSpPr>
        <p:spPr>
          <a:xfrm>
            <a:off x="699725" y="2224050"/>
            <a:ext cx="5495666" cy="82395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dirty="0"/>
              <a:t>Fuzzy identification of systems and its Application to modeling and Control by </a:t>
            </a:r>
            <a:r>
              <a:rPr lang="it-IT" dirty="0"/>
              <a:t>Michio Sugeno and Tomohiro Takagi</a:t>
            </a:r>
            <a:endParaRPr dirty="0"/>
          </a:p>
        </p:txBody>
      </p:sp>
      <p:sp>
        <p:nvSpPr>
          <p:cNvPr id="279" name="Google Shape;279;p13"/>
          <p:cNvSpPr txBox="1"/>
          <p:nvPr/>
        </p:nvSpPr>
        <p:spPr>
          <a:xfrm>
            <a:off x="4301275" y="3276750"/>
            <a:ext cx="2797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Nunito"/>
                <a:ea typeface="Nunito"/>
                <a:cs typeface="Nunito"/>
                <a:sym typeface="Nunito"/>
              </a:rPr>
              <a:t>Submitted by:</a:t>
            </a:r>
            <a:endParaRPr>
              <a:solidFill>
                <a:schemeClr val="lt1"/>
              </a:solidFill>
              <a:latin typeface="Nunito"/>
              <a:ea typeface="Nunito"/>
              <a:cs typeface="Nunito"/>
              <a:sym typeface="Nunito"/>
            </a:endParaRPr>
          </a:p>
          <a:p>
            <a:pPr marL="0" lvl="0" indent="0" algn="l" rtl="0">
              <a:spcBef>
                <a:spcPts val="0"/>
              </a:spcBef>
              <a:spcAft>
                <a:spcPts val="0"/>
              </a:spcAft>
              <a:buNone/>
            </a:pPr>
            <a:r>
              <a:rPr lang="en">
                <a:solidFill>
                  <a:schemeClr val="lt1"/>
                </a:solidFill>
                <a:latin typeface="Nunito"/>
                <a:ea typeface="Nunito"/>
                <a:cs typeface="Nunito"/>
                <a:sym typeface="Nunito"/>
              </a:rPr>
              <a:t>Puneet Shrivastava (21104075)</a:t>
            </a:r>
            <a:endParaRPr>
              <a:solidFill>
                <a:schemeClr val="lt1"/>
              </a:solidFill>
              <a:latin typeface="Nunito"/>
              <a:ea typeface="Nunito"/>
              <a:cs typeface="Nunito"/>
              <a:sym typeface="Nunito"/>
            </a:endParaRPr>
          </a:p>
          <a:p>
            <a:pPr marL="0" lvl="0" indent="0" algn="l" rtl="0">
              <a:spcBef>
                <a:spcPts val="0"/>
              </a:spcBef>
              <a:spcAft>
                <a:spcPts val="0"/>
              </a:spcAft>
              <a:buNone/>
            </a:pPr>
            <a:r>
              <a:rPr lang="en">
                <a:solidFill>
                  <a:schemeClr val="lt1"/>
                </a:solidFill>
                <a:latin typeface="Nunito"/>
                <a:ea typeface="Nunito"/>
                <a:cs typeface="Nunito"/>
                <a:sym typeface="Nunito"/>
              </a:rPr>
              <a:t>EE658A</a:t>
            </a:r>
            <a:endParaRPr>
              <a:solidFill>
                <a:schemeClr val="lt1"/>
              </a:solidFill>
              <a:latin typeface="Nunito"/>
              <a:ea typeface="Nunito"/>
              <a:cs typeface="Nunito"/>
              <a:sym typeface="Nunito"/>
            </a:endParaRPr>
          </a:p>
          <a:p>
            <a:pPr marL="0" lvl="0" indent="0" algn="l" rtl="0">
              <a:spcBef>
                <a:spcPts val="0"/>
              </a:spcBef>
              <a:spcAft>
                <a:spcPts val="0"/>
              </a:spcAft>
              <a:buNone/>
            </a:pPr>
            <a:r>
              <a:rPr lang="en">
                <a:solidFill>
                  <a:schemeClr val="lt1"/>
                </a:solidFill>
                <a:latin typeface="Nunito"/>
                <a:ea typeface="Nunito"/>
                <a:cs typeface="Nunito"/>
                <a:sym typeface="Nunito"/>
              </a:rPr>
              <a:t>IIT KANPUR</a:t>
            </a:r>
            <a:endParaRPr>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2"/>
          <p:cNvSpPr txBox="1">
            <a:spLocks noGrp="1"/>
          </p:cNvSpPr>
          <p:nvPr>
            <p:ph type="body" idx="1"/>
          </p:nvPr>
        </p:nvSpPr>
        <p:spPr>
          <a:xfrm>
            <a:off x="1303800" y="393500"/>
            <a:ext cx="7030500" cy="413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Step 5: Now, we will repeat the process starting from step 2 until one of the following conditions are fulfilled.</a:t>
            </a:r>
            <a:endParaRPr dirty="0"/>
          </a:p>
          <a:p>
            <a:pPr marL="0" lvl="0" indent="0" algn="l" rtl="0">
              <a:spcBef>
                <a:spcPts val="1200"/>
              </a:spcBef>
              <a:spcAft>
                <a:spcPts val="0"/>
              </a:spcAft>
              <a:buNone/>
            </a:pPr>
            <a:r>
              <a:rPr lang="en" dirty="0"/>
              <a:t>1.	The final performance index value is less than desired value.</a:t>
            </a:r>
            <a:endParaRPr dirty="0"/>
          </a:p>
          <a:p>
            <a:pPr marL="0" lvl="0" indent="0" algn="l" rtl="0">
              <a:spcBef>
                <a:spcPts val="1200"/>
              </a:spcBef>
              <a:spcAft>
                <a:spcPts val="0"/>
              </a:spcAft>
              <a:buNone/>
            </a:pPr>
            <a:r>
              <a:rPr lang="en" dirty="0"/>
              <a:t>2.	 Number of premise variables exceeds the maximum permissible number of    	 rules.</a:t>
            </a:r>
            <a:endParaRPr dirty="0"/>
          </a:p>
          <a:p>
            <a:pPr marL="0" lvl="0" indent="0" algn="l" rtl="0">
              <a:spcBef>
                <a:spcPts val="1200"/>
              </a:spcBef>
              <a:spcAft>
                <a:spcPts val="1200"/>
              </a:spcAft>
              <a:buNone/>
            </a:pPr>
            <a:endParaRPr dirty="0"/>
          </a:p>
        </p:txBody>
      </p:sp>
      <p:pic>
        <p:nvPicPr>
          <p:cNvPr id="3" name="Google Shape;314;p19">
            <a:extLst>
              <a:ext uri="{FF2B5EF4-FFF2-40B4-BE49-F238E27FC236}">
                <a16:creationId xmlns:a16="http://schemas.microsoft.com/office/drawing/2014/main" id="{893DA205-8B73-4DAF-B055-A7BB8278CE6E}"/>
              </a:ext>
            </a:extLst>
          </p:cNvPr>
          <p:cNvPicPr preferRelativeResize="0"/>
          <p:nvPr/>
        </p:nvPicPr>
        <p:blipFill>
          <a:blip r:embed="rId3">
            <a:alphaModFix/>
          </a:blip>
          <a:stretch>
            <a:fillRect/>
          </a:stretch>
        </p:blipFill>
        <p:spPr>
          <a:xfrm>
            <a:off x="2854911" y="2398644"/>
            <a:ext cx="3434177" cy="19482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3"/>
          <p:cNvSpPr txBox="1">
            <a:spLocks noGrp="1"/>
          </p:cNvSpPr>
          <p:nvPr>
            <p:ph type="title"/>
          </p:nvPr>
        </p:nvSpPr>
        <p:spPr>
          <a:xfrm>
            <a:off x="1303800" y="598575"/>
            <a:ext cx="7030500" cy="65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Simulation and Results</a:t>
            </a:r>
            <a:endParaRPr dirty="0"/>
          </a:p>
        </p:txBody>
      </p:sp>
      <p:pic>
        <p:nvPicPr>
          <p:cNvPr id="3" name="Picture 2">
            <a:extLst>
              <a:ext uri="{FF2B5EF4-FFF2-40B4-BE49-F238E27FC236}">
                <a16:creationId xmlns:a16="http://schemas.microsoft.com/office/drawing/2014/main" id="{F29FCB80-3488-4B74-B8AA-9FFA747B61BF}"/>
              </a:ext>
            </a:extLst>
          </p:cNvPr>
          <p:cNvPicPr>
            <a:picLocks noChangeAspect="1"/>
          </p:cNvPicPr>
          <p:nvPr/>
        </p:nvPicPr>
        <p:blipFill>
          <a:blip r:embed="rId3"/>
          <a:stretch>
            <a:fillRect/>
          </a:stretch>
        </p:blipFill>
        <p:spPr>
          <a:xfrm>
            <a:off x="291548" y="1908914"/>
            <a:ext cx="4426226" cy="1136911"/>
          </a:xfrm>
          <a:prstGeom prst="rect">
            <a:avLst/>
          </a:prstGeom>
        </p:spPr>
      </p:pic>
      <p:pic>
        <p:nvPicPr>
          <p:cNvPr id="9" name="Google Shape;338;p23">
            <a:extLst>
              <a:ext uri="{FF2B5EF4-FFF2-40B4-BE49-F238E27FC236}">
                <a16:creationId xmlns:a16="http://schemas.microsoft.com/office/drawing/2014/main" id="{5FC2D3E1-91EF-4466-8B2B-3493D3F5FCD1}"/>
              </a:ext>
            </a:extLst>
          </p:cNvPr>
          <p:cNvPicPr preferRelativeResize="0"/>
          <p:nvPr/>
        </p:nvPicPr>
        <p:blipFill>
          <a:blip r:embed="rId4">
            <a:alphaModFix/>
          </a:blip>
          <a:stretch>
            <a:fillRect/>
          </a:stretch>
        </p:blipFill>
        <p:spPr>
          <a:xfrm>
            <a:off x="5054296" y="1254262"/>
            <a:ext cx="3513325" cy="2634975"/>
          </a:xfrm>
          <a:prstGeom prst="rect">
            <a:avLst/>
          </a:prstGeom>
          <a:noFill/>
          <a:ln>
            <a:noFill/>
          </a:ln>
        </p:spPr>
      </p:pic>
      <p:sp>
        <p:nvSpPr>
          <p:cNvPr id="12" name="Google Shape;340;p23">
            <a:extLst>
              <a:ext uri="{FF2B5EF4-FFF2-40B4-BE49-F238E27FC236}">
                <a16:creationId xmlns:a16="http://schemas.microsoft.com/office/drawing/2014/main" id="{33905591-2F7D-4846-8D64-AE69656F689B}"/>
              </a:ext>
            </a:extLst>
          </p:cNvPr>
          <p:cNvSpPr txBox="1"/>
          <p:nvPr/>
        </p:nvSpPr>
        <p:spPr>
          <a:xfrm>
            <a:off x="5241593" y="4048540"/>
            <a:ext cx="313873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Nunito"/>
                <a:ea typeface="Nunito"/>
                <a:cs typeface="Nunito"/>
                <a:sym typeface="Nunito"/>
              </a:rPr>
              <a:t>Variation of model output from ideal value in Water Cleaning Process</a:t>
            </a:r>
            <a:endParaRPr dirty="0">
              <a:latin typeface="Nunito"/>
              <a:ea typeface="Nunito"/>
              <a:cs typeface="Nunito"/>
              <a:sym typeface="Nunito"/>
            </a:endParaRPr>
          </a:p>
        </p:txBody>
      </p:sp>
      <p:sp>
        <p:nvSpPr>
          <p:cNvPr id="13" name="Google Shape;340;p23">
            <a:extLst>
              <a:ext uri="{FF2B5EF4-FFF2-40B4-BE49-F238E27FC236}">
                <a16:creationId xmlns:a16="http://schemas.microsoft.com/office/drawing/2014/main" id="{A34D171E-32DD-4196-AC8A-A72D0CDCA7EC}"/>
              </a:ext>
            </a:extLst>
          </p:cNvPr>
          <p:cNvSpPr txBox="1"/>
          <p:nvPr/>
        </p:nvSpPr>
        <p:spPr>
          <a:xfrm>
            <a:off x="950975" y="3382149"/>
            <a:ext cx="3138730"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Nunito"/>
                <a:ea typeface="Nunito"/>
                <a:cs typeface="Nunito"/>
                <a:sym typeface="Nunito"/>
              </a:rPr>
              <a:t>Water Cleaning Process</a:t>
            </a:r>
            <a:endParaRPr dirty="0">
              <a:latin typeface="Nunito"/>
              <a:ea typeface="Nunito"/>
              <a:cs typeface="Nunito"/>
              <a:sym typeface="Nunito"/>
            </a:endParaRPr>
          </a:p>
        </p:txBody>
      </p:sp>
    </p:spTree>
    <p:extLst>
      <p:ext uri="{BB962C8B-B14F-4D97-AF65-F5344CB8AC3E}">
        <p14:creationId xmlns:p14="http://schemas.microsoft.com/office/powerpoint/2010/main" val="4228976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3"/>
          <p:cNvSpPr txBox="1">
            <a:spLocks noGrp="1"/>
          </p:cNvSpPr>
          <p:nvPr>
            <p:ph type="title"/>
          </p:nvPr>
        </p:nvSpPr>
        <p:spPr>
          <a:xfrm>
            <a:off x="1303800" y="598575"/>
            <a:ext cx="7030500" cy="65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Simulation and Results</a:t>
            </a:r>
            <a:endParaRPr dirty="0"/>
          </a:p>
        </p:txBody>
      </p:sp>
      <p:pic>
        <p:nvPicPr>
          <p:cNvPr id="339" name="Google Shape;339;p23"/>
          <p:cNvPicPr preferRelativeResize="0"/>
          <p:nvPr/>
        </p:nvPicPr>
        <p:blipFill>
          <a:blip r:embed="rId3">
            <a:alphaModFix/>
          </a:blip>
          <a:stretch>
            <a:fillRect/>
          </a:stretch>
        </p:blipFill>
        <p:spPr>
          <a:xfrm>
            <a:off x="4731225" y="1489392"/>
            <a:ext cx="3513324" cy="2635008"/>
          </a:xfrm>
          <a:prstGeom prst="rect">
            <a:avLst/>
          </a:prstGeom>
          <a:noFill/>
          <a:ln>
            <a:noFill/>
          </a:ln>
        </p:spPr>
      </p:pic>
      <p:sp>
        <p:nvSpPr>
          <p:cNvPr id="340" name="Google Shape;340;p23"/>
          <p:cNvSpPr txBox="1"/>
          <p:nvPr/>
        </p:nvSpPr>
        <p:spPr>
          <a:xfrm>
            <a:off x="4969105" y="4178797"/>
            <a:ext cx="3037563"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Nunito"/>
                <a:ea typeface="Nunito"/>
                <a:cs typeface="Nunito"/>
                <a:sym typeface="Nunito"/>
              </a:rPr>
              <a:t>Variation of model output from ideal value in Steel Making Process</a:t>
            </a:r>
            <a:endParaRPr dirty="0">
              <a:latin typeface="Nunito"/>
              <a:ea typeface="Nunito"/>
              <a:cs typeface="Nunito"/>
              <a:sym typeface="Nunito"/>
            </a:endParaRPr>
          </a:p>
        </p:txBody>
      </p:sp>
      <p:pic>
        <p:nvPicPr>
          <p:cNvPr id="5" name="Picture 4">
            <a:extLst>
              <a:ext uri="{FF2B5EF4-FFF2-40B4-BE49-F238E27FC236}">
                <a16:creationId xmlns:a16="http://schemas.microsoft.com/office/drawing/2014/main" id="{8AD5B299-86C4-4B36-BA29-DC00F3A6B38B}"/>
              </a:ext>
            </a:extLst>
          </p:cNvPr>
          <p:cNvPicPr>
            <a:picLocks noChangeAspect="1"/>
          </p:cNvPicPr>
          <p:nvPr/>
        </p:nvPicPr>
        <p:blipFill>
          <a:blip r:embed="rId4"/>
          <a:stretch>
            <a:fillRect/>
          </a:stretch>
        </p:blipFill>
        <p:spPr>
          <a:xfrm>
            <a:off x="159223" y="1820889"/>
            <a:ext cx="4572002" cy="1501722"/>
          </a:xfrm>
          <a:prstGeom prst="rect">
            <a:avLst/>
          </a:prstGeom>
        </p:spPr>
      </p:pic>
      <p:sp>
        <p:nvSpPr>
          <p:cNvPr id="11" name="Google Shape;340;p23">
            <a:extLst>
              <a:ext uri="{FF2B5EF4-FFF2-40B4-BE49-F238E27FC236}">
                <a16:creationId xmlns:a16="http://schemas.microsoft.com/office/drawing/2014/main" id="{8B799827-7226-4A56-BC74-8BC1FECA9BC4}"/>
              </a:ext>
            </a:extLst>
          </p:cNvPr>
          <p:cNvSpPr txBox="1"/>
          <p:nvPr/>
        </p:nvSpPr>
        <p:spPr>
          <a:xfrm>
            <a:off x="1205870" y="3254029"/>
            <a:ext cx="2478708"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Nunito"/>
                <a:ea typeface="Nunito"/>
                <a:cs typeface="Nunito"/>
                <a:sym typeface="Nunito"/>
              </a:rPr>
              <a:t>Steel Making Process</a:t>
            </a:r>
            <a:endParaRPr dirty="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txBox="1">
            <a:spLocks noGrp="1"/>
          </p:cNvSpPr>
          <p:nvPr>
            <p:ph type="title"/>
          </p:nvPr>
        </p:nvSpPr>
        <p:spPr>
          <a:xfrm>
            <a:off x="1056750" y="2072100"/>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a:latin typeface="Comfortaa"/>
                <a:ea typeface="Comfortaa"/>
                <a:cs typeface="Comfortaa"/>
                <a:sym typeface="Comfortaa"/>
              </a:rPr>
              <a:t>THANK YOU</a:t>
            </a:r>
            <a:endParaRPr sz="54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65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285" name="Google Shape;285;p14"/>
          <p:cNvSpPr txBox="1">
            <a:spLocks noGrp="1"/>
          </p:cNvSpPr>
          <p:nvPr>
            <p:ph type="body" idx="1"/>
          </p:nvPr>
        </p:nvSpPr>
        <p:spPr>
          <a:xfrm>
            <a:off x="682752" y="1559925"/>
            <a:ext cx="7651548" cy="2971800"/>
          </a:xfrm>
          <a:prstGeom prst="rect">
            <a:avLst/>
          </a:prstGeom>
        </p:spPr>
        <p:txBody>
          <a:bodyPr spcFirstLastPara="1" wrap="square" lIns="91425" tIns="91425" rIns="91425" bIns="91425" anchor="t" anchorCtr="0">
            <a:normAutofit fontScale="85000" lnSpcReduction="10000"/>
          </a:bodyPr>
          <a:lstStyle/>
          <a:p>
            <a:pPr indent="0" algn="just">
              <a:lnSpc>
                <a:spcPct val="95000"/>
              </a:lnSpc>
              <a:spcAft>
                <a:spcPts val="600"/>
              </a:spcAft>
              <a:buNone/>
            </a:pPr>
            <a:r>
              <a:rPr lang="en-US" sz="1800" dirty="0">
                <a:effectLst/>
                <a:latin typeface="Times New Roman" panose="02020603050405020304" pitchFamily="18" charset="0"/>
                <a:ea typeface="Times New Roman" panose="02020603050405020304" pitchFamily="18" charset="0"/>
              </a:rPr>
              <a:t>The primary goal of the study is to propose a mathematical technique for creating a fuzzy system model. In earlier studies, the attempt was made to form a fuzzy implication containing fuzzy variable function in unimodal form. These variables were called linguistic variables as they were linguistically understood. But there was the difficulty in modeling using these linguistic variables as we may have to use multiple variables.</a:t>
            </a:r>
          </a:p>
          <a:p>
            <a:pPr indent="0" algn="just">
              <a:lnSpc>
                <a:spcPct val="95000"/>
              </a:lnSpc>
              <a:spcAft>
                <a:spcPts val="600"/>
              </a:spcAft>
              <a:buNone/>
            </a:pPr>
            <a:r>
              <a:rPr lang="en-US" sz="1800" dirty="0">
                <a:effectLst/>
                <a:latin typeface="Times New Roman" panose="02020603050405020304" pitchFamily="18" charset="0"/>
                <a:ea typeface="Times New Roman" panose="02020603050405020304" pitchFamily="18" charset="0"/>
              </a:rPr>
              <a:t>In this study, we tried to reduce these linguistic variables. In order to do that we must consider multidimensional fuzzy thinking as we are dealing with a multi-variable system. We know that in general, building a model using input-output data must have two factors: technique for identification of the system and the mathematical tool for expressing it. As a result, we proposed a simple yet extensive mathematical tool as well as fuzzy implications based on fuzzy space partition. Also the method for identification of the system using its input-output data is shown.</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65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FORMAT OF FUZZY IMPLICATION</a:t>
            </a:r>
            <a:endParaRPr/>
          </a:p>
        </p:txBody>
      </p:sp>
      <p:sp>
        <p:nvSpPr>
          <p:cNvPr id="291" name="Google Shape;291;p15"/>
          <p:cNvSpPr txBox="1">
            <a:spLocks noGrp="1"/>
          </p:cNvSpPr>
          <p:nvPr>
            <p:ph type="body" idx="1"/>
          </p:nvPr>
        </p:nvSpPr>
        <p:spPr>
          <a:xfrm>
            <a:off x="1303800" y="1559925"/>
            <a:ext cx="7030500" cy="297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Format of Fuzzy variables</a:t>
            </a:r>
            <a:endParaRPr dirty="0"/>
          </a:p>
          <a:p>
            <a:pPr marL="0" lvl="0" indent="0" algn="l" rtl="0">
              <a:spcBef>
                <a:spcPts val="1200"/>
              </a:spcBef>
              <a:spcAft>
                <a:spcPts val="0"/>
              </a:spcAft>
              <a:buNone/>
            </a:pPr>
            <a:r>
              <a:rPr lang="en" dirty="0"/>
              <a:t>The membership function of a fuzzy set A can be denoted as A(x), (x∈X).</a:t>
            </a:r>
            <a:r>
              <a:rPr lang="en-IN" dirty="0"/>
              <a:t> The fuzzy variables are assumed to be linear with minimum value of ‘0’ and maximum value of ‘1’. </a:t>
            </a:r>
            <a:r>
              <a:rPr lang="en" dirty="0"/>
              <a:t> As a result, the truth table for the statement |x is A and y is B| may be reduced to – A(x) ^ B(y).</a:t>
            </a:r>
            <a:endParaRPr dirty="0"/>
          </a:p>
          <a:p>
            <a:pPr marL="0" lvl="0" indent="457200" algn="l" rtl="0">
              <a:spcBef>
                <a:spcPts val="1200"/>
              </a:spcBef>
              <a:spcAft>
                <a:spcPts val="0"/>
              </a:spcAft>
              <a:buNone/>
            </a:pPr>
            <a:r>
              <a:rPr lang="en" dirty="0"/>
              <a:t>here, </a:t>
            </a:r>
          </a:p>
          <a:p>
            <a:pPr marL="0" lvl="0" indent="457200" algn="l" rtl="0">
              <a:spcBef>
                <a:spcPts val="1200"/>
              </a:spcBef>
              <a:spcAft>
                <a:spcPts val="0"/>
              </a:spcAft>
              <a:buNone/>
            </a:pPr>
            <a:r>
              <a:rPr lang="en" dirty="0"/>
              <a:t>	^ : min operation.</a:t>
            </a:r>
            <a:endParaRPr dirty="0"/>
          </a:p>
          <a:p>
            <a:pPr marL="0" lvl="0" indent="0" algn="l" rtl="0">
              <a:spcBef>
                <a:spcPts val="1200"/>
              </a:spcBef>
              <a:spcAft>
                <a:spcPts val="0"/>
              </a:spcAft>
              <a:buNone/>
            </a:pPr>
            <a:r>
              <a:rPr lang="en" dirty="0"/>
              <a:t>	X : universe of discourse</a:t>
            </a:r>
            <a:endParaRPr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body" idx="1"/>
          </p:nvPr>
        </p:nvSpPr>
        <p:spPr>
          <a:xfrm>
            <a:off x="1303800" y="393500"/>
            <a:ext cx="7030500" cy="41382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dirty="0"/>
              <a:t>Format of Implication</a:t>
            </a:r>
          </a:p>
          <a:p>
            <a:pPr marL="0" lvl="0" indent="0" algn="l" rtl="0">
              <a:spcBef>
                <a:spcPts val="1200"/>
              </a:spcBef>
              <a:spcAft>
                <a:spcPts val="0"/>
              </a:spcAft>
              <a:buNone/>
            </a:pPr>
            <a:r>
              <a:rPr lang="en" dirty="0"/>
              <a:t>We have defined implication R as follows:</a:t>
            </a:r>
            <a:endParaRPr dirty="0"/>
          </a:p>
          <a:p>
            <a:pPr marL="0" lvl="0" indent="0" algn="l" rtl="0">
              <a:spcBef>
                <a:spcPts val="1200"/>
              </a:spcBef>
              <a:spcAft>
                <a:spcPts val="0"/>
              </a:spcAft>
              <a:buNone/>
            </a:pPr>
            <a:r>
              <a:rPr lang="en" dirty="0"/>
              <a:t>	R : If x1 is A1 and ……. and xk is Ak	Or f( x1  is A1,⋯,xk  is Ak)</a:t>
            </a:r>
            <a:endParaRPr dirty="0"/>
          </a:p>
          <a:p>
            <a:pPr marL="457200" lvl="0" indent="457200" algn="l" rtl="0">
              <a:spcBef>
                <a:spcPts val="1200"/>
              </a:spcBef>
              <a:spcAft>
                <a:spcPts val="0"/>
              </a:spcAft>
              <a:buNone/>
            </a:pPr>
            <a:r>
              <a:rPr lang="en" dirty="0"/>
              <a:t>then y = g(x1,⋯,xk )	Or y = p0+p1.x1+⋯+ pk.xk</a:t>
            </a:r>
            <a:endParaRPr dirty="0"/>
          </a:p>
          <a:p>
            <a:pPr marL="0" lvl="0" indent="0" algn="l" rtl="0">
              <a:spcBef>
                <a:spcPts val="1200"/>
              </a:spcBef>
              <a:spcAft>
                <a:spcPts val="0"/>
              </a:spcAft>
              <a:buNone/>
            </a:pPr>
            <a:r>
              <a:rPr lang="en" dirty="0"/>
              <a:t>here,</a:t>
            </a:r>
            <a:endParaRPr dirty="0"/>
          </a:p>
          <a:p>
            <a:pPr marL="0" lvl="0" indent="0" algn="l" rtl="0">
              <a:spcBef>
                <a:spcPts val="1200"/>
              </a:spcBef>
              <a:spcAft>
                <a:spcPts val="0"/>
              </a:spcAft>
              <a:buNone/>
            </a:pPr>
            <a:r>
              <a:rPr lang="en" dirty="0"/>
              <a:t>	y : Consequence variable	f : Logical function</a:t>
            </a:r>
            <a:endParaRPr dirty="0"/>
          </a:p>
          <a:p>
            <a:pPr marL="457200" lvl="0" indent="457200" algn="l" rtl="0">
              <a:spcBef>
                <a:spcPts val="1200"/>
              </a:spcBef>
              <a:spcAft>
                <a:spcPts val="0"/>
              </a:spcAft>
              <a:buNone/>
            </a:pPr>
            <a:r>
              <a:rPr lang="en" dirty="0"/>
              <a:t>x1 – xk :	Premise variables	g :  Output function of y with x1 – xk</a:t>
            </a:r>
            <a:endParaRPr dirty="0"/>
          </a:p>
          <a:p>
            <a:pPr marL="457200" lvl="0" indent="457200" algn="l" rtl="0">
              <a:spcBef>
                <a:spcPts val="1200"/>
              </a:spcBef>
              <a:spcAft>
                <a:spcPts val="0"/>
              </a:spcAft>
              <a:buNone/>
            </a:pPr>
            <a:r>
              <a:rPr lang="en" dirty="0"/>
              <a:t>A1 - Ak :	Membership function	p0,⋯,pk : Consequence parameters</a:t>
            </a:r>
            <a:endParaRPr dirty="0"/>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65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Algorithm of Reasoning</a:t>
            </a:r>
            <a:endParaRPr dirty="0"/>
          </a:p>
        </p:txBody>
      </p:sp>
      <p:sp>
        <p:nvSpPr>
          <p:cNvPr id="308" name="Google Shape;308;p18"/>
          <p:cNvSpPr txBox="1">
            <a:spLocks noGrp="1"/>
          </p:cNvSpPr>
          <p:nvPr>
            <p:ph type="body" idx="1"/>
          </p:nvPr>
        </p:nvSpPr>
        <p:spPr>
          <a:xfrm>
            <a:off x="1303800" y="1559925"/>
            <a:ext cx="7030500" cy="2971800"/>
          </a:xfrm>
          <a:prstGeom prst="rect">
            <a:avLst/>
          </a:prstGeom>
        </p:spPr>
        <p:txBody>
          <a:bodyPr spcFirstLastPara="1" wrap="square" lIns="91425" tIns="91425" rIns="91425" bIns="91425" anchor="t" anchorCtr="0">
            <a:normAutofit/>
          </a:bodyPr>
          <a:lstStyle/>
          <a:p>
            <a:pPr marL="146050" indent="0">
              <a:buNone/>
            </a:pPr>
            <a:r>
              <a:rPr lang="en-IN" sz="1400" b="0" i="0" u="none" strike="noStrike" baseline="0" dirty="0">
                <a:solidFill>
                  <a:srgbClr val="000000"/>
                </a:solidFill>
                <a:latin typeface="Times New Roman" panose="02020603050405020304" pitchFamily="18" charset="0"/>
              </a:rPr>
              <a:t>Let’s assume we have ‘n’ implications R (I = 1, … ,n) as shown in above and also, we have </a:t>
            </a:r>
          </a:p>
          <a:p>
            <a:pPr marL="146050" indent="0">
              <a:buNone/>
            </a:pPr>
            <a:r>
              <a:rPr lang="en-IN" sz="2000" b="0" i="0" u="none" strike="noStrike" baseline="0" dirty="0">
                <a:solidFill>
                  <a:srgbClr val="000000"/>
                </a:solidFill>
                <a:latin typeface="Times New Roman" panose="02020603050405020304" pitchFamily="18" charset="0"/>
              </a:rPr>
              <a:t> </a:t>
            </a:r>
          </a:p>
          <a:p>
            <a:r>
              <a:rPr lang="en-IN" sz="1400" b="0" i="0" u="none" strike="noStrike" baseline="0" dirty="0">
                <a:solidFill>
                  <a:srgbClr val="000000"/>
                </a:solidFill>
                <a:latin typeface="Times New Roman" panose="02020603050405020304" pitchFamily="18" charset="0"/>
              </a:rPr>
              <a:t>For every R</a:t>
            </a:r>
            <a:r>
              <a:rPr lang="en-IN" sz="800" b="0" i="0" u="none" strike="noStrike" baseline="0" dirty="0">
                <a:solidFill>
                  <a:srgbClr val="000000"/>
                </a:solidFill>
                <a:latin typeface="Times New Roman" panose="02020603050405020304" pitchFamily="18" charset="0"/>
              </a:rPr>
              <a:t>i</a:t>
            </a:r>
            <a:r>
              <a:rPr lang="en-IN" sz="1400" b="0" i="0" u="none" strike="noStrike" baseline="0" dirty="0">
                <a:solidFill>
                  <a:srgbClr val="000000"/>
                </a:solidFill>
                <a:latin typeface="Times New Roman" panose="02020603050405020304" pitchFamily="18" charset="0"/>
              </a:rPr>
              <a:t>, y is given by   </a:t>
            </a:r>
            <a:endParaRPr lang="en-IN" sz="2000" b="0" i="0" u="none" strike="noStrike" baseline="0" dirty="0">
              <a:solidFill>
                <a:srgbClr val="000000"/>
              </a:solidFill>
              <a:latin typeface="Times New Roman" panose="02020603050405020304" pitchFamily="18" charset="0"/>
            </a:endParaRPr>
          </a:p>
          <a:p>
            <a:pPr algn="l"/>
            <a:r>
              <a:rPr lang="en-IN" sz="1400" b="0" i="0" u="none" strike="noStrike" baseline="0" dirty="0">
                <a:solidFill>
                  <a:srgbClr val="000000"/>
                </a:solidFill>
                <a:latin typeface="Times New Roman" panose="02020603050405020304" pitchFamily="18" charset="0"/>
              </a:rPr>
              <a:t>Now, weights for y = </a:t>
            </a:r>
            <a:r>
              <a:rPr lang="en-IN" sz="1400" b="0" i="0" u="none" strike="noStrike" baseline="0" dirty="0" err="1">
                <a:solidFill>
                  <a:srgbClr val="000000"/>
                </a:solidFill>
                <a:latin typeface="Times New Roman" panose="02020603050405020304" pitchFamily="18" charset="0"/>
              </a:rPr>
              <a:t>y</a:t>
            </a:r>
            <a:r>
              <a:rPr lang="en-IN" sz="800" b="0" i="0" u="none" strike="noStrike" baseline="0" dirty="0" err="1">
                <a:solidFill>
                  <a:srgbClr val="000000"/>
                </a:solidFill>
                <a:latin typeface="Times New Roman" panose="02020603050405020304" pitchFamily="18" charset="0"/>
              </a:rPr>
              <a:t>i</a:t>
            </a:r>
            <a:r>
              <a:rPr lang="en-IN" sz="800" b="0" i="0" u="none" strike="noStrike" baseline="0" dirty="0">
                <a:solidFill>
                  <a:srgbClr val="000000"/>
                </a:solidFill>
                <a:latin typeface="Times New Roman" panose="02020603050405020304" pitchFamily="18" charset="0"/>
              </a:rPr>
              <a:t> </a:t>
            </a:r>
            <a:r>
              <a:rPr lang="en-IN" sz="1400" b="0" i="0" u="none" strike="noStrike" baseline="0" dirty="0">
                <a:solidFill>
                  <a:srgbClr val="000000"/>
                </a:solidFill>
                <a:latin typeface="Times New Roman" panose="02020603050405020304" pitchFamily="18" charset="0"/>
              </a:rPr>
              <a:t>is given by   </a:t>
            </a:r>
            <a:r>
              <a:rPr lang="en-IN" sz="1400" b="0" i="0" u="none" strike="noStrike" baseline="0" dirty="0">
                <a:solidFill>
                  <a:srgbClr val="000000"/>
                </a:solidFill>
              </a:rPr>
              <a:t> </a:t>
            </a:r>
            <a:endParaRPr lang="en-IN" sz="2000" b="0" i="0" u="none" strike="noStrike" baseline="0" dirty="0">
              <a:solidFill>
                <a:srgbClr val="000000"/>
              </a:solidFill>
              <a:latin typeface="Times New Roman" panose="02020603050405020304" pitchFamily="18" charset="0"/>
            </a:endParaRPr>
          </a:p>
          <a:p>
            <a:r>
              <a:rPr lang="en-IN" sz="1400" b="0" i="0" u="none" strike="noStrike" baseline="0" dirty="0">
                <a:solidFill>
                  <a:srgbClr val="000000"/>
                </a:solidFill>
                <a:latin typeface="Times New Roman" panose="02020603050405020304" pitchFamily="18" charset="0"/>
              </a:rPr>
              <a:t>Let </a:t>
            </a:r>
            <a:r>
              <a:rPr lang="en-IN" sz="1400" b="0" i="0" u="none" strike="noStrike" baseline="0" dirty="0">
                <a:solidFill>
                  <a:srgbClr val="000000"/>
                </a:solidFill>
                <a:latin typeface="Cambria Math" panose="02040503050406030204" pitchFamily="18" charset="0"/>
              </a:rPr>
              <a:t>|𝑅</a:t>
            </a:r>
            <a:r>
              <a:rPr lang="en-IN" sz="800" b="0" i="0" u="none" strike="noStrike" baseline="0" dirty="0">
                <a:solidFill>
                  <a:srgbClr val="000000"/>
                </a:solidFill>
                <a:latin typeface="Cambria Math" panose="02040503050406030204" pitchFamily="18" charset="0"/>
              </a:rPr>
              <a:t>𝑖</a:t>
            </a:r>
            <a:r>
              <a:rPr lang="en-IN" sz="1400" b="0" i="0" u="none" strike="noStrike" baseline="0" dirty="0">
                <a:solidFill>
                  <a:srgbClr val="000000"/>
                </a:solidFill>
                <a:latin typeface="Cambria Math" panose="02040503050406030204" pitchFamily="18" charset="0"/>
              </a:rPr>
              <a:t>|=1 </a:t>
            </a:r>
            <a:r>
              <a:rPr lang="en-IN" sz="1400" b="0" i="0" u="none" strike="noStrike" baseline="0" dirty="0">
                <a:solidFill>
                  <a:srgbClr val="000000"/>
                </a:solidFill>
                <a:latin typeface="Times New Roman" panose="02020603050405020304" pitchFamily="18" charset="0"/>
              </a:rPr>
              <a:t>for simplicity. Thus, the final output y is calculated by finding weighted mean as shown below:</a:t>
            </a:r>
          </a:p>
          <a:p>
            <a:endParaRPr dirty="0"/>
          </a:p>
        </p:txBody>
      </p:sp>
      <p:pic>
        <p:nvPicPr>
          <p:cNvPr id="5" name="Picture 4">
            <a:extLst>
              <a:ext uri="{FF2B5EF4-FFF2-40B4-BE49-F238E27FC236}">
                <a16:creationId xmlns:a16="http://schemas.microsoft.com/office/drawing/2014/main" id="{AFC0F5CC-1457-4C47-8D28-B1B339EE4B02}"/>
              </a:ext>
            </a:extLst>
          </p:cNvPr>
          <p:cNvPicPr>
            <a:picLocks noChangeAspect="1"/>
          </p:cNvPicPr>
          <p:nvPr/>
        </p:nvPicPr>
        <p:blipFill>
          <a:blip r:embed="rId3"/>
          <a:stretch>
            <a:fillRect/>
          </a:stretch>
        </p:blipFill>
        <p:spPr>
          <a:xfrm>
            <a:off x="4415457" y="2470170"/>
            <a:ext cx="2553858" cy="334610"/>
          </a:xfrm>
          <a:prstGeom prst="rect">
            <a:avLst/>
          </a:prstGeom>
        </p:spPr>
      </p:pic>
      <p:pic>
        <p:nvPicPr>
          <p:cNvPr id="7" name="Picture 6">
            <a:extLst>
              <a:ext uri="{FF2B5EF4-FFF2-40B4-BE49-F238E27FC236}">
                <a16:creationId xmlns:a16="http://schemas.microsoft.com/office/drawing/2014/main" id="{3D8CE96D-0030-4E45-92CD-7F6074142D38}"/>
              </a:ext>
            </a:extLst>
          </p:cNvPr>
          <p:cNvPicPr>
            <a:picLocks noChangeAspect="1"/>
          </p:cNvPicPr>
          <p:nvPr/>
        </p:nvPicPr>
        <p:blipFill>
          <a:blip r:embed="rId4"/>
          <a:stretch>
            <a:fillRect/>
          </a:stretch>
        </p:blipFill>
        <p:spPr>
          <a:xfrm>
            <a:off x="3518451" y="3452128"/>
            <a:ext cx="1913283" cy="686143"/>
          </a:xfrm>
          <a:prstGeom prst="rect">
            <a:avLst/>
          </a:prstGeom>
        </p:spPr>
      </p:pic>
      <p:pic>
        <p:nvPicPr>
          <p:cNvPr id="9" name="Picture 8">
            <a:extLst>
              <a:ext uri="{FF2B5EF4-FFF2-40B4-BE49-F238E27FC236}">
                <a16:creationId xmlns:a16="http://schemas.microsoft.com/office/drawing/2014/main" id="{BF15B5F3-3704-4D80-A33D-8467135EA534}"/>
              </a:ext>
            </a:extLst>
          </p:cNvPr>
          <p:cNvPicPr>
            <a:picLocks noChangeAspect="1"/>
          </p:cNvPicPr>
          <p:nvPr/>
        </p:nvPicPr>
        <p:blipFill>
          <a:blip r:embed="rId5"/>
          <a:stretch>
            <a:fillRect/>
          </a:stretch>
        </p:blipFill>
        <p:spPr>
          <a:xfrm>
            <a:off x="1508262" y="1868452"/>
            <a:ext cx="1599372" cy="209754"/>
          </a:xfrm>
          <a:prstGeom prst="rect">
            <a:avLst/>
          </a:prstGeom>
        </p:spPr>
      </p:pic>
      <p:pic>
        <p:nvPicPr>
          <p:cNvPr id="11" name="Picture 10">
            <a:extLst>
              <a:ext uri="{FF2B5EF4-FFF2-40B4-BE49-F238E27FC236}">
                <a16:creationId xmlns:a16="http://schemas.microsoft.com/office/drawing/2014/main" id="{F4890A3D-0801-4059-BB77-93A18BC4AD8A}"/>
              </a:ext>
            </a:extLst>
          </p:cNvPr>
          <p:cNvPicPr>
            <a:picLocks noChangeAspect="1"/>
          </p:cNvPicPr>
          <p:nvPr/>
        </p:nvPicPr>
        <p:blipFill>
          <a:blip r:embed="rId6"/>
          <a:stretch>
            <a:fillRect/>
          </a:stretch>
        </p:blipFill>
        <p:spPr>
          <a:xfrm>
            <a:off x="3860583" y="2183373"/>
            <a:ext cx="3108732" cy="322653"/>
          </a:xfrm>
          <a:prstGeom prst="rect">
            <a:avLst/>
          </a:prstGeom>
        </p:spPr>
      </p:pic>
    </p:spTree>
    <p:extLst>
      <p:ext uri="{BB962C8B-B14F-4D97-AF65-F5344CB8AC3E}">
        <p14:creationId xmlns:p14="http://schemas.microsoft.com/office/powerpoint/2010/main" val="359163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65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Algorithm of Identification</a:t>
            </a:r>
            <a:endParaRPr/>
          </a:p>
        </p:txBody>
      </p:sp>
      <p:sp>
        <p:nvSpPr>
          <p:cNvPr id="308" name="Google Shape;308;p18"/>
          <p:cNvSpPr txBox="1">
            <a:spLocks noGrp="1"/>
          </p:cNvSpPr>
          <p:nvPr>
            <p:ph type="body" idx="1"/>
          </p:nvPr>
        </p:nvSpPr>
        <p:spPr>
          <a:xfrm>
            <a:off x="1303800" y="1559925"/>
            <a:ext cx="7030500" cy="297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This algorithm is divided into three parts:</a:t>
            </a:r>
            <a:endParaRPr dirty="0"/>
          </a:p>
          <a:p>
            <a:pPr marL="0" lvl="0" indent="0" algn="l" rtl="0">
              <a:spcBef>
                <a:spcPts val="1200"/>
              </a:spcBef>
              <a:spcAft>
                <a:spcPts val="0"/>
              </a:spcAft>
              <a:buNone/>
            </a:pPr>
            <a:r>
              <a:rPr lang="en" dirty="0"/>
              <a:t>1.	Choice of Premise Variables: Out of given possible inputs premise variables are chosen then optimum consequence parameters are found using it. We then calculate errors in the output and find performance index, which is root mean square value of errors. Thus, premise variables are improved in each step choosing least performance index among different choices. To choose premise variables a heuristic search method is used. This method is further explained later.</a:t>
            </a:r>
            <a:endParaRPr dirty="0"/>
          </a:p>
          <a:p>
            <a:pPr marL="0" lvl="0" indent="0" algn="l" rtl="0">
              <a:spcBef>
                <a:spcPts val="1200"/>
              </a:spcBef>
              <a:spcAft>
                <a:spcPts val="1200"/>
              </a:spcAft>
              <a:buNone/>
            </a:pPr>
            <a:r>
              <a:rPr lang="en" dirty="0"/>
              <a:t>2.	Premise Parameter Identification: In this step optimum premise parameters are found with respect to the above premise variables. This is done by dividing fuzzy variables into different fuzzy sub-spaces like “small, big etc.”</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body" idx="1"/>
          </p:nvPr>
        </p:nvSpPr>
        <p:spPr>
          <a:xfrm>
            <a:off x="1303800" y="393500"/>
            <a:ext cx="7030500" cy="4138200"/>
          </a:xfrm>
          <a:prstGeom prst="rect">
            <a:avLst/>
          </a:prstGeom>
        </p:spPr>
        <p:txBody>
          <a:bodyPr spcFirstLastPara="1" wrap="square" lIns="91425" tIns="91425" rIns="91425" bIns="91425" anchor="t" anchorCtr="0">
            <a:normAutofit/>
          </a:bodyPr>
          <a:lstStyle/>
          <a:p>
            <a:pPr marL="342900" lvl="0" indent="-342900" algn="l" rtl="0">
              <a:spcBef>
                <a:spcPts val="0"/>
              </a:spcBef>
              <a:spcAft>
                <a:spcPts val="0"/>
              </a:spcAft>
              <a:buAutoNum type="arabicPeriod" startAt="3"/>
            </a:pPr>
            <a:r>
              <a:rPr lang="en" dirty="0"/>
              <a:t>Consequence Parameter Identification: Now using these parameters the consequences are calculated using the least square method.</a:t>
            </a:r>
          </a:p>
        </p:txBody>
      </p:sp>
      <p:pic>
        <p:nvPicPr>
          <p:cNvPr id="3" name="Picture 2">
            <a:extLst>
              <a:ext uri="{FF2B5EF4-FFF2-40B4-BE49-F238E27FC236}">
                <a16:creationId xmlns:a16="http://schemas.microsoft.com/office/drawing/2014/main" id="{A8A23B58-92BD-4193-91AC-74888C4F522A}"/>
              </a:ext>
            </a:extLst>
          </p:cNvPr>
          <p:cNvPicPr>
            <a:picLocks noChangeAspect="1"/>
          </p:cNvPicPr>
          <p:nvPr/>
        </p:nvPicPr>
        <p:blipFill>
          <a:blip r:embed="rId3"/>
          <a:stretch>
            <a:fillRect/>
          </a:stretch>
        </p:blipFill>
        <p:spPr>
          <a:xfrm>
            <a:off x="1936318" y="1469289"/>
            <a:ext cx="5271363" cy="3062411"/>
          </a:xfrm>
          <a:prstGeom prst="rect">
            <a:avLst/>
          </a:prstGeom>
        </p:spPr>
      </p:pic>
      <p:pic>
        <p:nvPicPr>
          <p:cNvPr id="4" name="Picture 3">
            <a:extLst>
              <a:ext uri="{FF2B5EF4-FFF2-40B4-BE49-F238E27FC236}">
                <a16:creationId xmlns:a16="http://schemas.microsoft.com/office/drawing/2014/main" id="{124AA2ED-869B-4D6F-9C96-00297D955D87}"/>
              </a:ext>
            </a:extLst>
          </p:cNvPr>
          <p:cNvPicPr>
            <a:picLocks noChangeAspect="1"/>
          </p:cNvPicPr>
          <p:nvPr/>
        </p:nvPicPr>
        <p:blipFill>
          <a:blip r:embed="rId4"/>
          <a:stretch>
            <a:fillRect/>
          </a:stretch>
        </p:blipFill>
        <p:spPr>
          <a:xfrm>
            <a:off x="3736615" y="941402"/>
            <a:ext cx="1670769" cy="2801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598575"/>
            <a:ext cx="7030500" cy="65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Stepwise Algorithm of Identification</a:t>
            </a:r>
            <a:endParaRPr/>
          </a:p>
        </p:txBody>
      </p:sp>
      <p:sp>
        <p:nvSpPr>
          <p:cNvPr id="320" name="Google Shape;320;p20"/>
          <p:cNvSpPr txBox="1">
            <a:spLocks noGrp="1"/>
          </p:cNvSpPr>
          <p:nvPr>
            <p:ph type="body" idx="1"/>
          </p:nvPr>
        </p:nvSpPr>
        <p:spPr>
          <a:xfrm>
            <a:off x="1303800" y="1559925"/>
            <a:ext cx="7030500" cy="297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Step 1: A premise parameter is chosen and is divided into subspaces like “small, big etc.” Let’s assume x1 is chosen and is divided into two fuzzy subspaces. Further we will choose x2, x3…….etc.</a:t>
            </a:r>
            <a:endParaRPr dirty="0"/>
          </a:p>
          <a:p>
            <a:pPr marL="0" lvl="0" indent="0" algn="l" rtl="0">
              <a:spcBef>
                <a:spcPts val="1200"/>
              </a:spcBef>
              <a:spcAft>
                <a:spcPts val="1200"/>
              </a:spcAft>
              <a:buNone/>
            </a:pPr>
            <a:endParaRPr dirty="0"/>
          </a:p>
        </p:txBody>
      </p:sp>
      <p:pic>
        <p:nvPicPr>
          <p:cNvPr id="321" name="Google Shape;321;p20"/>
          <p:cNvPicPr preferRelativeResize="0"/>
          <p:nvPr/>
        </p:nvPicPr>
        <p:blipFill>
          <a:blip r:embed="rId3">
            <a:alphaModFix/>
          </a:blip>
          <a:stretch>
            <a:fillRect/>
          </a:stretch>
        </p:blipFill>
        <p:spPr>
          <a:xfrm>
            <a:off x="3131462" y="2411250"/>
            <a:ext cx="2881075" cy="212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body" idx="1"/>
          </p:nvPr>
        </p:nvSpPr>
        <p:spPr>
          <a:xfrm>
            <a:off x="1303800" y="393500"/>
            <a:ext cx="7030500" cy="413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Step 2: Now we will find consequence parameters using least square method for every combination of subspaces calculated in step 1. This is done using the mathematical equations as stated below. </a:t>
            </a:r>
          </a:p>
          <a:p>
            <a:pPr marL="0" lvl="0" indent="0" algn="ctr" rtl="0">
              <a:spcBef>
                <a:spcPts val="0"/>
              </a:spcBef>
              <a:spcAft>
                <a:spcPts val="0"/>
              </a:spcAft>
              <a:buNone/>
            </a:pPr>
            <a:endParaRPr lang="en-IN" dirty="0"/>
          </a:p>
          <a:p>
            <a:pPr marL="0" indent="0">
              <a:spcBef>
                <a:spcPts val="1200"/>
              </a:spcBef>
              <a:buNone/>
            </a:pPr>
            <a:r>
              <a:rPr lang="en-IN" dirty="0"/>
              <a:t>Step 3: Now for each rule or combination a performance index is found, which is root mean square value of the error. Then the model with least performance index is chosen and rest are discarded. This model is called as stable form.</a:t>
            </a:r>
          </a:p>
          <a:p>
            <a:pPr marL="0" lvl="0" indent="0" algn="l" rtl="0">
              <a:spcBef>
                <a:spcPts val="1200"/>
              </a:spcBef>
              <a:spcAft>
                <a:spcPts val="1200"/>
              </a:spcAft>
              <a:buNone/>
            </a:pPr>
            <a:r>
              <a:rPr lang="en" dirty="0"/>
              <a:t>Step 4: After finding stable model we will move to further divide variables in model 2-k, model 3-k etc. Let’s now have two inputs in the input premise arguments. Then all the xi – xj combination will be covered under the step and for each variable of xi and xj the subspace will be divided in two fuzzy subspaces which are generally ‘big’ and ‘small’. For model xi - xi the ranges will be divided into four subspaces namely ‘small’, ‘big’, ‘medium small’ and ‘medium big’. So, we for each implication we will get model 2-j. Then we will again go with the model having least performance index.</a:t>
            </a:r>
            <a:endParaRPr dirty="0"/>
          </a:p>
        </p:txBody>
      </p:sp>
      <p:pic>
        <p:nvPicPr>
          <p:cNvPr id="3" name="Picture 2">
            <a:extLst>
              <a:ext uri="{FF2B5EF4-FFF2-40B4-BE49-F238E27FC236}">
                <a16:creationId xmlns:a16="http://schemas.microsoft.com/office/drawing/2014/main" id="{198EDAD9-7BDF-4C8C-9255-C95B5A314D17}"/>
              </a:ext>
            </a:extLst>
          </p:cNvPr>
          <p:cNvPicPr>
            <a:picLocks noChangeAspect="1"/>
          </p:cNvPicPr>
          <p:nvPr/>
        </p:nvPicPr>
        <p:blipFill>
          <a:blip r:embed="rId3"/>
          <a:stretch>
            <a:fillRect/>
          </a:stretch>
        </p:blipFill>
        <p:spPr>
          <a:xfrm>
            <a:off x="3736615" y="1160063"/>
            <a:ext cx="1670769" cy="280191"/>
          </a:xfrm>
          <a:prstGeom prst="rect">
            <a:avLst/>
          </a:prstGeom>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2172</TotalTime>
  <Words>983</Words>
  <Application>Microsoft Office PowerPoint</Application>
  <PresentationFormat>On-screen Show (16:9)</PresentationFormat>
  <Paragraphs>50</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Maven Pro</vt:lpstr>
      <vt:lpstr>Comfortaa</vt:lpstr>
      <vt:lpstr>Cambria Math</vt:lpstr>
      <vt:lpstr>Nunito</vt:lpstr>
      <vt:lpstr>Arial</vt:lpstr>
      <vt:lpstr>Times New Roman</vt:lpstr>
      <vt:lpstr>Momentum</vt:lpstr>
      <vt:lpstr>Course Project</vt:lpstr>
      <vt:lpstr>Introduction</vt:lpstr>
      <vt:lpstr>FORMAT OF FUZZY IMPLICATION</vt:lpstr>
      <vt:lpstr>PowerPoint Presentation</vt:lpstr>
      <vt:lpstr>Algorithm of Reasoning</vt:lpstr>
      <vt:lpstr>Algorithm of Identification</vt:lpstr>
      <vt:lpstr>PowerPoint Presentation</vt:lpstr>
      <vt:lpstr>Stepwise Algorithm of Identification</vt:lpstr>
      <vt:lpstr>PowerPoint Presentation</vt:lpstr>
      <vt:lpstr>PowerPoint Presentation</vt:lpstr>
      <vt:lpstr>Simulation and Results</vt:lpstr>
      <vt:lpstr>Simulation and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dc:title>
  <cp:lastModifiedBy>Puneet</cp:lastModifiedBy>
  <cp:revision>43</cp:revision>
  <dcterms:modified xsi:type="dcterms:W3CDTF">2022-04-05T03:00:40Z</dcterms:modified>
</cp:coreProperties>
</file>