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81800" cy="9296400"/>
  <p:embeddedFontLst>
    <p:embeddedFont>
      <p:font typeface="Questrial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Questrial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:notes"/>
          <p:cNvSpPr txBox="1"/>
          <p:nvPr>
            <p:ph idx="10" type="dt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8/22/2012</a:t>
            </a:r>
            <a:endParaRPr/>
          </a:p>
        </p:txBody>
      </p:sp>
      <p:sp>
        <p:nvSpPr>
          <p:cNvPr id="124" name="Google Shape;124;p1:notes"/>
          <p:cNvSpPr txBox="1"/>
          <p:nvPr>
            <p:ph idx="11" type="ftr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Defense</a:t>
            </a:r>
            <a:endParaRPr/>
          </a:p>
        </p:txBody>
      </p:sp>
      <p:sp>
        <p:nvSpPr>
          <p:cNvPr id="125" name="Google Shape;125;p1:notes"/>
          <p:cNvSpPr txBox="1"/>
          <p:nvPr>
            <p:ph idx="3" type="hdr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Christo Wilson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1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2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3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4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4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5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6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7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7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8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8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c5f7b03aa_2_75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4c5f7b03aa_2_75:notes"/>
          <p:cNvSpPr/>
          <p:nvPr>
            <p:ph idx="2" type="sldImg"/>
          </p:nvPr>
        </p:nvSpPr>
        <p:spPr>
          <a:xfrm>
            <a:off x="3429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c5f7b03aa_2_111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4c5f7b03aa_2_111:notes"/>
          <p:cNvSpPr/>
          <p:nvPr>
            <p:ph idx="2" type="sldImg"/>
          </p:nvPr>
        </p:nvSpPr>
        <p:spPr>
          <a:xfrm>
            <a:off x="3429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4c5f7b03aa_2_145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4c5f7b03aa_2_145:notes"/>
          <p:cNvSpPr/>
          <p:nvPr>
            <p:ph idx="2" type="sldImg"/>
          </p:nvPr>
        </p:nvSpPr>
        <p:spPr>
          <a:xfrm>
            <a:off x="3429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4c5f7b03aa_2_178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4c5f7b03aa_2_178:notes"/>
          <p:cNvSpPr/>
          <p:nvPr>
            <p:ph idx="2" type="sldImg"/>
          </p:nvPr>
        </p:nvSpPr>
        <p:spPr>
          <a:xfrm>
            <a:off x="3429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c5f7b03aa_2_210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4c5f7b03aa_2_210:notes"/>
          <p:cNvSpPr/>
          <p:nvPr>
            <p:ph idx="2" type="sldImg"/>
          </p:nvPr>
        </p:nvSpPr>
        <p:spPr>
          <a:xfrm>
            <a:off x="3429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5f7b03aa_2_241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4c5f7b03aa_2_241:notes"/>
          <p:cNvSpPr/>
          <p:nvPr>
            <p:ph idx="2" type="sldImg"/>
          </p:nvPr>
        </p:nvSpPr>
        <p:spPr>
          <a:xfrm>
            <a:off x="3429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9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9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0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0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1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1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2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2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3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3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4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4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5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5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6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6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7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27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8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8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9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9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0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0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1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1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2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2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3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3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4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4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8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 txBox="1"/>
          <p:nvPr>
            <p:ph idx="3" type="hdr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Christo Wilson</a:t>
            </a:r>
            <a:endParaRPr/>
          </a:p>
        </p:txBody>
      </p:sp>
      <p:sp>
        <p:nvSpPr>
          <p:cNvPr id="310" name="Google Shape;310;p9:notes"/>
          <p:cNvSpPr txBox="1"/>
          <p:nvPr>
            <p:ph idx="10" type="dt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8/22/2012</a:t>
            </a:r>
            <a:endParaRPr/>
          </a:p>
        </p:txBody>
      </p:sp>
      <p:sp>
        <p:nvSpPr>
          <p:cNvPr id="311" name="Google Shape;311;p9:notes"/>
          <p:cNvSpPr txBox="1"/>
          <p:nvPr>
            <p:ph idx="11" type="ftr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Defense</a:t>
            </a:r>
            <a:endParaRPr/>
          </a:p>
        </p:txBody>
      </p:sp>
      <p:sp>
        <p:nvSpPr>
          <p:cNvPr id="312" name="Google Shape;312;p9:notes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0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5971032"/>
            <a:ext cx="12192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2192" y="6053328"/>
            <a:ext cx="29991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3145536" y="6044184"/>
            <a:ext cx="90465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3149600" y="4038600"/>
            <a:ext cx="863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est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149600" y="6050037"/>
            <a:ext cx="8940900" cy="68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780524" y="236539"/>
            <a:ext cx="78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668000" y="228600"/>
            <a:ext cx="1117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12800" y="273050"/>
            <a:ext cx="10769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Questrial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Questrial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Questrial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Questrial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Questrial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13"/>
          <p:cNvSpPr/>
          <p:nvPr/>
        </p:nvSpPr>
        <p:spPr>
          <a:xfrm>
            <a:off x="-12192" y="4572000"/>
            <a:ext cx="12192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-12192" y="4663440"/>
            <a:ext cx="19506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060448" y="4654296"/>
            <a:ext cx="101316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estrial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/>
          <p:nvPr/>
        </p:nvSpPr>
        <p:spPr>
          <a:xfrm>
            <a:off x="1930400" y="0"/>
            <a:ext cx="134100" cy="68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83312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0" y="4667249"/>
            <a:ext cx="19305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133600" y="6248207"/>
            <a:ext cx="609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2" type="pic"/>
          </p:nvPr>
        </p:nvSpPr>
        <p:spPr>
          <a:xfrm>
            <a:off x="2080768" y="0"/>
            <a:ext cx="10111200" cy="4569000"/>
          </a:xfrm>
          <a:prstGeom prst="rect">
            <a:avLst/>
          </a:prstGeom>
          <a:solidFill>
            <a:srgbClr val="CCDF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3543350" y="-1739850"/>
            <a:ext cx="5105400" cy="11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 rot="5400000">
            <a:off x="7350850" y="1996351"/>
            <a:ext cx="5516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 rot="5400000">
            <a:off x="1559600" y="-340500"/>
            <a:ext cx="5516700" cy="7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8737600" y="6248403"/>
            <a:ext cx="29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609602" y="6248208"/>
            <a:ext cx="743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15"/>
          <p:cNvSpPr/>
          <p:nvPr/>
        </p:nvSpPr>
        <p:spPr>
          <a:xfrm>
            <a:off x="8128424" y="0"/>
            <a:ext cx="426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 rot="5400000">
            <a:off x="8075018" y="103650"/>
            <a:ext cx="533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133" y="-167"/>
            <a:ext cx="12192000" cy="6858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0"/>
            <a:ext cx="5052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354000" y="422267"/>
            <a:ext cx="42180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54000" y="4012000"/>
            <a:ext cx="42180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sz="1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FFFF"/>
              </a:buClr>
              <a:buSzPts val="1820"/>
              <a:buNone/>
              <a:defRPr sz="19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725"/>
              <a:buNone/>
              <a:defRPr sz="19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9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9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9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9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5711567" y="1323433"/>
            <a:ext cx="5876400" cy="42108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◻"/>
              <a:defRPr sz="2400">
                <a:solidFill>
                  <a:srgbClr val="FFFFFF"/>
                </a:solidFill>
              </a:defRPr>
            </a:lvl1pPr>
            <a:lvl2pPr indent="-344169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20"/>
              <a:buChar char="⬜"/>
              <a:defRPr sz="1900">
                <a:solidFill>
                  <a:srgbClr val="FFFFFF"/>
                </a:solidFill>
              </a:defRPr>
            </a:lvl2pPr>
            <a:lvl3pPr indent="-338137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25"/>
              <a:buChar char="■"/>
              <a:defRPr sz="1900">
                <a:solidFill>
                  <a:srgbClr val="FFFFFF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  <a:defRPr sz="1900">
                <a:solidFill>
                  <a:srgbClr val="FFFFFF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9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 sz="1900">
                <a:solidFill>
                  <a:srgbClr val="FFFFFF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 sz="1900">
                <a:solidFill>
                  <a:srgbClr val="FFFFFF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 sz="1900">
                <a:solidFill>
                  <a:srgbClr val="FFFFFF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800"/>
              <a:buChar char="▪"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828801" y="2743200"/>
            <a:ext cx="94974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0" y="304800"/>
            <a:ext cx="17271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828800" y="304800"/>
            <a:ext cx="10160100" cy="990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Questrial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457200"/>
            <a:ext cx="1727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639" y="5864100"/>
            <a:ext cx="1166361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0" y="5971032"/>
            <a:ext cx="12192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-12192" y="6053328"/>
            <a:ext cx="29991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145536" y="6044184"/>
            <a:ext cx="90465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" name="Google Shape;56;p7"/>
          <p:cNvSpPr txBox="1"/>
          <p:nvPr>
            <p:ph type="ctrTitle"/>
          </p:nvPr>
        </p:nvSpPr>
        <p:spPr>
          <a:xfrm>
            <a:off x="3149600" y="4038600"/>
            <a:ext cx="863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est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3149600" y="6050037"/>
            <a:ext cx="8940900" cy="68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668000" y="228600"/>
            <a:ext cx="1117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518250" cy="12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711200" y="273050"/>
            <a:ext cx="108711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3" type="body"/>
          </p:nvPr>
        </p:nvSpPr>
        <p:spPr>
          <a:xfrm>
            <a:off x="812800" y="1752600"/>
            <a:ext cx="5181600" cy="6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4" type="body"/>
          </p:nvPr>
        </p:nvSpPr>
        <p:spPr>
          <a:xfrm>
            <a:off x="6400800" y="1752600"/>
            <a:ext cx="51816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0" y="6248400"/>
            <a:ext cx="71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algn="ct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1234440"/>
            <a:ext cx="121920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1280160"/>
            <a:ext cx="7113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87400" y="1280160"/>
            <a:ext cx="11404500" cy="228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74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781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720"/>
              <a:buFont typeface="Noto Sans Symbols"/>
              <a:buChar char="⬜"/>
              <a:defRPr b="0" i="0" sz="2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178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■"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65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65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65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65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0" y="1234440"/>
            <a:ext cx="121920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0" y="1280160"/>
            <a:ext cx="7113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787400" y="1280160"/>
            <a:ext cx="11404500" cy="228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-6179" y="1257917"/>
            <a:ext cx="793500" cy="260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025639" y="66325"/>
            <a:ext cx="1166361" cy="99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15.jp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15.jpg"/><Relationship Id="rId5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354000" y="422267"/>
            <a:ext cx="4218000" cy="347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CS </a:t>
            </a:r>
            <a:r>
              <a:rPr lang="en-US"/>
              <a:t>488</a:t>
            </a:r>
            <a:br>
              <a:rPr lang="en-US" cap="none"/>
            </a:br>
            <a:r>
              <a:rPr lang="en-US" cap="none"/>
              <a:t>C</a:t>
            </a:r>
            <a:r>
              <a:rPr lang="en-US"/>
              <a:t>omputer </a:t>
            </a:r>
            <a:r>
              <a:rPr lang="en-US" cap="none"/>
              <a:t>Networks and the </a:t>
            </a:r>
            <a:r>
              <a:rPr lang="en-US"/>
              <a:t>Internet</a:t>
            </a:r>
            <a:endParaRPr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354000" y="4012000"/>
            <a:ext cx="4218000" cy="164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Updated 01/11/2019</a:t>
            </a:r>
            <a:endParaRPr/>
          </a:p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5711567" y="1323433"/>
            <a:ext cx="5876400" cy="421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i="0" lang="en-US" u="none" cap="none" strike="noStrike"/>
              <a:t>Internet Architecture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i="0" lang="en-US" u="none" cap="none" strike="noStrike"/>
              <a:t>(Layer cake and an hourglass)</a:t>
            </a:r>
            <a:endParaRPr b="1" i="0" u="none" cap="none" strike="noStrike"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-US"/>
              <a:t>(Portions Credit: Dr. Christo Wilson)</a:t>
            </a:r>
            <a:endParaRPr b="1"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Physical Layer</a:t>
            </a:r>
            <a:endParaRPr/>
          </a:p>
        </p:txBody>
      </p:sp>
      <p:sp>
        <p:nvSpPr>
          <p:cNvPr id="403" name="Google Shape;403;p25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404" name="Google Shape;404;p25"/>
          <p:cNvSpPr txBox="1"/>
          <p:nvPr>
            <p:ph idx="1" type="body"/>
          </p:nvPr>
        </p:nvSpPr>
        <p:spPr>
          <a:xfrm>
            <a:off x="4662985" y="1600200"/>
            <a:ext cx="58527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Service</a:t>
            </a:r>
            <a:endParaRPr sz="2500"/>
          </a:p>
          <a:p>
            <a:pPr indent="-31750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Move information between two systems connected by a physical link</a:t>
            </a:r>
            <a:endParaRPr sz="2500"/>
          </a:p>
          <a:p>
            <a:pPr indent="-36830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Interface</a:t>
            </a:r>
            <a:endParaRPr sz="2500"/>
          </a:p>
          <a:p>
            <a:pPr indent="-31750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Specifies how to send one</a:t>
            </a:r>
            <a:r>
              <a:rPr lang="en-US" sz="2500">
                <a:solidFill>
                  <a:schemeClr val="accent1"/>
                </a:solidFill>
              </a:rPr>
              <a:t> bit</a:t>
            </a:r>
            <a:endParaRPr sz="2500"/>
          </a:p>
          <a:p>
            <a:pPr indent="-36830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Protocol</a:t>
            </a:r>
            <a:endParaRPr sz="2500"/>
          </a:p>
          <a:p>
            <a:pPr indent="-31750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Encoding scheme for one bit</a:t>
            </a:r>
            <a:endParaRPr sz="2500"/>
          </a:p>
          <a:p>
            <a:pPr indent="-31750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Voltage levels</a:t>
            </a:r>
            <a:endParaRPr sz="2500"/>
          </a:p>
          <a:p>
            <a:pPr indent="-31750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Timing of signals</a:t>
            </a:r>
            <a:endParaRPr sz="2500"/>
          </a:p>
          <a:p>
            <a:pPr indent="-36830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Examples: coaxial cable, fiber optics, radio frequency transmitters</a:t>
            </a:r>
            <a:endParaRPr sz="2500"/>
          </a:p>
        </p:txBody>
      </p:sp>
      <p:sp>
        <p:nvSpPr>
          <p:cNvPr id="405" name="Google Shape;405;p25"/>
          <p:cNvSpPr/>
          <p:nvPr/>
        </p:nvSpPr>
        <p:spPr>
          <a:xfrm>
            <a:off x="1708492" y="2088137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1681070" y="2088137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407" name="Google Shape;407;p25"/>
          <p:cNvSpPr/>
          <p:nvPr/>
        </p:nvSpPr>
        <p:spPr>
          <a:xfrm>
            <a:off x="1697252" y="2663625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1669694" y="266362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409" name="Google Shape;409;p25"/>
          <p:cNvSpPr/>
          <p:nvPr/>
        </p:nvSpPr>
        <p:spPr>
          <a:xfrm>
            <a:off x="1697383" y="3236802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1669825" y="323680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1697383" y="3809979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1669825" y="380997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1697383" y="4383156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1669825" y="438315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1697383" y="4960890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1669825" y="496089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>
            <a:off x="1697514" y="5534067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1669956" y="553406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4103426" y="1842448"/>
            <a:ext cx="559500" cy="4653900"/>
          </a:xfrm>
          <a:prstGeom prst="leftBrace">
            <a:avLst>
              <a:gd fmla="val 8333" name="adj1"/>
              <a:gd fmla="val 86194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425" name="Google Shape;425;p26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426" name="Google Shape;426;p26"/>
          <p:cNvSpPr txBox="1"/>
          <p:nvPr>
            <p:ph idx="1" type="body"/>
          </p:nvPr>
        </p:nvSpPr>
        <p:spPr>
          <a:xfrm>
            <a:off x="4662985" y="1600200"/>
            <a:ext cx="65343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32004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Service</a:t>
            </a:r>
            <a:endParaRPr sz="2500"/>
          </a:p>
          <a:p>
            <a:pPr indent="-317500" lvl="1" marL="640080" rtl="0" algn="l"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Data framing: boundaries between packets</a:t>
            </a:r>
            <a:endParaRPr sz="2500"/>
          </a:p>
          <a:p>
            <a:pPr indent="-317500" lvl="1" marL="640080" rtl="0" algn="l"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Media access control (MAC)</a:t>
            </a:r>
            <a:endParaRPr sz="2500"/>
          </a:p>
          <a:p>
            <a:pPr indent="-317500" lvl="1" marL="640080" rtl="0" algn="l"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Per-hop reliability and flow-control</a:t>
            </a:r>
            <a:endParaRPr sz="2500"/>
          </a:p>
          <a:p>
            <a:pPr indent="-368300" lvl="0" marL="320040" rtl="0" algn="l">
              <a:spcBef>
                <a:spcPts val="70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Interface</a:t>
            </a:r>
            <a:endParaRPr sz="2500"/>
          </a:p>
          <a:p>
            <a:pPr indent="-317500" lvl="1" marL="640080" rtl="0" algn="l"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Send one </a:t>
            </a:r>
            <a:r>
              <a:rPr lang="en-US" sz="2500">
                <a:solidFill>
                  <a:schemeClr val="accent1"/>
                </a:solidFill>
              </a:rPr>
              <a:t>packet</a:t>
            </a:r>
            <a:r>
              <a:rPr lang="en-US" sz="2500"/>
              <a:t> between two hosts connected to the </a:t>
            </a:r>
            <a:r>
              <a:rPr lang="en-US" sz="2500">
                <a:solidFill>
                  <a:schemeClr val="accent1"/>
                </a:solidFill>
              </a:rPr>
              <a:t>same</a:t>
            </a:r>
            <a:r>
              <a:rPr lang="en-US" sz="2500"/>
              <a:t> media</a:t>
            </a:r>
            <a:endParaRPr sz="2500">
              <a:solidFill>
                <a:schemeClr val="accent1"/>
              </a:solidFill>
            </a:endParaRPr>
          </a:p>
          <a:p>
            <a:pPr indent="-368300" lvl="0" marL="320040" rtl="0" algn="l">
              <a:spcBef>
                <a:spcPts val="70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Protocol</a:t>
            </a:r>
            <a:endParaRPr sz="2500"/>
          </a:p>
          <a:p>
            <a:pPr indent="-317500" lvl="1" marL="640080" rtl="0" algn="l">
              <a:spcBef>
                <a:spcPts val="550"/>
              </a:spcBef>
              <a:spcAft>
                <a:spcPts val="0"/>
              </a:spcAft>
              <a:buSzPts val="2500"/>
              <a:buChar char="⬜"/>
            </a:pPr>
            <a:r>
              <a:rPr lang="en-US" sz="2500"/>
              <a:t>Physical addressing (e.g. MAC address)</a:t>
            </a:r>
            <a:endParaRPr sz="2500"/>
          </a:p>
          <a:p>
            <a:pPr indent="-368300" lvl="0" marL="320040" rtl="0" algn="l">
              <a:spcBef>
                <a:spcPts val="70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Examples: Ethernet, Wifi, DOCSIS</a:t>
            </a:r>
            <a:endParaRPr sz="2500"/>
          </a:p>
        </p:txBody>
      </p:sp>
      <p:sp>
        <p:nvSpPr>
          <p:cNvPr id="427" name="Google Shape;427;p26"/>
          <p:cNvSpPr/>
          <p:nvPr/>
        </p:nvSpPr>
        <p:spPr>
          <a:xfrm>
            <a:off x="1708492" y="2088137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8" name="Google Shape;428;p26"/>
          <p:cNvSpPr txBox="1"/>
          <p:nvPr/>
        </p:nvSpPr>
        <p:spPr>
          <a:xfrm>
            <a:off x="1681070" y="2088137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429" name="Google Shape;429;p26"/>
          <p:cNvSpPr/>
          <p:nvPr/>
        </p:nvSpPr>
        <p:spPr>
          <a:xfrm>
            <a:off x="1697252" y="2663625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0" name="Google Shape;430;p26"/>
          <p:cNvSpPr txBox="1"/>
          <p:nvPr/>
        </p:nvSpPr>
        <p:spPr>
          <a:xfrm>
            <a:off x="1669694" y="266362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431" name="Google Shape;431;p26"/>
          <p:cNvSpPr/>
          <p:nvPr/>
        </p:nvSpPr>
        <p:spPr>
          <a:xfrm>
            <a:off x="1697383" y="3236802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2" name="Google Shape;432;p26"/>
          <p:cNvSpPr txBox="1"/>
          <p:nvPr/>
        </p:nvSpPr>
        <p:spPr>
          <a:xfrm>
            <a:off x="1669825" y="323680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1697383" y="3809979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4" name="Google Shape;434;p26"/>
          <p:cNvSpPr txBox="1"/>
          <p:nvPr/>
        </p:nvSpPr>
        <p:spPr>
          <a:xfrm>
            <a:off x="1669825" y="380997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1697383" y="4383156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6" name="Google Shape;436;p26"/>
          <p:cNvSpPr txBox="1"/>
          <p:nvPr/>
        </p:nvSpPr>
        <p:spPr>
          <a:xfrm>
            <a:off x="1669825" y="438315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1697383" y="4960890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1669825" y="496089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1697514" y="5534067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1669956" y="553406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4103426" y="1842448"/>
            <a:ext cx="559500" cy="4653900"/>
          </a:xfrm>
          <a:prstGeom prst="leftBrace">
            <a:avLst>
              <a:gd fmla="val 8333" name="adj1"/>
              <a:gd fmla="val 73291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Network Layer</a:t>
            </a:r>
            <a:endParaRPr/>
          </a:p>
        </p:txBody>
      </p:sp>
      <p:sp>
        <p:nvSpPr>
          <p:cNvPr id="447" name="Google Shape;447;p27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448" name="Google Shape;448;p27"/>
          <p:cNvSpPr txBox="1"/>
          <p:nvPr>
            <p:ph idx="1" type="body"/>
          </p:nvPr>
        </p:nvSpPr>
        <p:spPr>
          <a:xfrm>
            <a:off x="4662985" y="1600200"/>
            <a:ext cx="58527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Service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683"/>
              <a:buChar char="⬜"/>
            </a:pPr>
            <a:r>
              <a:rPr lang="en-US" sz="2405"/>
              <a:t>Deliver packets across the network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683"/>
              <a:buChar char="⬜"/>
            </a:pPr>
            <a:r>
              <a:rPr lang="en-US" sz="2405"/>
              <a:t>Handle fragmentation/reassembly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683"/>
              <a:buChar char="⬜"/>
            </a:pPr>
            <a:r>
              <a:rPr lang="en-US" sz="2405"/>
              <a:t>Packet scheduling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683"/>
              <a:buChar char="⬜"/>
            </a:pPr>
            <a:r>
              <a:rPr lang="en-US" sz="2405"/>
              <a:t>Buffer management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Interface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683"/>
              <a:buChar char="⬜"/>
            </a:pPr>
            <a:r>
              <a:rPr lang="en-US" sz="2405"/>
              <a:t>Send one packet to a </a:t>
            </a:r>
            <a:r>
              <a:rPr lang="en-US" sz="2405">
                <a:solidFill>
                  <a:schemeClr val="accent1"/>
                </a:solidFill>
              </a:rPr>
              <a:t>specific</a:t>
            </a:r>
            <a:r>
              <a:rPr lang="en-US" sz="2405"/>
              <a:t> destination</a:t>
            </a:r>
            <a:endParaRPr sz="2405">
              <a:solidFill>
                <a:schemeClr val="accent1"/>
              </a:solidFill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Protocol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683"/>
              <a:buChar char="⬜"/>
            </a:pPr>
            <a:r>
              <a:rPr lang="en-US" sz="2405"/>
              <a:t>Define globally unique addresses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683"/>
              <a:buChar char="⬜"/>
            </a:pPr>
            <a:r>
              <a:rPr lang="en-US" sz="2405"/>
              <a:t>Maintain routing tables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Example: Internet Protocol (IP), IPv6</a:t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1708492" y="2088137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1681070" y="2088137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1697252" y="2663625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1669694" y="266362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96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1697383" y="3236802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4" name="Google Shape;454;p27"/>
          <p:cNvSpPr txBox="1"/>
          <p:nvPr/>
        </p:nvSpPr>
        <p:spPr>
          <a:xfrm>
            <a:off x="1669825" y="323680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1697383" y="3809979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1669825" y="380997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697383" y="4383156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1669825" y="438315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697383" y="4960890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1669825" y="496089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697514" y="5534067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1669956" y="553406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4103426" y="1842448"/>
            <a:ext cx="559500" cy="4653900"/>
          </a:xfrm>
          <a:prstGeom prst="leftBrace">
            <a:avLst>
              <a:gd fmla="val 8333" name="adj1"/>
              <a:gd fmla="val 60681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Transport Layer</a:t>
            </a:r>
            <a:endParaRPr/>
          </a:p>
        </p:txBody>
      </p:sp>
      <p:sp>
        <p:nvSpPr>
          <p:cNvPr id="469" name="Google Shape;469;p28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470" name="Google Shape;470;p28"/>
          <p:cNvSpPr txBox="1"/>
          <p:nvPr>
            <p:ph idx="1" type="body"/>
          </p:nvPr>
        </p:nvSpPr>
        <p:spPr>
          <a:xfrm>
            <a:off x="4662984" y="1600200"/>
            <a:ext cx="6612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en-US" sz="2400"/>
              <a:t>Service</a:t>
            </a:r>
            <a:endParaRPr sz="2400"/>
          </a:p>
          <a:p>
            <a:pPr indent="-31115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400"/>
              <a:buChar char="⬜"/>
            </a:pPr>
            <a:r>
              <a:rPr lang="en-US" sz="2400"/>
              <a:t>Multiplexing/demultiplexing connections</a:t>
            </a:r>
            <a:endParaRPr sz="2400"/>
          </a:p>
          <a:p>
            <a:pPr indent="-31115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400"/>
              <a:buChar char="⬜"/>
            </a:pPr>
            <a:r>
              <a:rPr lang="en-US" sz="2400"/>
              <a:t>Congestion control</a:t>
            </a:r>
            <a:endParaRPr sz="2400"/>
          </a:p>
          <a:p>
            <a:pPr indent="-31115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400"/>
              <a:buChar char="⬜"/>
            </a:pPr>
            <a:r>
              <a:rPr lang="en-US" sz="2400"/>
              <a:t>Reliable, in-order delivery</a:t>
            </a:r>
            <a:endParaRPr sz="2400"/>
          </a:p>
          <a:p>
            <a:pPr indent="-36195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◻"/>
            </a:pPr>
            <a:r>
              <a:rPr lang="en-US" sz="2400"/>
              <a:t>Interface</a:t>
            </a:r>
            <a:endParaRPr sz="2400"/>
          </a:p>
          <a:p>
            <a:pPr indent="-31115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400"/>
              <a:buChar char="⬜"/>
            </a:pPr>
            <a:r>
              <a:rPr lang="en-US" sz="2400"/>
              <a:t>Send message to a destination </a:t>
            </a:r>
            <a:r>
              <a:rPr lang="en-US" sz="2400">
                <a:solidFill>
                  <a:schemeClr val="accent1"/>
                </a:solidFill>
              </a:rPr>
              <a:t>port</a:t>
            </a:r>
            <a:endParaRPr sz="2400"/>
          </a:p>
          <a:p>
            <a:pPr indent="-36195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◻"/>
            </a:pPr>
            <a:r>
              <a:rPr lang="en-US" sz="2400"/>
              <a:t>Protocol</a:t>
            </a:r>
            <a:endParaRPr sz="2400"/>
          </a:p>
          <a:p>
            <a:pPr indent="-31115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400"/>
              <a:buChar char="⬜"/>
            </a:pPr>
            <a:r>
              <a:rPr lang="en-US" sz="2400"/>
              <a:t>Port numbers</a:t>
            </a:r>
            <a:endParaRPr sz="2400"/>
          </a:p>
          <a:p>
            <a:pPr indent="-31115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400"/>
              <a:buChar char="⬜"/>
            </a:pPr>
            <a:r>
              <a:rPr lang="en-US" sz="2400"/>
              <a:t>Reliability/error correction</a:t>
            </a:r>
            <a:endParaRPr sz="2400"/>
          </a:p>
          <a:p>
            <a:pPr indent="-31115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400"/>
              <a:buChar char="⬜"/>
            </a:pPr>
            <a:r>
              <a:rPr lang="en-US" sz="2400"/>
              <a:t>Flow-control information</a:t>
            </a:r>
            <a:endParaRPr sz="2400"/>
          </a:p>
          <a:p>
            <a:pPr indent="-36195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◻"/>
            </a:pPr>
            <a:r>
              <a:rPr lang="en-US" sz="2400"/>
              <a:t>Examples: UDP, TCP</a:t>
            </a:r>
            <a:endParaRPr sz="2400"/>
          </a:p>
        </p:txBody>
      </p:sp>
      <p:sp>
        <p:nvSpPr>
          <p:cNvPr id="471" name="Google Shape;471;p28"/>
          <p:cNvSpPr/>
          <p:nvPr/>
        </p:nvSpPr>
        <p:spPr>
          <a:xfrm>
            <a:off x="1708492" y="2088137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1681070" y="2088137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1697252" y="2663625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4" name="Google Shape;474;p28"/>
          <p:cNvSpPr txBox="1"/>
          <p:nvPr/>
        </p:nvSpPr>
        <p:spPr>
          <a:xfrm>
            <a:off x="1669694" y="266362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96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1697383" y="3236802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1669825" y="323680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1697383" y="3809979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8" name="Google Shape;478;p28"/>
          <p:cNvSpPr txBox="1"/>
          <p:nvPr/>
        </p:nvSpPr>
        <p:spPr>
          <a:xfrm>
            <a:off x="1669825" y="380997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1697383" y="4383156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1669825" y="438315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1697383" y="4960890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2" name="Google Shape;482;p28"/>
          <p:cNvSpPr txBox="1"/>
          <p:nvPr/>
        </p:nvSpPr>
        <p:spPr>
          <a:xfrm>
            <a:off x="1669825" y="496089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1697514" y="5534067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4" name="Google Shape;484;p28"/>
          <p:cNvSpPr txBox="1"/>
          <p:nvPr/>
        </p:nvSpPr>
        <p:spPr>
          <a:xfrm>
            <a:off x="1669956" y="553406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4103426" y="1842448"/>
            <a:ext cx="559500" cy="4653900"/>
          </a:xfrm>
          <a:prstGeom prst="leftBrace">
            <a:avLst>
              <a:gd fmla="val 8333" name="adj1"/>
              <a:gd fmla="val 48951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Session Layer</a:t>
            </a:r>
            <a:endParaRPr/>
          </a:p>
        </p:txBody>
      </p:sp>
      <p:sp>
        <p:nvSpPr>
          <p:cNvPr id="491" name="Google Shape;491;p29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492" name="Google Shape;492;p29"/>
          <p:cNvSpPr txBox="1"/>
          <p:nvPr>
            <p:ph idx="1" type="body"/>
          </p:nvPr>
        </p:nvSpPr>
        <p:spPr>
          <a:xfrm>
            <a:off x="4662985" y="1600200"/>
            <a:ext cx="58527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Service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Access management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Synchronization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Interface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It depends…</a:t>
            </a:r>
            <a:endParaRPr>
              <a:solidFill>
                <a:schemeClr val="accent1"/>
              </a:solidFill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Protocol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Token management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Insert checkpoints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Examples: </a:t>
            </a:r>
            <a:r>
              <a:rPr lang="en-US">
                <a:solidFill>
                  <a:schemeClr val="accent1"/>
                </a:solidFill>
              </a:rPr>
              <a:t>none</a:t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708492" y="2088137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1681070" y="2088137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697252" y="2663625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1669694" y="266362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96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697383" y="3236802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8" name="Google Shape;498;p29"/>
          <p:cNvSpPr txBox="1"/>
          <p:nvPr/>
        </p:nvSpPr>
        <p:spPr>
          <a:xfrm>
            <a:off x="1669825" y="323680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1697383" y="3809979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0" name="Google Shape;500;p29"/>
          <p:cNvSpPr txBox="1"/>
          <p:nvPr/>
        </p:nvSpPr>
        <p:spPr>
          <a:xfrm>
            <a:off x="1669825" y="380997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1697383" y="4383156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2" name="Google Shape;502;p29"/>
          <p:cNvSpPr txBox="1"/>
          <p:nvPr/>
        </p:nvSpPr>
        <p:spPr>
          <a:xfrm>
            <a:off x="1669825" y="438315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697383" y="4960890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4" name="Google Shape;504;p29"/>
          <p:cNvSpPr txBox="1"/>
          <p:nvPr/>
        </p:nvSpPr>
        <p:spPr>
          <a:xfrm>
            <a:off x="1669825" y="496089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1697514" y="5534067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6" name="Google Shape;506;p29"/>
          <p:cNvSpPr txBox="1"/>
          <p:nvPr/>
        </p:nvSpPr>
        <p:spPr>
          <a:xfrm>
            <a:off x="1669956" y="553406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4103426" y="1842448"/>
            <a:ext cx="559500" cy="4653900"/>
          </a:xfrm>
          <a:prstGeom prst="leftBrace">
            <a:avLst>
              <a:gd fmla="val 8333" name="adj1"/>
              <a:gd fmla="val 36927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Presentation Layer</a:t>
            </a:r>
            <a:endParaRPr/>
          </a:p>
        </p:txBody>
      </p:sp>
      <p:sp>
        <p:nvSpPr>
          <p:cNvPr id="513" name="Google Shape;513;p30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514" name="Google Shape;514;p30"/>
          <p:cNvSpPr txBox="1"/>
          <p:nvPr>
            <p:ph idx="1" type="body"/>
          </p:nvPr>
        </p:nvSpPr>
        <p:spPr>
          <a:xfrm>
            <a:off x="4662985" y="1600200"/>
            <a:ext cx="58527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Service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Convert data between different representations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E.g. big endian to little endian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E.g. Ascii to Unicode</a:t>
            </a:r>
            <a:endParaRPr/>
          </a:p>
          <a:p>
            <a:pPr indent="-32004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Interface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It depends…</a:t>
            </a:r>
            <a:endParaRPr>
              <a:solidFill>
                <a:schemeClr val="accent1"/>
              </a:solidFill>
            </a:endParaRPr>
          </a:p>
          <a:p>
            <a:pPr indent="-32004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Protocol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Define data formats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Apply transformation rules</a:t>
            </a:r>
            <a:endParaRPr/>
          </a:p>
          <a:p>
            <a:pPr indent="-320040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Examples: </a:t>
            </a:r>
            <a:r>
              <a:rPr lang="en-US">
                <a:solidFill>
                  <a:schemeClr val="accent1"/>
                </a:solidFill>
              </a:rPr>
              <a:t>none</a:t>
            </a:r>
            <a:endParaRPr/>
          </a:p>
        </p:txBody>
      </p:sp>
      <p:sp>
        <p:nvSpPr>
          <p:cNvPr id="515" name="Google Shape;515;p30"/>
          <p:cNvSpPr/>
          <p:nvPr/>
        </p:nvSpPr>
        <p:spPr>
          <a:xfrm>
            <a:off x="1708492" y="2088137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6" name="Google Shape;516;p30"/>
          <p:cNvSpPr txBox="1"/>
          <p:nvPr/>
        </p:nvSpPr>
        <p:spPr>
          <a:xfrm>
            <a:off x="1681070" y="2088137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1697252" y="2663625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8" name="Google Shape;518;p30"/>
          <p:cNvSpPr txBox="1"/>
          <p:nvPr/>
        </p:nvSpPr>
        <p:spPr>
          <a:xfrm>
            <a:off x="1669694" y="266362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96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>
            <a:off x="1697383" y="3236802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0" name="Google Shape;520;p30"/>
          <p:cNvSpPr txBox="1"/>
          <p:nvPr/>
        </p:nvSpPr>
        <p:spPr>
          <a:xfrm>
            <a:off x="1669825" y="323680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>
            <a:off x="1697383" y="3809979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2" name="Google Shape;522;p30"/>
          <p:cNvSpPr txBox="1"/>
          <p:nvPr/>
        </p:nvSpPr>
        <p:spPr>
          <a:xfrm>
            <a:off x="1669825" y="380997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>
            <a:off x="1697383" y="4383156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1669825" y="438315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1697383" y="4960890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6" name="Google Shape;526;p30"/>
          <p:cNvSpPr txBox="1"/>
          <p:nvPr/>
        </p:nvSpPr>
        <p:spPr>
          <a:xfrm>
            <a:off x="1669825" y="496089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1697514" y="5534067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1669956" y="553406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4103426" y="1842448"/>
            <a:ext cx="559500" cy="4653900"/>
          </a:xfrm>
          <a:prstGeom prst="leftBrace">
            <a:avLst>
              <a:gd fmla="val 8333" name="adj1"/>
              <a:gd fmla="val 24024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Application Layer</a:t>
            </a:r>
            <a:endParaRPr/>
          </a:p>
        </p:txBody>
      </p:sp>
      <p:sp>
        <p:nvSpPr>
          <p:cNvPr id="535" name="Google Shape;535;p31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536" name="Google Shape;536;p31"/>
          <p:cNvSpPr txBox="1"/>
          <p:nvPr>
            <p:ph idx="1" type="body"/>
          </p:nvPr>
        </p:nvSpPr>
        <p:spPr>
          <a:xfrm>
            <a:off x="4662985" y="1600200"/>
            <a:ext cx="58527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Service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Whatever you want :)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Interface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Whatever you want :D</a:t>
            </a:r>
            <a:endParaRPr>
              <a:solidFill>
                <a:schemeClr val="accent1"/>
              </a:solidFill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Protocol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Whatever you want ;)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Examples: turn on your smartphone and look at the list of apps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1708492" y="2088137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8" name="Google Shape;538;p31"/>
          <p:cNvSpPr txBox="1"/>
          <p:nvPr/>
        </p:nvSpPr>
        <p:spPr>
          <a:xfrm>
            <a:off x="1681070" y="2088137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/>
          </a:p>
        </p:txBody>
      </p:sp>
      <p:sp>
        <p:nvSpPr>
          <p:cNvPr id="539" name="Google Shape;539;p31"/>
          <p:cNvSpPr/>
          <p:nvPr/>
        </p:nvSpPr>
        <p:spPr>
          <a:xfrm>
            <a:off x="1697252" y="2663625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1669694" y="266362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96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/>
          </a:p>
        </p:txBody>
      </p:sp>
      <p:sp>
        <p:nvSpPr>
          <p:cNvPr id="541" name="Google Shape;541;p31"/>
          <p:cNvSpPr/>
          <p:nvPr/>
        </p:nvSpPr>
        <p:spPr>
          <a:xfrm>
            <a:off x="1697383" y="3236802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2" name="Google Shape;542;p31"/>
          <p:cNvSpPr txBox="1"/>
          <p:nvPr/>
        </p:nvSpPr>
        <p:spPr>
          <a:xfrm>
            <a:off x="1669825" y="323680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543" name="Google Shape;543;p31"/>
          <p:cNvSpPr/>
          <p:nvPr/>
        </p:nvSpPr>
        <p:spPr>
          <a:xfrm>
            <a:off x="1697383" y="3809979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4" name="Google Shape;544;p31"/>
          <p:cNvSpPr txBox="1"/>
          <p:nvPr/>
        </p:nvSpPr>
        <p:spPr>
          <a:xfrm>
            <a:off x="1669825" y="380997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545" name="Google Shape;545;p31"/>
          <p:cNvSpPr/>
          <p:nvPr/>
        </p:nvSpPr>
        <p:spPr>
          <a:xfrm>
            <a:off x="1697383" y="4383156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6" name="Google Shape;546;p31"/>
          <p:cNvSpPr txBox="1"/>
          <p:nvPr/>
        </p:nvSpPr>
        <p:spPr>
          <a:xfrm>
            <a:off x="1669825" y="438315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547" name="Google Shape;547;p31"/>
          <p:cNvSpPr/>
          <p:nvPr/>
        </p:nvSpPr>
        <p:spPr>
          <a:xfrm>
            <a:off x="1697383" y="4960890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8" name="Google Shape;548;p31"/>
          <p:cNvSpPr txBox="1"/>
          <p:nvPr/>
        </p:nvSpPr>
        <p:spPr>
          <a:xfrm>
            <a:off x="1669825" y="496089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549" name="Google Shape;549;p31"/>
          <p:cNvSpPr/>
          <p:nvPr/>
        </p:nvSpPr>
        <p:spPr>
          <a:xfrm>
            <a:off x="1697514" y="5534067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1669956" y="553406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4103426" y="1842448"/>
            <a:ext cx="559500" cy="4653900"/>
          </a:xfrm>
          <a:prstGeom prst="leftBrace">
            <a:avLst>
              <a:gd fmla="val 8333" name="adj1"/>
              <a:gd fmla="val 11414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557" name="Google Shape;557;p32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558" name="Google Shape;558;p32"/>
          <p:cNvSpPr txBox="1"/>
          <p:nvPr>
            <p:ph idx="1" type="body"/>
          </p:nvPr>
        </p:nvSpPr>
        <p:spPr>
          <a:xfrm>
            <a:off x="1704164" y="1600200"/>
            <a:ext cx="8811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How does data move through the layers?</a:t>
            </a:r>
            <a:endParaRPr/>
          </a:p>
        </p:txBody>
      </p:sp>
      <p:sp>
        <p:nvSpPr>
          <p:cNvPr id="559" name="Google Shape;559;p32"/>
          <p:cNvSpPr/>
          <p:nvPr/>
        </p:nvSpPr>
        <p:spPr>
          <a:xfrm>
            <a:off x="5041222" y="2470261"/>
            <a:ext cx="22698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0" name="Google Shape;560;p32"/>
          <p:cNvSpPr txBox="1"/>
          <p:nvPr/>
        </p:nvSpPr>
        <p:spPr>
          <a:xfrm>
            <a:off x="5024778" y="2470261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561" name="Google Shape;561;p32"/>
          <p:cNvSpPr/>
          <p:nvPr/>
        </p:nvSpPr>
        <p:spPr>
          <a:xfrm>
            <a:off x="5040960" y="3045749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2" name="Google Shape;562;p32"/>
          <p:cNvSpPr txBox="1"/>
          <p:nvPr/>
        </p:nvSpPr>
        <p:spPr>
          <a:xfrm>
            <a:off x="5013402" y="30457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563" name="Google Shape;563;p32"/>
          <p:cNvSpPr/>
          <p:nvPr/>
        </p:nvSpPr>
        <p:spPr>
          <a:xfrm>
            <a:off x="5041091" y="3618926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5013533" y="36189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5041091" y="4192103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5013533" y="4192103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567" name="Google Shape;567;p32"/>
          <p:cNvSpPr/>
          <p:nvPr/>
        </p:nvSpPr>
        <p:spPr>
          <a:xfrm>
            <a:off x="5041091" y="4765280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5013533" y="476528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569" name="Google Shape;569;p32"/>
          <p:cNvSpPr/>
          <p:nvPr/>
        </p:nvSpPr>
        <p:spPr>
          <a:xfrm>
            <a:off x="5041091" y="5343014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5013533" y="534301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5041222" y="5916191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2" name="Google Shape;572;p32"/>
          <p:cNvSpPr txBox="1"/>
          <p:nvPr/>
        </p:nvSpPr>
        <p:spPr>
          <a:xfrm>
            <a:off x="5013664" y="591619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573" name="Google Shape;573;p32"/>
          <p:cNvSpPr txBox="1"/>
          <p:nvPr/>
        </p:nvSpPr>
        <p:spPr>
          <a:xfrm>
            <a:off x="3382312" y="2472572"/>
            <a:ext cx="1130400" cy="5733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2600"/>
          </a:p>
        </p:txBody>
      </p:sp>
      <p:sp>
        <p:nvSpPr>
          <p:cNvPr id="574" name="Google Shape;574;p32"/>
          <p:cNvSpPr txBox="1"/>
          <p:nvPr/>
        </p:nvSpPr>
        <p:spPr>
          <a:xfrm>
            <a:off x="3093499" y="3045749"/>
            <a:ext cx="275100" cy="573300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2808067" y="3618925"/>
            <a:ext cx="275100" cy="573300"/>
          </a:xfrm>
          <a:prstGeom prst="rect">
            <a:avLst/>
          </a:prstGeom>
          <a:solidFill>
            <a:srgbClr val="0070C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2532979" y="4192102"/>
            <a:ext cx="275100" cy="573300"/>
          </a:xfrm>
          <a:prstGeom prst="rect">
            <a:avLst/>
          </a:prstGeom>
          <a:solidFill>
            <a:srgbClr val="00B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2258838" y="4765279"/>
            <a:ext cx="275100" cy="573300"/>
          </a:xfrm>
          <a:prstGeom prst="rect">
            <a:avLst/>
          </a:prstGeom>
          <a:solidFill>
            <a:srgbClr val="92D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1979329" y="5343014"/>
            <a:ext cx="275100" cy="5733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1704163" y="5916191"/>
            <a:ext cx="275100" cy="573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4512860" y="5916190"/>
            <a:ext cx="275100" cy="573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9130295" y="5914068"/>
            <a:ext cx="1130400" cy="5733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2600"/>
          </a:p>
        </p:txBody>
      </p:sp>
      <p:sp>
        <p:nvSpPr>
          <p:cNvPr id="582" name="Google Shape;582;p32"/>
          <p:cNvSpPr txBox="1"/>
          <p:nvPr/>
        </p:nvSpPr>
        <p:spPr>
          <a:xfrm>
            <a:off x="8841482" y="5914068"/>
            <a:ext cx="275100" cy="573300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8556050" y="5914068"/>
            <a:ext cx="275100" cy="573300"/>
          </a:xfrm>
          <a:prstGeom prst="rect">
            <a:avLst/>
          </a:prstGeom>
          <a:solidFill>
            <a:srgbClr val="0070C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8280884" y="5916306"/>
            <a:ext cx="275100" cy="573300"/>
          </a:xfrm>
          <a:prstGeom prst="rect">
            <a:avLst/>
          </a:prstGeom>
          <a:solidFill>
            <a:srgbClr val="00B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5" name="Google Shape;585;p32"/>
          <p:cNvSpPr txBox="1"/>
          <p:nvPr/>
        </p:nvSpPr>
        <p:spPr>
          <a:xfrm>
            <a:off x="8002478" y="5923117"/>
            <a:ext cx="275100" cy="573300"/>
          </a:xfrm>
          <a:prstGeom prst="rect">
            <a:avLst/>
          </a:prstGeom>
          <a:solidFill>
            <a:srgbClr val="92D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7727312" y="5923117"/>
            <a:ext cx="275100" cy="5733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7458268" y="5923117"/>
            <a:ext cx="275100" cy="573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8" name="Google Shape;588;p32"/>
          <p:cNvSpPr txBox="1"/>
          <p:nvPr/>
        </p:nvSpPr>
        <p:spPr>
          <a:xfrm>
            <a:off x="10285928" y="5914068"/>
            <a:ext cx="275100" cy="573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3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594" name="Google Shape;594;p33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595" name="Google Shape;595;p33"/>
          <p:cNvSpPr txBox="1"/>
          <p:nvPr>
            <p:ph idx="1" type="body"/>
          </p:nvPr>
        </p:nvSpPr>
        <p:spPr>
          <a:xfrm>
            <a:off x="1704164" y="1600200"/>
            <a:ext cx="8811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How does data move through the layers?</a:t>
            </a:r>
            <a:endParaRPr/>
          </a:p>
        </p:txBody>
      </p:sp>
      <p:sp>
        <p:nvSpPr>
          <p:cNvPr id="596" name="Google Shape;596;p33"/>
          <p:cNvSpPr/>
          <p:nvPr/>
        </p:nvSpPr>
        <p:spPr>
          <a:xfrm>
            <a:off x="5041222" y="2470261"/>
            <a:ext cx="22698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5024778" y="2470261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598" name="Google Shape;598;p33"/>
          <p:cNvSpPr/>
          <p:nvPr/>
        </p:nvSpPr>
        <p:spPr>
          <a:xfrm>
            <a:off x="5040960" y="3045749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5013402" y="30457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600" name="Google Shape;600;p33"/>
          <p:cNvSpPr/>
          <p:nvPr/>
        </p:nvSpPr>
        <p:spPr>
          <a:xfrm>
            <a:off x="5041091" y="3618926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5013533" y="36189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5041091" y="4192103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5013533" y="4192103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5041091" y="4765280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5013533" y="476528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5041091" y="5343014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013533" y="534301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5041222" y="5916191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5013664" y="591619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610" name="Google Shape;610;p33"/>
          <p:cNvSpPr txBox="1"/>
          <p:nvPr/>
        </p:nvSpPr>
        <p:spPr>
          <a:xfrm>
            <a:off x="9130295" y="5304468"/>
            <a:ext cx="1130400" cy="5733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2600"/>
          </a:p>
        </p:txBody>
      </p:sp>
      <p:sp>
        <p:nvSpPr>
          <p:cNvPr id="611" name="Google Shape;611;p33"/>
          <p:cNvSpPr txBox="1"/>
          <p:nvPr/>
        </p:nvSpPr>
        <p:spPr>
          <a:xfrm>
            <a:off x="8841482" y="5304468"/>
            <a:ext cx="275100" cy="573300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8556050" y="5304468"/>
            <a:ext cx="275100" cy="573300"/>
          </a:xfrm>
          <a:prstGeom prst="rect">
            <a:avLst/>
          </a:prstGeom>
          <a:solidFill>
            <a:srgbClr val="0070C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3" name="Google Shape;613;p33"/>
          <p:cNvSpPr txBox="1"/>
          <p:nvPr/>
        </p:nvSpPr>
        <p:spPr>
          <a:xfrm>
            <a:off x="8280884" y="5306706"/>
            <a:ext cx="275100" cy="573300"/>
          </a:xfrm>
          <a:prstGeom prst="rect">
            <a:avLst/>
          </a:prstGeom>
          <a:solidFill>
            <a:srgbClr val="00B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4" name="Google Shape;614;p33"/>
          <p:cNvSpPr txBox="1"/>
          <p:nvPr/>
        </p:nvSpPr>
        <p:spPr>
          <a:xfrm>
            <a:off x="8002478" y="5313517"/>
            <a:ext cx="275100" cy="573300"/>
          </a:xfrm>
          <a:prstGeom prst="rect">
            <a:avLst/>
          </a:prstGeom>
          <a:solidFill>
            <a:srgbClr val="92D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5" name="Google Shape;615;p33"/>
          <p:cNvSpPr txBox="1"/>
          <p:nvPr/>
        </p:nvSpPr>
        <p:spPr>
          <a:xfrm>
            <a:off x="7727312" y="5313517"/>
            <a:ext cx="275100" cy="5733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621" name="Google Shape;621;p34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622" name="Google Shape;622;p34"/>
          <p:cNvSpPr txBox="1"/>
          <p:nvPr>
            <p:ph idx="1" type="body"/>
          </p:nvPr>
        </p:nvSpPr>
        <p:spPr>
          <a:xfrm>
            <a:off x="1704164" y="1600200"/>
            <a:ext cx="8811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How does data move through the layers?</a:t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5041222" y="2470261"/>
            <a:ext cx="22698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4" name="Google Shape;624;p34"/>
          <p:cNvSpPr txBox="1"/>
          <p:nvPr/>
        </p:nvSpPr>
        <p:spPr>
          <a:xfrm>
            <a:off x="5024778" y="2470261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625" name="Google Shape;625;p34"/>
          <p:cNvSpPr/>
          <p:nvPr/>
        </p:nvSpPr>
        <p:spPr>
          <a:xfrm>
            <a:off x="5040960" y="3045749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6" name="Google Shape;626;p34"/>
          <p:cNvSpPr txBox="1"/>
          <p:nvPr/>
        </p:nvSpPr>
        <p:spPr>
          <a:xfrm>
            <a:off x="5013402" y="30457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627" name="Google Shape;627;p34"/>
          <p:cNvSpPr/>
          <p:nvPr/>
        </p:nvSpPr>
        <p:spPr>
          <a:xfrm>
            <a:off x="5041091" y="3618926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8" name="Google Shape;628;p34"/>
          <p:cNvSpPr txBox="1"/>
          <p:nvPr/>
        </p:nvSpPr>
        <p:spPr>
          <a:xfrm>
            <a:off x="5013533" y="36189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5041091" y="4192103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0" name="Google Shape;630;p34"/>
          <p:cNvSpPr txBox="1"/>
          <p:nvPr/>
        </p:nvSpPr>
        <p:spPr>
          <a:xfrm>
            <a:off x="5013533" y="4192103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5041091" y="4765280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2" name="Google Shape;632;p34"/>
          <p:cNvSpPr txBox="1"/>
          <p:nvPr/>
        </p:nvSpPr>
        <p:spPr>
          <a:xfrm>
            <a:off x="5013533" y="476528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5041091" y="5343014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4" name="Google Shape;634;p34"/>
          <p:cNvSpPr txBox="1"/>
          <p:nvPr/>
        </p:nvSpPr>
        <p:spPr>
          <a:xfrm>
            <a:off x="5013533" y="534301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5041222" y="5916191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5013664" y="591619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637" name="Google Shape;637;p34"/>
          <p:cNvSpPr txBox="1"/>
          <p:nvPr/>
        </p:nvSpPr>
        <p:spPr>
          <a:xfrm>
            <a:off x="9130295" y="4694868"/>
            <a:ext cx="1130400" cy="5733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2600"/>
          </a:p>
        </p:txBody>
      </p:sp>
      <p:sp>
        <p:nvSpPr>
          <p:cNvPr id="638" name="Google Shape;638;p34"/>
          <p:cNvSpPr txBox="1"/>
          <p:nvPr/>
        </p:nvSpPr>
        <p:spPr>
          <a:xfrm>
            <a:off x="8841482" y="4694868"/>
            <a:ext cx="275100" cy="573300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8556050" y="4694868"/>
            <a:ext cx="275100" cy="573300"/>
          </a:xfrm>
          <a:prstGeom prst="rect">
            <a:avLst/>
          </a:prstGeom>
          <a:solidFill>
            <a:srgbClr val="0070C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8280884" y="4697106"/>
            <a:ext cx="275100" cy="573300"/>
          </a:xfrm>
          <a:prstGeom prst="rect">
            <a:avLst/>
          </a:prstGeom>
          <a:solidFill>
            <a:srgbClr val="00B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8002478" y="4703917"/>
            <a:ext cx="275100" cy="573300"/>
          </a:xfrm>
          <a:prstGeom prst="rect">
            <a:avLst/>
          </a:prstGeom>
          <a:solidFill>
            <a:srgbClr val="92D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7"/>
          <p:cNvCxnSpPr/>
          <p:nvPr/>
        </p:nvCxnSpPr>
        <p:spPr>
          <a:xfrm>
            <a:off x="3073388" y="2674951"/>
            <a:ext cx="0" cy="252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3072472" y="2674951"/>
            <a:ext cx="1924800" cy="2634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3073389" y="2674927"/>
            <a:ext cx="3847800" cy="252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3073388" y="2674927"/>
            <a:ext cx="5840100" cy="2634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4963517" y="2788755"/>
            <a:ext cx="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3072619" y="2788755"/>
            <a:ext cx="18909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4975177" y="2788755"/>
            <a:ext cx="19461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6921167" y="2788755"/>
            <a:ext cx="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8935849" y="2788755"/>
            <a:ext cx="0" cy="25635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4963518" y="2788755"/>
            <a:ext cx="394980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3073366" y="2788755"/>
            <a:ext cx="38478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/>
          <p:nvPr/>
        </p:nvCxnSpPr>
        <p:spPr>
          <a:xfrm flipH="1">
            <a:off x="4997266" y="2788755"/>
            <a:ext cx="192390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6921167" y="2788755"/>
            <a:ext cx="199230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 flipH="1">
            <a:off x="3073250" y="2788755"/>
            <a:ext cx="58626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7"/>
          <p:cNvCxnSpPr/>
          <p:nvPr/>
        </p:nvCxnSpPr>
        <p:spPr>
          <a:xfrm flipH="1">
            <a:off x="6938544" y="2788755"/>
            <a:ext cx="1974900" cy="2411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/>
          <p:nvPr/>
        </p:nvCxnSpPr>
        <p:spPr>
          <a:xfrm flipH="1">
            <a:off x="4997150" y="2788755"/>
            <a:ext cx="3938700" cy="2520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7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Problem Scenario</a:t>
            </a:r>
            <a:endParaRPr/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pic>
        <p:nvPicPr>
          <p:cNvPr descr="C:\Users\t0ph3r\Documents\CS 4700\assets\Chrome-Icon.png"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956" y="2053433"/>
            <a:ext cx="1243037" cy="124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Thunderbird-300x300.jpg" id="154" name="Google Shape;1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291" y="2075043"/>
            <a:ext cx="1199771" cy="1199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utorrent-replacement-icon.png" id="155" name="Google Shape;1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9624" y="2053387"/>
            <a:ext cx="1243082" cy="124308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2161619" y="1613400"/>
            <a:ext cx="13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Web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4331876" y="1613375"/>
            <a:ext cx="12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6209175" y="1613375"/>
            <a:ext cx="15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Bittorrent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C:\Users\t0ph3r\Documents\CS 4700\assets\Ethernet-Cable-icon.png" id="159" name="Google Shape;15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0618" y="4904169"/>
            <a:ext cx="1363709" cy="1363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wifi.png" id="160" name="Google Shape;160;p17"/>
          <p:cNvPicPr preferRelativeResize="0"/>
          <p:nvPr/>
        </p:nvPicPr>
        <p:blipFill rotWithShape="1">
          <a:blip r:embed="rId7">
            <a:alphaModFix/>
          </a:blip>
          <a:srcRect b="0" l="-1933" r="12075" t="0"/>
          <a:stretch/>
        </p:blipFill>
        <p:spPr>
          <a:xfrm>
            <a:off x="4197935" y="4904169"/>
            <a:ext cx="1554480" cy="1506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bluetooth-icon.png" id="161" name="Google Shape;16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3578" y="4904168"/>
            <a:ext cx="1355176" cy="135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2104875" y="6229775"/>
            <a:ext cx="15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Ethernet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424382" y="6229782"/>
            <a:ext cx="11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802.11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096000" y="6229775"/>
            <a:ext cx="19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Bluetooth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C:\Users\t0ph3r\Documents\CS 4700\assets\skype.png" id="165" name="Google Shape;165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61661" y="2000739"/>
            <a:ext cx="1348376" cy="134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8378825" y="1613375"/>
            <a:ext cx="11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VoIP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C:\Users\t0ph3r\Documents\CS 4700\assets\atticon.png" id="167" name="Google Shape;167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20005" y="4974139"/>
            <a:ext cx="1631688" cy="122376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8346626" y="6249750"/>
            <a:ext cx="13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Cellular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1674123" y="3123727"/>
            <a:ext cx="8843630" cy="2056189"/>
            <a:chOff x="414979" y="3333624"/>
            <a:chExt cx="8263530" cy="1523216"/>
          </a:xfrm>
        </p:grpSpPr>
        <p:sp>
          <p:nvSpPr>
            <p:cNvPr id="170" name="Google Shape;170;p17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2"/>
            </a:solidFill>
            <a:ln cap="flat" cmpd="sng" w="5715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This is a nightmare scenario</a:t>
              </a:r>
              <a:endParaRPr/>
            </a:p>
            <a:p>
              <a:pPr indent="-228600" lvl="0" marL="342900" marR="0" rtl="0" algn="l"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Huge amounts of work to add new apps or media</a:t>
              </a:r>
              <a:endParaRPr/>
            </a:p>
            <a:p>
              <a:pPr indent="-228600" lvl="0" marL="342900" marR="0" rtl="0" algn="l"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Limits growth and adoption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647" name="Google Shape;647;p35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648" name="Google Shape;648;p35"/>
          <p:cNvSpPr txBox="1"/>
          <p:nvPr>
            <p:ph idx="1" type="body"/>
          </p:nvPr>
        </p:nvSpPr>
        <p:spPr>
          <a:xfrm>
            <a:off x="1704164" y="1600200"/>
            <a:ext cx="8811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How does data move through the layers?</a:t>
            </a:r>
            <a:endParaRPr/>
          </a:p>
        </p:txBody>
      </p:sp>
      <p:sp>
        <p:nvSpPr>
          <p:cNvPr id="649" name="Google Shape;649;p35"/>
          <p:cNvSpPr/>
          <p:nvPr/>
        </p:nvSpPr>
        <p:spPr>
          <a:xfrm>
            <a:off x="5041222" y="2470261"/>
            <a:ext cx="22698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0" name="Google Shape;650;p35"/>
          <p:cNvSpPr txBox="1"/>
          <p:nvPr/>
        </p:nvSpPr>
        <p:spPr>
          <a:xfrm>
            <a:off x="5024778" y="2470261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651" name="Google Shape;651;p35"/>
          <p:cNvSpPr/>
          <p:nvPr/>
        </p:nvSpPr>
        <p:spPr>
          <a:xfrm>
            <a:off x="5040960" y="3045749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2" name="Google Shape;652;p35"/>
          <p:cNvSpPr txBox="1"/>
          <p:nvPr/>
        </p:nvSpPr>
        <p:spPr>
          <a:xfrm>
            <a:off x="5013402" y="30457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653" name="Google Shape;653;p35"/>
          <p:cNvSpPr/>
          <p:nvPr/>
        </p:nvSpPr>
        <p:spPr>
          <a:xfrm>
            <a:off x="5041091" y="3618926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4" name="Google Shape;654;p35"/>
          <p:cNvSpPr txBox="1"/>
          <p:nvPr/>
        </p:nvSpPr>
        <p:spPr>
          <a:xfrm>
            <a:off x="5013533" y="36189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655" name="Google Shape;655;p35"/>
          <p:cNvSpPr/>
          <p:nvPr/>
        </p:nvSpPr>
        <p:spPr>
          <a:xfrm>
            <a:off x="5041091" y="4192103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6" name="Google Shape;656;p35"/>
          <p:cNvSpPr txBox="1"/>
          <p:nvPr/>
        </p:nvSpPr>
        <p:spPr>
          <a:xfrm>
            <a:off x="5013533" y="4192103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657" name="Google Shape;657;p35"/>
          <p:cNvSpPr/>
          <p:nvPr/>
        </p:nvSpPr>
        <p:spPr>
          <a:xfrm>
            <a:off x="5041091" y="4765280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8" name="Google Shape;658;p35"/>
          <p:cNvSpPr txBox="1"/>
          <p:nvPr/>
        </p:nvSpPr>
        <p:spPr>
          <a:xfrm>
            <a:off x="5013533" y="476528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659" name="Google Shape;659;p35"/>
          <p:cNvSpPr/>
          <p:nvPr/>
        </p:nvSpPr>
        <p:spPr>
          <a:xfrm>
            <a:off x="5041091" y="5343014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0" name="Google Shape;660;p35"/>
          <p:cNvSpPr txBox="1"/>
          <p:nvPr/>
        </p:nvSpPr>
        <p:spPr>
          <a:xfrm>
            <a:off x="5013533" y="534301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5041222" y="5916191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2" name="Google Shape;662;p35"/>
          <p:cNvSpPr txBox="1"/>
          <p:nvPr/>
        </p:nvSpPr>
        <p:spPr>
          <a:xfrm>
            <a:off x="5013664" y="591619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663" name="Google Shape;663;p35"/>
          <p:cNvSpPr txBox="1"/>
          <p:nvPr/>
        </p:nvSpPr>
        <p:spPr>
          <a:xfrm>
            <a:off x="9130295" y="4161468"/>
            <a:ext cx="1130400" cy="5733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2600"/>
          </a:p>
        </p:txBody>
      </p:sp>
      <p:sp>
        <p:nvSpPr>
          <p:cNvPr id="664" name="Google Shape;664;p35"/>
          <p:cNvSpPr txBox="1"/>
          <p:nvPr/>
        </p:nvSpPr>
        <p:spPr>
          <a:xfrm>
            <a:off x="8841482" y="4161468"/>
            <a:ext cx="275100" cy="573300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5" name="Google Shape;665;p35"/>
          <p:cNvSpPr txBox="1"/>
          <p:nvPr/>
        </p:nvSpPr>
        <p:spPr>
          <a:xfrm>
            <a:off x="8556050" y="4161468"/>
            <a:ext cx="275100" cy="573300"/>
          </a:xfrm>
          <a:prstGeom prst="rect">
            <a:avLst/>
          </a:prstGeom>
          <a:solidFill>
            <a:srgbClr val="0070C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6" name="Google Shape;666;p35"/>
          <p:cNvSpPr txBox="1"/>
          <p:nvPr/>
        </p:nvSpPr>
        <p:spPr>
          <a:xfrm>
            <a:off x="8280884" y="4163706"/>
            <a:ext cx="275100" cy="573300"/>
          </a:xfrm>
          <a:prstGeom prst="rect">
            <a:avLst/>
          </a:prstGeom>
          <a:solidFill>
            <a:srgbClr val="00B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672" name="Google Shape;672;p36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673" name="Google Shape;673;p36"/>
          <p:cNvSpPr txBox="1"/>
          <p:nvPr>
            <p:ph idx="1" type="body"/>
          </p:nvPr>
        </p:nvSpPr>
        <p:spPr>
          <a:xfrm>
            <a:off x="1704164" y="1600200"/>
            <a:ext cx="8811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How does data move through the layers?</a:t>
            </a:r>
            <a:endParaRPr/>
          </a:p>
        </p:txBody>
      </p:sp>
      <p:sp>
        <p:nvSpPr>
          <p:cNvPr id="674" name="Google Shape;674;p36"/>
          <p:cNvSpPr/>
          <p:nvPr/>
        </p:nvSpPr>
        <p:spPr>
          <a:xfrm>
            <a:off x="5041222" y="2470261"/>
            <a:ext cx="22698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5" name="Google Shape;675;p36"/>
          <p:cNvSpPr txBox="1"/>
          <p:nvPr/>
        </p:nvSpPr>
        <p:spPr>
          <a:xfrm>
            <a:off x="5024778" y="2470261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676" name="Google Shape;676;p36"/>
          <p:cNvSpPr/>
          <p:nvPr/>
        </p:nvSpPr>
        <p:spPr>
          <a:xfrm>
            <a:off x="5040960" y="3045749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5013402" y="30457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678" name="Google Shape;678;p36"/>
          <p:cNvSpPr/>
          <p:nvPr/>
        </p:nvSpPr>
        <p:spPr>
          <a:xfrm>
            <a:off x="5041091" y="3618926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9" name="Google Shape;679;p36"/>
          <p:cNvSpPr txBox="1"/>
          <p:nvPr/>
        </p:nvSpPr>
        <p:spPr>
          <a:xfrm>
            <a:off x="5013533" y="36189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680" name="Google Shape;680;p36"/>
          <p:cNvSpPr/>
          <p:nvPr/>
        </p:nvSpPr>
        <p:spPr>
          <a:xfrm>
            <a:off x="5041091" y="4192103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1" name="Google Shape;681;p36"/>
          <p:cNvSpPr txBox="1"/>
          <p:nvPr/>
        </p:nvSpPr>
        <p:spPr>
          <a:xfrm>
            <a:off x="5013533" y="4192103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682" name="Google Shape;682;p36"/>
          <p:cNvSpPr/>
          <p:nvPr/>
        </p:nvSpPr>
        <p:spPr>
          <a:xfrm>
            <a:off x="5041091" y="4765280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3" name="Google Shape;683;p36"/>
          <p:cNvSpPr txBox="1"/>
          <p:nvPr/>
        </p:nvSpPr>
        <p:spPr>
          <a:xfrm>
            <a:off x="5013533" y="476528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684" name="Google Shape;684;p36"/>
          <p:cNvSpPr/>
          <p:nvPr/>
        </p:nvSpPr>
        <p:spPr>
          <a:xfrm>
            <a:off x="5041091" y="5343014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5" name="Google Shape;685;p36"/>
          <p:cNvSpPr txBox="1"/>
          <p:nvPr/>
        </p:nvSpPr>
        <p:spPr>
          <a:xfrm>
            <a:off x="5013533" y="534301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5041222" y="5916191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7" name="Google Shape;687;p36"/>
          <p:cNvSpPr txBox="1"/>
          <p:nvPr/>
        </p:nvSpPr>
        <p:spPr>
          <a:xfrm>
            <a:off x="5013664" y="591619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688" name="Google Shape;688;p36"/>
          <p:cNvSpPr txBox="1"/>
          <p:nvPr/>
        </p:nvSpPr>
        <p:spPr>
          <a:xfrm>
            <a:off x="9130295" y="3628068"/>
            <a:ext cx="1130400" cy="5733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2600"/>
          </a:p>
        </p:txBody>
      </p:sp>
      <p:sp>
        <p:nvSpPr>
          <p:cNvPr id="689" name="Google Shape;689;p36"/>
          <p:cNvSpPr txBox="1"/>
          <p:nvPr/>
        </p:nvSpPr>
        <p:spPr>
          <a:xfrm>
            <a:off x="8841482" y="3628068"/>
            <a:ext cx="275100" cy="573300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0" name="Google Shape;690;p36"/>
          <p:cNvSpPr txBox="1"/>
          <p:nvPr/>
        </p:nvSpPr>
        <p:spPr>
          <a:xfrm>
            <a:off x="8556050" y="3628068"/>
            <a:ext cx="275100" cy="573300"/>
          </a:xfrm>
          <a:prstGeom prst="rect">
            <a:avLst/>
          </a:prstGeom>
          <a:solidFill>
            <a:srgbClr val="0070C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696" name="Google Shape;696;p37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697" name="Google Shape;697;p37"/>
          <p:cNvSpPr txBox="1"/>
          <p:nvPr>
            <p:ph idx="1" type="body"/>
          </p:nvPr>
        </p:nvSpPr>
        <p:spPr>
          <a:xfrm>
            <a:off x="1704164" y="1600200"/>
            <a:ext cx="8811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How does data move through the layers?</a:t>
            </a: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5041222" y="2470261"/>
            <a:ext cx="22698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9" name="Google Shape;699;p37"/>
          <p:cNvSpPr txBox="1"/>
          <p:nvPr/>
        </p:nvSpPr>
        <p:spPr>
          <a:xfrm>
            <a:off x="5024778" y="2470261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700" name="Google Shape;700;p37"/>
          <p:cNvSpPr/>
          <p:nvPr/>
        </p:nvSpPr>
        <p:spPr>
          <a:xfrm>
            <a:off x="5040960" y="3045749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1" name="Google Shape;701;p37"/>
          <p:cNvSpPr txBox="1"/>
          <p:nvPr/>
        </p:nvSpPr>
        <p:spPr>
          <a:xfrm>
            <a:off x="5013402" y="30457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702" name="Google Shape;702;p37"/>
          <p:cNvSpPr/>
          <p:nvPr/>
        </p:nvSpPr>
        <p:spPr>
          <a:xfrm>
            <a:off x="5041091" y="3618926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3" name="Google Shape;703;p37"/>
          <p:cNvSpPr txBox="1"/>
          <p:nvPr/>
        </p:nvSpPr>
        <p:spPr>
          <a:xfrm>
            <a:off x="5013533" y="36189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041091" y="4192103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5" name="Google Shape;705;p37"/>
          <p:cNvSpPr txBox="1"/>
          <p:nvPr/>
        </p:nvSpPr>
        <p:spPr>
          <a:xfrm>
            <a:off x="5013533" y="4192103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5041091" y="4765280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7" name="Google Shape;707;p37"/>
          <p:cNvSpPr txBox="1"/>
          <p:nvPr/>
        </p:nvSpPr>
        <p:spPr>
          <a:xfrm>
            <a:off x="5013533" y="476528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5041091" y="5343014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5013533" y="534301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5041222" y="5916191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1" name="Google Shape;711;p37"/>
          <p:cNvSpPr txBox="1"/>
          <p:nvPr/>
        </p:nvSpPr>
        <p:spPr>
          <a:xfrm>
            <a:off x="5013664" y="591619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712" name="Google Shape;712;p37"/>
          <p:cNvSpPr txBox="1"/>
          <p:nvPr/>
        </p:nvSpPr>
        <p:spPr>
          <a:xfrm>
            <a:off x="9130295" y="3094668"/>
            <a:ext cx="1130400" cy="5733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2600"/>
          </a:p>
        </p:txBody>
      </p:sp>
      <p:sp>
        <p:nvSpPr>
          <p:cNvPr id="713" name="Google Shape;713;p37"/>
          <p:cNvSpPr txBox="1"/>
          <p:nvPr/>
        </p:nvSpPr>
        <p:spPr>
          <a:xfrm>
            <a:off x="8841482" y="3094668"/>
            <a:ext cx="275100" cy="573300"/>
          </a:xfrm>
          <a:prstGeom prst="rect">
            <a:avLst/>
          </a:prstGeom>
          <a:solidFill>
            <a:srgbClr val="00206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719" name="Google Shape;719;p38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720" name="Google Shape;720;p38"/>
          <p:cNvSpPr txBox="1"/>
          <p:nvPr>
            <p:ph idx="1" type="body"/>
          </p:nvPr>
        </p:nvSpPr>
        <p:spPr>
          <a:xfrm>
            <a:off x="1704164" y="1600200"/>
            <a:ext cx="8811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How does data move through the layers?</a:t>
            </a: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5041222" y="2470261"/>
            <a:ext cx="22698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2" name="Google Shape;722;p38"/>
          <p:cNvSpPr txBox="1"/>
          <p:nvPr/>
        </p:nvSpPr>
        <p:spPr>
          <a:xfrm>
            <a:off x="5024778" y="2470261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723" name="Google Shape;723;p38"/>
          <p:cNvSpPr/>
          <p:nvPr/>
        </p:nvSpPr>
        <p:spPr>
          <a:xfrm>
            <a:off x="5040960" y="3045749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4" name="Google Shape;724;p38"/>
          <p:cNvSpPr txBox="1"/>
          <p:nvPr/>
        </p:nvSpPr>
        <p:spPr>
          <a:xfrm>
            <a:off x="5013402" y="30457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725" name="Google Shape;725;p38"/>
          <p:cNvSpPr/>
          <p:nvPr/>
        </p:nvSpPr>
        <p:spPr>
          <a:xfrm>
            <a:off x="5041091" y="3618926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6" name="Google Shape;726;p38"/>
          <p:cNvSpPr txBox="1"/>
          <p:nvPr/>
        </p:nvSpPr>
        <p:spPr>
          <a:xfrm>
            <a:off x="5013533" y="36189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727" name="Google Shape;727;p38"/>
          <p:cNvSpPr/>
          <p:nvPr/>
        </p:nvSpPr>
        <p:spPr>
          <a:xfrm>
            <a:off x="5041091" y="4192103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8" name="Google Shape;728;p38"/>
          <p:cNvSpPr txBox="1"/>
          <p:nvPr/>
        </p:nvSpPr>
        <p:spPr>
          <a:xfrm>
            <a:off x="5013533" y="4192103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729" name="Google Shape;729;p38"/>
          <p:cNvSpPr/>
          <p:nvPr/>
        </p:nvSpPr>
        <p:spPr>
          <a:xfrm>
            <a:off x="5041091" y="4765280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0" name="Google Shape;730;p38"/>
          <p:cNvSpPr txBox="1"/>
          <p:nvPr/>
        </p:nvSpPr>
        <p:spPr>
          <a:xfrm>
            <a:off x="5013533" y="476528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731" name="Google Shape;731;p38"/>
          <p:cNvSpPr/>
          <p:nvPr/>
        </p:nvSpPr>
        <p:spPr>
          <a:xfrm>
            <a:off x="5041091" y="5343014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2" name="Google Shape;732;p38"/>
          <p:cNvSpPr txBox="1"/>
          <p:nvPr/>
        </p:nvSpPr>
        <p:spPr>
          <a:xfrm>
            <a:off x="5013533" y="534301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733" name="Google Shape;733;p38"/>
          <p:cNvSpPr/>
          <p:nvPr/>
        </p:nvSpPr>
        <p:spPr>
          <a:xfrm>
            <a:off x="5041222" y="5916191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4" name="Google Shape;734;p38"/>
          <p:cNvSpPr txBox="1"/>
          <p:nvPr/>
        </p:nvSpPr>
        <p:spPr>
          <a:xfrm>
            <a:off x="5013664" y="591619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735" name="Google Shape;735;p38"/>
          <p:cNvSpPr txBox="1"/>
          <p:nvPr/>
        </p:nvSpPr>
        <p:spPr>
          <a:xfrm>
            <a:off x="9130295" y="2485068"/>
            <a:ext cx="1130400" cy="5733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9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Real Life Analogy</a:t>
            </a:r>
            <a:endParaRPr/>
          </a:p>
        </p:txBody>
      </p:sp>
      <p:sp>
        <p:nvSpPr>
          <p:cNvPr id="741" name="Google Shape;741;p39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pic>
        <p:nvPicPr>
          <p:cNvPr descr="C:\Users\t0ph3r\Documents\CS 4700\assets\Email-01.png" id="742" name="Google Shape;7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678" y="3712198"/>
            <a:ext cx="1105232" cy="1105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User Coat Blue-01.png" id="743" name="Google Shape;74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3054" y="2033999"/>
            <a:ext cx="1105232" cy="1105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User Coat Red-01.png" id="744" name="Google Shape;74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1290" y="2033999"/>
            <a:ext cx="1105232" cy="1105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Edit Document-01.png" id="745" name="Google Shape;74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3677" y="2450138"/>
            <a:ext cx="1105232" cy="1105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Document-01.png" id="746" name="Google Shape;746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10967" y="2450138"/>
            <a:ext cx="1105232" cy="1105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Email-01.png" id="747" name="Google Shape;7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0968" y="3712198"/>
            <a:ext cx="1105232" cy="1105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MailBox.png" id="748" name="Google Shape;748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41027" y="4901096"/>
            <a:ext cx="1570534" cy="15705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mailbox.png" id="749" name="Google Shape;749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15671" y="4901096"/>
            <a:ext cx="1495827" cy="1495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USPS.png" id="750" name="Google Shape;750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6146" y="4676079"/>
            <a:ext cx="2408401" cy="1720844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9"/>
          <p:cNvSpPr txBox="1"/>
          <p:nvPr/>
        </p:nvSpPr>
        <p:spPr>
          <a:xfrm>
            <a:off x="5011625" y="6307850"/>
            <a:ext cx="30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Postal Service</a:t>
            </a:r>
            <a:endParaRPr/>
          </a:p>
        </p:txBody>
      </p:sp>
      <p:sp>
        <p:nvSpPr>
          <p:cNvPr id="752" name="Google Shape;752;p39"/>
          <p:cNvSpPr/>
          <p:nvPr/>
        </p:nvSpPr>
        <p:spPr>
          <a:xfrm>
            <a:off x="3074744" y="3139232"/>
            <a:ext cx="6510224" cy="2815183"/>
          </a:xfrm>
          <a:custGeom>
            <a:rect b="b" l="l" r="r" t="t"/>
            <a:pathLst>
              <a:path extrusionOk="0" h="3620814" w="651022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753" name="Google Shape;753;p39"/>
          <p:cNvGrpSpPr/>
          <p:nvPr/>
        </p:nvGrpSpPr>
        <p:grpSpPr>
          <a:xfrm flipH="1">
            <a:off x="3732067" y="2333680"/>
            <a:ext cx="2800657" cy="1024424"/>
            <a:chOff x="1219200" y="4720928"/>
            <a:chExt cx="5181605" cy="1414755"/>
          </a:xfrm>
        </p:grpSpPr>
        <p:sp>
          <p:nvSpPr>
            <p:cNvPr id="754" name="Google Shape;754;p39"/>
            <p:cNvSpPr/>
            <p:nvPr/>
          </p:nvSpPr>
          <p:spPr>
            <a:xfrm>
              <a:off x="1219200" y="4750689"/>
              <a:ext cx="5181600" cy="1384994"/>
            </a:xfrm>
            <a:prstGeom prst="wedgeRectCallout">
              <a:avLst>
                <a:gd fmla="val 58708" name="adj1"/>
                <a:gd fmla="val 118210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55" name="Google Shape;755;p39"/>
            <p:cNvSpPr txBox="1"/>
            <p:nvPr/>
          </p:nvSpPr>
          <p:spPr>
            <a:xfrm>
              <a:off x="1219206" y="4720928"/>
              <a:ext cx="5181599" cy="1317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Label contains routing info</a:t>
              </a:r>
              <a:endParaRPr/>
            </a:p>
          </p:txBody>
        </p:sp>
      </p:grpSp>
      <p:grpSp>
        <p:nvGrpSpPr>
          <p:cNvPr id="756" name="Google Shape;756;p39"/>
          <p:cNvGrpSpPr/>
          <p:nvPr/>
        </p:nvGrpSpPr>
        <p:grpSpPr>
          <a:xfrm flipH="1">
            <a:off x="5905725" y="2390570"/>
            <a:ext cx="2163838" cy="612168"/>
            <a:chOff x="1219200" y="4876799"/>
            <a:chExt cx="5181605" cy="1384995"/>
          </a:xfrm>
        </p:grpSpPr>
        <p:sp>
          <p:nvSpPr>
            <p:cNvPr id="757" name="Google Shape;757;p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fmla="val -101999" name="adj1"/>
                <a:gd fmla="val 264611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58" name="Google Shape;758;p39"/>
            <p:cNvSpPr txBox="1"/>
            <p:nvPr/>
          </p:nvSpPr>
          <p:spPr>
            <a:xfrm>
              <a:off x="1219202" y="4876799"/>
              <a:ext cx="5181603" cy="118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Un-packing</a:t>
              </a:r>
              <a:endParaRPr/>
            </a:p>
          </p:txBody>
        </p:sp>
      </p:grpSp>
      <p:grpSp>
        <p:nvGrpSpPr>
          <p:cNvPr id="759" name="Google Shape;759;p39"/>
          <p:cNvGrpSpPr/>
          <p:nvPr/>
        </p:nvGrpSpPr>
        <p:grpSpPr>
          <a:xfrm flipH="1">
            <a:off x="5011616" y="3425896"/>
            <a:ext cx="2932270" cy="954123"/>
            <a:chOff x="1219200" y="4876799"/>
            <a:chExt cx="5181605" cy="1384995"/>
          </a:xfrm>
        </p:grpSpPr>
        <p:sp>
          <p:nvSpPr>
            <p:cNvPr id="760" name="Google Shape;760;p3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fmla="val 8345" name="adj1"/>
                <a:gd fmla="val 92456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1" name="Google Shape;761;p3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Doesn’t know contents of letter</a:t>
              </a:r>
              <a:endParaRPr/>
            </a:p>
          </p:txBody>
        </p:sp>
      </p:grpSp>
      <p:grpSp>
        <p:nvGrpSpPr>
          <p:cNvPr id="762" name="Google Shape;762;p39"/>
          <p:cNvGrpSpPr/>
          <p:nvPr/>
        </p:nvGrpSpPr>
        <p:grpSpPr>
          <a:xfrm flipH="1">
            <a:off x="6638992" y="792858"/>
            <a:ext cx="3808998" cy="954123"/>
            <a:chOff x="1219200" y="4876799"/>
            <a:chExt cx="5181605" cy="1384995"/>
          </a:xfrm>
        </p:grpSpPr>
        <p:sp>
          <p:nvSpPr>
            <p:cNvPr id="763" name="Google Shape;763;p3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fmla="val -8211" name="adj1"/>
                <a:gd fmla="val 89595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4" name="Google Shape;764;p3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Doesn’t know how the Postal network works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0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Network Stack in Practice</a:t>
            </a:r>
            <a:endParaRPr/>
          </a:p>
        </p:txBody>
      </p:sp>
      <p:sp>
        <p:nvSpPr>
          <p:cNvPr id="770" name="Google Shape;770;p40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cxnSp>
        <p:nvCxnSpPr>
          <p:cNvPr id="771" name="Google Shape;771;p40"/>
          <p:cNvCxnSpPr/>
          <p:nvPr/>
        </p:nvCxnSpPr>
        <p:spPr>
          <a:xfrm>
            <a:off x="4117073" y="4562227"/>
            <a:ext cx="39441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72" name="Google Shape;772;p40"/>
          <p:cNvCxnSpPr/>
          <p:nvPr/>
        </p:nvCxnSpPr>
        <p:spPr>
          <a:xfrm>
            <a:off x="4122861" y="2886957"/>
            <a:ext cx="3944100" cy="75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73" name="Google Shape;773;p40"/>
          <p:cNvSpPr/>
          <p:nvPr/>
        </p:nvSpPr>
        <p:spPr>
          <a:xfrm>
            <a:off x="1762822" y="2524862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74" name="Google Shape;774;p40"/>
          <p:cNvSpPr txBox="1"/>
          <p:nvPr/>
        </p:nvSpPr>
        <p:spPr>
          <a:xfrm>
            <a:off x="1735400" y="2524862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775" name="Google Shape;775;p40"/>
          <p:cNvSpPr/>
          <p:nvPr/>
        </p:nvSpPr>
        <p:spPr>
          <a:xfrm>
            <a:off x="1751582" y="3100350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76" name="Google Shape;776;p40"/>
          <p:cNvSpPr txBox="1"/>
          <p:nvPr/>
        </p:nvSpPr>
        <p:spPr>
          <a:xfrm>
            <a:off x="1724024" y="310035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777" name="Google Shape;777;p40"/>
          <p:cNvSpPr/>
          <p:nvPr/>
        </p:nvSpPr>
        <p:spPr>
          <a:xfrm>
            <a:off x="1751713" y="3673527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78" name="Google Shape;778;p40"/>
          <p:cNvSpPr txBox="1"/>
          <p:nvPr/>
        </p:nvSpPr>
        <p:spPr>
          <a:xfrm>
            <a:off x="1724155" y="367352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779" name="Google Shape;779;p40"/>
          <p:cNvSpPr/>
          <p:nvPr/>
        </p:nvSpPr>
        <p:spPr>
          <a:xfrm>
            <a:off x="1751713" y="4246704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1724155" y="424670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781" name="Google Shape;781;p40"/>
          <p:cNvSpPr/>
          <p:nvPr/>
        </p:nvSpPr>
        <p:spPr>
          <a:xfrm>
            <a:off x="1751713" y="4819881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2" name="Google Shape;782;p40"/>
          <p:cNvSpPr txBox="1"/>
          <p:nvPr/>
        </p:nvSpPr>
        <p:spPr>
          <a:xfrm>
            <a:off x="1724155" y="481988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783" name="Google Shape;783;p40"/>
          <p:cNvSpPr/>
          <p:nvPr/>
        </p:nvSpPr>
        <p:spPr>
          <a:xfrm>
            <a:off x="1751713" y="5397615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4" name="Google Shape;784;p40"/>
          <p:cNvSpPr txBox="1"/>
          <p:nvPr/>
        </p:nvSpPr>
        <p:spPr>
          <a:xfrm>
            <a:off x="1724155" y="539761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785" name="Google Shape;785;p40"/>
          <p:cNvSpPr/>
          <p:nvPr/>
        </p:nvSpPr>
        <p:spPr>
          <a:xfrm>
            <a:off x="1751844" y="5970792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6" name="Google Shape;786;p40"/>
          <p:cNvSpPr txBox="1"/>
          <p:nvPr/>
        </p:nvSpPr>
        <p:spPr>
          <a:xfrm>
            <a:off x="1724286" y="597079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787" name="Google Shape;787;p40"/>
          <p:cNvSpPr/>
          <p:nvPr/>
        </p:nvSpPr>
        <p:spPr>
          <a:xfrm>
            <a:off x="4961207" y="4824438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8" name="Google Shape;788;p40"/>
          <p:cNvSpPr txBox="1"/>
          <p:nvPr/>
        </p:nvSpPr>
        <p:spPr>
          <a:xfrm>
            <a:off x="4933649" y="4824438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789" name="Google Shape;789;p40"/>
          <p:cNvSpPr/>
          <p:nvPr/>
        </p:nvSpPr>
        <p:spPr>
          <a:xfrm>
            <a:off x="4961207" y="5402172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0" name="Google Shape;790;p40"/>
          <p:cNvSpPr txBox="1"/>
          <p:nvPr/>
        </p:nvSpPr>
        <p:spPr>
          <a:xfrm>
            <a:off x="4933649" y="540217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791" name="Google Shape;791;p40"/>
          <p:cNvSpPr/>
          <p:nvPr/>
        </p:nvSpPr>
        <p:spPr>
          <a:xfrm>
            <a:off x="4961339" y="5975349"/>
            <a:ext cx="1134900" cy="573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2" name="Google Shape;792;p40"/>
          <p:cNvSpPr/>
          <p:nvPr/>
        </p:nvSpPr>
        <p:spPr>
          <a:xfrm>
            <a:off x="8168303" y="2524861"/>
            <a:ext cx="22701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3" name="Google Shape;793;p40"/>
          <p:cNvSpPr txBox="1"/>
          <p:nvPr/>
        </p:nvSpPr>
        <p:spPr>
          <a:xfrm>
            <a:off x="8168566" y="2524861"/>
            <a:ext cx="2215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2900"/>
          </a:p>
        </p:txBody>
      </p:sp>
      <p:sp>
        <p:nvSpPr>
          <p:cNvPr id="794" name="Google Shape;794;p40"/>
          <p:cNvSpPr/>
          <p:nvPr/>
        </p:nvSpPr>
        <p:spPr>
          <a:xfrm>
            <a:off x="8168303" y="3100349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5" name="Google Shape;795;p40"/>
          <p:cNvSpPr txBox="1"/>
          <p:nvPr/>
        </p:nvSpPr>
        <p:spPr>
          <a:xfrm>
            <a:off x="8140745" y="31003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796" name="Google Shape;796;p40"/>
          <p:cNvSpPr/>
          <p:nvPr/>
        </p:nvSpPr>
        <p:spPr>
          <a:xfrm>
            <a:off x="8168434" y="3673526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7" name="Google Shape;797;p40"/>
          <p:cNvSpPr txBox="1"/>
          <p:nvPr/>
        </p:nvSpPr>
        <p:spPr>
          <a:xfrm>
            <a:off x="8140876" y="36735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798" name="Google Shape;798;p40"/>
          <p:cNvSpPr/>
          <p:nvPr/>
        </p:nvSpPr>
        <p:spPr>
          <a:xfrm>
            <a:off x="8168434" y="4246703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9" name="Google Shape;799;p40"/>
          <p:cNvSpPr txBox="1"/>
          <p:nvPr/>
        </p:nvSpPr>
        <p:spPr>
          <a:xfrm>
            <a:off x="8140876" y="4246703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800" name="Google Shape;800;p40"/>
          <p:cNvSpPr/>
          <p:nvPr/>
        </p:nvSpPr>
        <p:spPr>
          <a:xfrm>
            <a:off x="8168434" y="4819880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1" name="Google Shape;801;p40"/>
          <p:cNvSpPr txBox="1"/>
          <p:nvPr/>
        </p:nvSpPr>
        <p:spPr>
          <a:xfrm>
            <a:off x="8140876" y="481988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8168434" y="5397614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3" name="Google Shape;803;p40"/>
          <p:cNvSpPr txBox="1"/>
          <p:nvPr/>
        </p:nvSpPr>
        <p:spPr>
          <a:xfrm>
            <a:off x="8140876" y="539761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804" name="Google Shape;804;p40"/>
          <p:cNvSpPr/>
          <p:nvPr/>
        </p:nvSpPr>
        <p:spPr>
          <a:xfrm>
            <a:off x="8168565" y="5970791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5" name="Google Shape;805;p40"/>
          <p:cNvSpPr txBox="1"/>
          <p:nvPr/>
        </p:nvSpPr>
        <p:spPr>
          <a:xfrm>
            <a:off x="8141007" y="597079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806" name="Google Shape;806;p40"/>
          <p:cNvSpPr txBox="1"/>
          <p:nvPr/>
        </p:nvSpPr>
        <p:spPr>
          <a:xfrm>
            <a:off x="2131118" y="1982359"/>
            <a:ext cx="1428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Host 1</a:t>
            </a:r>
            <a:endParaRPr/>
          </a:p>
        </p:txBody>
      </p:sp>
      <p:sp>
        <p:nvSpPr>
          <p:cNvPr id="807" name="Google Shape;807;p40"/>
          <p:cNvSpPr txBox="1"/>
          <p:nvPr/>
        </p:nvSpPr>
        <p:spPr>
          <a:xfrm>
            <a:off x="5381954" y="2011906"/>
            <a:ext cx="1428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Router</a:t>
            </a:r>
            <a:endParaRPr/>
          </a:p>
        </p:txBody>
      </p:sp>
      <p:sp>
        <p:nvSpPr>
          <p:cNvPr id="808" name="Google Shape;808;p40"/>
          <p:cNvSpPr txBox="1"/>
          <p:nvPr/>
        </p:nvSpPr>
        <p:spPr>
          <a:xfrm>
            <a:off x="8594670" y="1982359"/>
            <a:ext cx="1428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Host 2</a:t>
            </a:r>
            <a:endParaRPr/>
          </a:p>
        </p:txBody>
      </p:sp>
      <p:sp>
        <p:nvSpPr>
          <p:cNvPr id="809" name="Google Shape;809;p40"/>
          <p:cNvSpPr/>
          <p:nvPr/>
        </p:nvSpPr>
        <p:spPr>
          <a:xfrm>
            <a:off x="6093058" y="5975349"/>
            <a:ext cx="1134900" cy="573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10" name="Google Shape;810;p40"/>
          <p:cNvSpPr/>
          <p:nvPr/>
        </p:nvSpPr>
        <p:spPr>
          <a:xfrm>
            <a:off x="4961207" y="5966234"/>
            <a:ext cx="2270100" cy="5733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11" name="Google Shape;811;p40"/>
          <p:cNvSpPr txBox="1"/>
          <p:nvPr/>
        </p:nvSpPr>
        <p:spPr>
          <a:xfrm>
            <a:off x="4974859" y="596623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cxnSp>
        <p:nvCxnSpPr>
          <p:cNvPr id="812" name="Google Shape;812;p40"/>
          <p:cNvCxnSpPr/>
          <p:nvPr/>
        </p:nvCxnSpPr>
        <p:spPr>
          <a:xfrm>
            <a:off x="4103425" y="5688759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299273" y="5688759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4103425" y="5111025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15" name="Google Shape;815;p40"/>
          <p:cNvCxnSpPr/>
          <p:nvPr/>
        </p:nvCxnSpPr>
        <p:spPr>
          <a:xfrm>
            <a:off x="7299273" y="5111025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16" name="Google Shape;816;p40"/>
          <p:cNvSpPr txBox="1"/>
          <p:nvPr/>
        </p:nvSpPr>
        <p:spPr>
          <a:xfrm>
            <a:off x="1794575" y="4248988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UDP</a:t>
            </a:r>
            <a:endParaRPr/>
          </a:p>
        </p:txBody>
      </p:sp>
      <p:sp>
        <p:nvSpPr>
          <p:cNvPr id="817" name="Google Shape;817;p40"/>
          <p:cNvSpPr txBox="1"/>
          <p:nvPr/>
        </p:nvSpPr>
        <p:spPr>
          <a:xfrm>
            <a:off x="8195871" y="423932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UDP</a:t>
            </a:r>
            <a:endParaRPr/>
          </a:p>
        </p:txBody>
      </p:sp>
      <p:sp>
        <p:nvSpPr>
          <p:cNvPr id="818" name="Google Shape;818;p40"/>
          <p:cNvSpPr txBox="1"/>
          <p:nvPr/>
        </p:nvSpPr>
        <p:spPr>
          <a:xfrm>
            <a:off x="1780746" y="5108738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9" name="Google Shape;819;p40"/>
          <p:cNvSpPr txBox="1"/>
          <p:nvPr/>
        </p:nvSpPr>
        <p:spPr>
          <a:xfrm>
            <a:off x="1738196" y="482615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</a:t>
            </a:r>
            <a:endParaRPr/>
          </a:p>
        </p:txBody>
      </p:sp>
      <p:sp>
        <p:nvSpPr>
          <p:cNvPr id="820" name="Google Shape;820;p40"/>
          <p:cNvSpPr txBox="1"/>
          <p:nvPr/>
        </p:nvSpPr>
        <p:spPr>
          <a:xfrm>
            <a:off x="1738196" y="540388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Ethernet</a:t>
            </a:r>
            <a:endParaRPr/>
          </a:p>
        </p:txBody>
      </p:sp>
      <p:sp>
        <p:nvSpPr>
          <p:cNvPr id="821" name="Google Shape;821;p40"/>
          <p:cNvSpPr txBox="1"/>
          <p:nvPr/>
        </p:nvSpPr>
        <p:spPr>
          <a:xfrm>
            <a:off x="4947690" y="483070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</a:t>
            </a:r>
            <a:endParaRPr/>
          </a:p>
        </p:txBody>
      </p:sp>
      <p:sp>
        <p:nvSpPr>
          <p:cNvPr id="822" name="Google Shape;822;p40"/>
          <p:cNvSpPr txBox="1"/>
          <p:nvPr/>
        </p:nvSpPr>
        <p:spPr>
          <a:xfrm>
            <a:off x="4961211" y="5408443"/>
            <a:ext cx="220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Ethernet</a:t>
            </a:r>
            <a:endParaRPr/>
          </a:p>
        </p:txBody>
      </p:sp>
      <p:sp>
        <p:nvSpPr>
          <p:cNvPr id="823" name="Google Shape;823;p40"/>
          <p:cNvSpPr txBox="1"/>
          <p:nvPr/>
        </p:nvSpPr>
        <p:spPr>
          <a:xfrm>
            <a:off x="7513679" y="2525638"/>
            <a:ext cx="35253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Server</a:t>
            </a:r>
            <a:endParaRPr/>
          </a:p>
        </p:txBody>
      </p:sp>
      <p:sp>
        <p:nvSpPr>
          <p:cNvPr id="824" name="Google Shape;824;p40"/>
          <p:cNvSpPr txBox="1"/>
          <p:nvPr/>
        </p:nvSpPr>
        <p:spPr>
          <a:xfrm>
            <a:off x="8154917" y="425297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TCP</a:t>
            </a:r>
            <a:endParaRPr/>
          </a:p>
        </p:txBody>
      </p:sp>
      <p:sp>
        <p:nvSpPr>
          <p:cNvPr id="825" name="Google Shape;825;p40"/>
          <p:cNvSpPr txBox="1"/>
          <p:nvPr/>
        </p:nvSpPr>
        <p:spPr>
          <a:xfrm>
            <a:off x="8154917" y="482615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</a:t>
            </a:r>
            <a:endParaRPr/>
          </a:p>
        </p:txBody>
      </p:sp>
      <p:sp>
        <p:nvSpPr>
          <p:cNvPr id="826" name="Google Shape;826;p40"/>
          <p:cNvSpPr txBox="1"/>
          <p:nvPr/>
        </p:nvSpPr>
        <p:spPr>
          <a:xfrm>
            <a:off x="8154917" y="540388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Ethernet</a:t>
            </a:r>
            <a:endParaRPr/>
          </a:p>
        </p:txBody>
      </p:sp>
      <p:sp>
        <p:nvSpPr>
          <p:cNvPr id="827" name="Google Shape;827;p40"/>
          <p:cNvSpPr txBox="1"/>
          <p:nvPr/>
        </p:nvSpPr>
        <p:spPr>
          <a:xfrm>
            <a:off x="1738201" y="540670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802.11n</a:t>
            </a:r>
            <a:endParaRPr/>
          </a:p>
        </p:txBody>
      </p:sp>
      <p:sp>
        <p:nvSpPr>
          <p:cNvPr id="828" name="Google Shape;828;p40"/>
          <p:cNvSpPr txBox="1"/>
          <p:nvPr/>
        </p:nvSpPr>
        <p:spPr>
          <a:xfrm>
            <a:off x="4961216" y="5411262"/>
            <a:ext cx="220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802.11n</a:t>
            </a:r>
            <a:endParaRPr/>
          </a:p>
        </p:txBody>
      </p:sp>
      <p:sp>
        <p:nvSpPr>
          <p:cNvPr id="829" name="Google Shape;829;p40"/>
          <p:cNvSpPr txBox="1"/>
          <p:nvPr/>
        </p:nvSpPr>
        <p:spPr>
          <a:xfrm>
            <a:off x="8154922" y="540670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802.11n</a:t>
            </a:r>
            <a:endParaRPr/>
          </a:p>
        </p:txBody>
      </p:sp>
      <p:sp>
        <p:nvSpPr>
          <p:cNvPr id="830" name="Google Shape;830;p40"/>
          <p:cNvSpPr txBox="1"/>
          <p:nvPr/>
        </p:nvSpPr>
        <p:spPr>
          <a:xfrm>
            <a:off x="1112879" y="2525638"/>
            <a:ext cx="35253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Client</a:t>
            </a:r>
            <a:endParaRPr/>
          </a:p>
        </p:txBody>
      </p:sp>
      <p:sp>
        <p:nvSpPr>
          <p:cNvPr id="831" name="Google Shape;831;p40"/>
          <p:cNvSpPr txBox="1"/>
          <p:nvPr/>
        </p:nvSpPr>
        <p:spPr>
          <a:xfrm>
            <a:off x="1794567" y="424899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TCP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6" name="Google Shape;836;p41"/>
          <p:cNvCxnSpPr/>
          <p:nvPr/>
        </p:nvCxnSpPr>
        <p:spPr>
          <a:xfrm>
            <a:off x="9571748" y="2033489"/>
            <a:ext cx="0" cy="3855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37" name="Google Shape;837;p41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Encapsulation, Revisited</a:t>
            </a:r>
            <a:endParaRPr/>
          </a:p>
        </p:txBody>
      </p:sp>
      <p:sp>
        <p:nvSpPr>
          <p:cNvPr id="838" name="Google Shape;838;p41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839" name="Google Shape;839;p41"/>
          <p:cNvSpPr txBox="1"/>
          <p:nvPr/>
        </p:nvSpPr>
        <p:spPr>
          <a:xfrm>
            <a:off x="9013902" y="1664999"/>
            <a:ext cx="1131900" cy="7371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Server</a:t>
            </a:r>
            <a:endParaRPr/>
          </a:p>
        </p:txBody>
      </p:sp>
      <p:sp>
        <p:nvSpPr>
          <p:cNvPr id="840" name="Google Shape;840;p41"/>
          <p:cNvSpPr txBox="1"/>
          <p:nvPr/>
        </p:nvSpPr>
        <p:spPr>
          <a:xfrm>
            <a:off x="9002974" y="2636200"/>
            <a:ext cx="1137600" cy="737100"/>
          </a:xfrm>
          <a:prstGeom prst="rect">
            <a:avLst/>
          </a:prstGeom>
          <a:solidFill>
            <a:srgbClr val="00B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TCP</a:t>
            </a:r>
            <a:endParaRPr/>
          </a:p>
        </p:txBody>
      </p:sp>
      <p:sp>
        <p:nvSpPr>
          <p:cNvPr id="841" name="Google Shape;841;p41"/>
          <p:cNvSpPr txBox="1"/>
          <p:nvPr/>
        </p:nvSpPr>
        <p:spPr>
          <a:xfrm>
            <a:off x="9002974" y="4110146"/>
            <a:ext cx="1137600" cy="737100"/>
          </a:xfrm>
          <a:prstGeom prst="rect">
            <a:avLst/>
          </a:prstGeom>
          <a:solidFill>
            <a:srgbClr val="92D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</a:t>
            </a:r>
            <a:endParaRPr/>
          </a:p>
        </p:txBody>
      </p:sp>
      <p:sp>
        <p:nvSpPr>
          <p:cNvPr id="842" name="Google Shape;842;p41"/>
          <p:cNvSpPr txBox="1"/>
          <p:nvPr/>
        </p:nvSpPr>
        <p:spPr>
          <a:xfrm>
            <a:off x="9002974" y="5520369"/>
            <a:ext cx="1137600" cy="7371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Ethernet</a:t>
            </a:r>
            <a:endParaRPr/>
          </a:p>
        </p:txBody>
      </p:sp>
      <p:sp>
        <p:nvSpPr>
          <p:cNvPr id="843" name="Google Shape;843;p41"/>
          <p:cNvSpPr txBox="1"/>
          <p:nvPr/>
        </p:nvSpPr>
        <p:spPr>
          <a:xfrm>
            <a:off x="5302455" y="1664996"/>
            <a:ext cx="1311300" cy="7371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 Header</a:t>
            </a:r>
            <a:endParaRPr/>
          </a:p>
        </p:txBody>
      </p:sp>
      <p:sp>
        <p:nvSpPr>
          <p:cNvPr id="844" name="Google Shape;844;p41"/>
          <p:cNvSpPr txBox="1"/>
          <p:nvPr/>
        </p:nvSpPr>
        <p:spPr>
          <a:xfrm>
            <a:off x="4083679" y="2636197"/>
            <a:ext cx="1218900" cy="737100"/>
          </a:xfrm>
          <a:prstGeom prst="rect">
            <a:avLst/>
          </a:prstGeom>
          <a:solidFill>
            <a:srgbClr val="00B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TCP Header</a:t>
            </a:r>
            <a:endParaRPr/>
          </a:p>
        </p:txBody>
      </p:sp>
      <p:sp>
        <p:nvSpPr>
          <p:cNvPr id="845" name="Google Shape;845;p41"/>
          <p:cNvSpPr txBox="1"/>
          <p:nvPr/>
        </p:nvSpPr>
        <p:spPr>
          <a:xfrm>
            <a:off x="3022971" y="4110143"/>
            <a:ext cx="1060800" cy="737100"/>
          </a:xfrm>
          <a:prstGeom prst="rect">
            <a:avLst/>
          </a:prstGeom>
          <a:solidFill>
            <a:srgbClr val="92D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lang="en-US" sz="18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 Header</a:t>
            </a:r>
            <a:endParaRPr/>
          </a:p>
        </p:txBody>
      </p:sp>
      <p:sp>
        <p:nvSpPr>
          <p:cNvPr id="846" name="Google Shape;846;p41"/>
          <p:cNvSpPr txBox="1"/>
          <p:nvPr/>
        </p:nvSpPr>
        <p:spPr>
          <a:xfrm>
            <a:off x="1865655" y="5520369"/>
            <a:ext cx="1157400" cy="7371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Ethernet Header</a:t>
            </a:r>
            <a:endParaRPr/>
          </a:p>
        </p:txBody>
      </p:sp>
      <p:sp>
        <p:nvSpPr>
          <p:cNvPr id="847" name="Google Shape;847;p41"/>
          <p:cNvSpPr txBox="1"/>
          <p:nvPr/>
        </p:nvSpPr>
        <p:spPr>
          <a:xfrm>
            <a:off x="7603196" y="5520372"/>
            <a:ext cx="1154100" cy="7371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Ethernet Trailer</a:t>
            </a:r>
            <a:endParaRPr/>
          </a:p>
        </p:txBody>
      </p:sp>
      <p:sp>
        <p:nvSpPr>
          <p:cNvPr id="848" name="Google Shape;848;p41"/>
          <p:cNvSpPr txBox="1"/>
          <p:nvPr/>
        </p:nvSpPr>
        <p:spPr>
          <a:xfrm>
            <a:off x="6620960" y="1664996"/>
            <a:ext cx="963600" cy="737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Page</a:t>
            </a:r>
            <a:endParaRPr/>
          </a:p>
        </p:txBody>
      </p:sp>
      <p:sp>
        <p:nvSpPr>
          <p:cNvPr id="849" name="Google Shape;849;p41"/>
          <p:cNvSpPr txBox="1"/>
          <p:nvPr/>
        </p:nvSpPr>
        <p:spPr>
          <a:xfrm>
            <a:off x="5302455" y="2636200"/>
            <a:ext cx="1311300" cy="7371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 Header</a:t>
            </a:r>
            <a:endParaRPr/>
          </a:p>
        </p:txBody>
      </p:sp>
      <p:sp>
        <p:nvSpPr>
          <p:cNvPr id="850" name="Google Shape;850;p41"/>
          <p:cNvSpPr txBox="1"/>
          <p:nvPr/>
        </p:nvSpPr>
        <p:spPr>
          <a:xfrm>
            <a:off x="6620960" y="2636200"/>
            <a:ext cx="963600" cy="737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Page</a:t>
            </a:r>
            <a:endParaRPr/>
          </a:p>
        </p:txBody>
      </p:sp>
      <p:sp>
        <p:nvSpPr>
          <p:cNvPr id="851" name="Google Shape;851;p41"/>
          <p:cNvSpPr txBox="1"/>
          <p:nvPr/>
        </p:nvSpPr>
        <p:spPr>
          <a:xfrm>
            <a:off x="4083679" y="4110143"/>
            <a:ext cx="1218900" cy="737100"/>
          </a:xfrm>
          <a:prstGeom prst="rect">
            <a:avLst/>
          </a:prstGeom>
          <a:solidFill>
            <a:srgbClr val="00B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TCP Header</a:t>
            </a:r>
            <a:endParaRPr/>
          </a:p>
        </p:txBody>
      </p:sp>
      <p:sp>
        <p:nvSpPr>
          <p:cNvPr id="852" name="Google Shape;852;p41"/>
          <p:cNvSpPr txBox="1"/>
          <p:nvPr/>
        </p:nvSpPr>
        <p:spPr>
          <a:xfrm>
            <a:off x="5302455" y="4110146"/>
            <a:ext cx="1311300" cy="7371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 Header</a:t>
            </a:r>
            <a:endParaRPr/>
          </a:p>
        </p:txBody>
      </p:sp>
      <p:sp>
        <p:nvSpPr>
          <p:cNvPr id="853" name="Google Shape;853;p41"/>
          <p:cNvSpPr txBox="1"/>
          <p:nvPr/>
        </p:nvSpPr>
        <p:spPr>
          <a:xfrm>
            <a:off x="6620960" y="4110146"/>
            <a:ext cx="963600" cy="737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Page</a:t>
            </a:r>
            <a:endParaRPr/>
          </a:p>
        </p:txBody>
      </p:sp>
      <p:sp>
        <p:nvSpPr>
          <p:cNvPr id="854" name="Google Shape;854;p41"/>
          <p:cNvSpPr txBox="1"/>
          <p:nvPr/>
        </p:nvSpPr>
        <p:spPr>
          <a:xfrm>
            <a:off x="3022971" y="5520369"/>
            <a:ext cx="1060800" cy="737100"/>
          </a:xfrm>
          <a:prstGeom prst="rect">
            <a:avLst/>
          </a:prstGeom>
          <a:solidFill>
            <a:srgbClr val="92D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lang="en-US" sz="18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 Header</a:t>
            </a:r>
            <a:endParaRPr/>
          </a:p>
        </p:txBody>
      </p:sp>
      <p:sp>
        <p:nvSpPr>
          <p:cNvPr id="855" name="Google Shape;855;p41"/>
          <p:cNvSpPr txBox="1"/>
          <p:nvPr/>
        </p:nvSpPr>
        <p:spPr>
          <a:xfrm>
            <a:off x="4083679" y="5520369"/>
            <a:ext cx="1218900" cy="737100"/>
          </a:xfrm>
          <a:prstGeom prst="rect">
            <a:avLst/>
          </a:prstGeom>
          <a:solidFill>
            <a:srgbClr val="00B05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TCP Header</a:t>
            </a:r>
            <a:endParaRPr/>
          </a:p>
        </p:txBody>
      </p:sp>
      <p:sp>
        <p:nvSpPr>
          <p:cNvPr id="856" name="Google Shape;856;p41"/>
          <p:cNvSpPr txBox="1"/>
          <p:nvPr/>
        </p:nvSpPr>
        <p:spPr>
          <a:xfrm>
            <a:off x="5302455" y="5520372"/>
            <a:ext cx="1311300" cy="737100"/>
          </a:xfrm>
          <a:prstGeom prst="rect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 Header</a:t>
            </a:r>
            <a:endParaRPr/>
          </a:p>
        </p:txBody>
      </p:sp>
      <p:sp>
        <p:nvSpPr>
          <p:cNvPr id="857" name="Google Shape;857;p41"/>
          <p:cNvSpPr txBox="1"/>
          <p:nvPr/>
        </p:nvSpPr>
        <p:spPr>
          <a:xfrm>
            <a:off x="6620960" y="5520372"/>
            <a:ext cx="963600" cy="737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Page</a:t>
            </a:r>
            <a:endParaRPr/>
          </a:p>
        </p:txBody>
      </p:sp>
      <p:cxnSp>
        <p:nvCxnSpPr>
          <p:cNvPr id="858" name="Google Shape;858;p41"/>
          <p:cNvCxnSpPr/>
          <p:nvPr/>
        </p:nvCxnSpPr>
        <p:spPr>
          <a:xfrm>
            <a:off x="4083680" y="3643948"/>
            <a:ext cx="351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59" name="Google Shape;859;p41"/>
          <p:cNvSpPr txBox="1"/>
          <p:nvPr/>
        </p:nvSpPr>
        <p:spPr>
          <a:xfrm>
            <a:off x="4737725" y="3415300"/>
            <a:ext cx="2227800" cy="4617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TCP Segment</a:t>
            </a:r>
            <a:endParaRPr/>
          </a:p>
        </p:txBody>
      </p:sp>
      <p:cxnSp>
        <p:nvCxnSpPr>
          <p:cNvPr id="860" name="Google Shape;860;p41"/>
          <p:cNvCxnSpPr/>
          <p:nvPr/>
        </p:nvCxnSpPr>
        <p:spPr>
          <a:xfrm>
            <a:off x="3022972" y="5106346"/>
            <a:ext cx="4580100" cy="2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61" name="Google Shape;861;p41"/>
          <p:cNvSpPr txBox="1"/>
          <p:nvPr/>
        </p:nvSpPr>
        <p:spPr>
          <a:xfrm>
            <a:off x="4240551" y="4877700"/>
            <a:ext cx="1944600" cy="4617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IP Datagram</a:t>
            </a:r>
            <a:endParaRPr/>
          </a:p>
        </p:txBody>
      </p:sp>
      <p:cxnSp>
        <p:nvCxnSpPr>
          <p:cNvPr id="862" name="Google Shape;862;p41"/>
          <p:cNvCxnSpPr/>
          <p:nvPr/>
        </p:nvCxnSpPr>
        <p:spPr>
          <a:xfrm>
            <a:off x="1865654" y="6517653"/>
            <a:ext cx="6891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63" name="Google Shape;863;p41"/>
          <p:cNvSpPr txBox="1"/>
          <p:nvPr/>
        </p:nvSpPr>
        <p:spPr>
          <a:xfrm>
            <a:off x="3772626" y="6289000"/>
            <a:ext cx="2548800" cy="4617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Ethernet Frame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2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The Hourglass</a:t>
            </a:r>
            <a:endParaRPr/>
          </a:p>
        </p:txBody>
      </p:sp>
      <p:sp>
        <p:nvSpPr>
          <p:cNvPr id="869" name="Google Shape;869;p42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870" name="Google Shape;870;p42"/>
          <p:cNvSpPr/>
          <p:nvPr/>
        </p:nvSpPr>
        <p:spPr>
          <a:xfrm>
            <a:off x="7346521" y="2049440"/>
            <a:ext cx="2019900" cy="4351500"/>
          </a:xfrm>
          <a:prstGeom prst="leftBrace">
            <a:avLst>
              <a:gd fmla="val 75913" name="adj1"/>
              <a:gd fmla="val 50000" name="adj2"/>
            </a:avLst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1" name="Google Shape;871;p42"/>
          <p:cNvSpPr/>
          <p:nvPr/>
        </p:nvSpPr>
        <p:spPr>
          <a:xfrm rot="10800000">
            <a:off x="2891019" y="2049301"/>
            <a:ext cx="2019900" cy="4351500"/>
          </a:xfrm>
          <a:prstGeom prst="leftBrace">
            <a:avLst>
              <a:gd fmla="val 75913" name="adj1"/>
              <a:gd fmla="val 50000" name="adj2"/>
            </a:avLst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2" name="Google Shape;872;p42"/>
          <p:cNvSpPr/>
          <p:nvPr/>
        </p:nvSpPr>
        <p:spPr>
          <a:xfrm>
            <a:off x="2738650" y="6400800"/>
            <a:ext cx="6755700" cy="341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3" name="Google Shape;873;p42"/>
          <p:cNvSpPr/>
          <p:nvPr/>
        </p:nvSpPr>
        <p:spPr>
          <a:xfrm>
            <a:off x="2738650" y="1708245"/>
            <a:ext cx="6755700" cy="341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874" name="Google Shape;874;p42"/>
          <p:cNvCxnSpPr/>
          <p:nvPr/>
        </p:nvCxnSpPr>
        <p:spPr>
          <a:xfrm>
            <a:off x="3824161" y="2784143"/>
            <a:ext cx="45732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5" name="Google Shape;875;p42"/>
          <p:cNvCxnSpPr/>
          <p:nvPr/>
        </p:nvCxnSpPr>
        <p:spPr>
          <a:xfrm>
            <a:off x="4072282" y="3728114"/>
            <a:ext cx="41178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42"/>
          <p:cNvCxnSpPr/>
          <p:nvPr/>
        </p:nvCxnSpPr>
        <p:spPr>
          <a:xfrm>
            <a:off x="4058634" y="4753970"/>
            <a:ext cx="41448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42"/>
          <p:cNvCxnSpPr/>
          <p:nvPr/>
        </p:nvCxnSpPr>
        <p:spPr>
          <a:xfrm>
            <a:off x="3837809" y="5652447"/>
            <a:ext cx="45732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8" name="Google Shape;878;p42"/>
          <p:cNvSpPr txBox="1"/>
          <p:nvPr/>
        </p:nvSpPr>
        <p:spPr>
          <a:xfrm>
            <a:off x="5755553" y="3994287"/>
            <a:ext cx="71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IPv4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9" name="Google Shape;879;p42"/>
          <p:cNvSpPr txBox="1"/>
          <p:nvPr/>
        </p:nvSpPr>
        <p:spPr>
          <a:xfrm>
            <a:off x="5097713" y="3027570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TCP, UDP, ICMP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0" name="Google Shape;880;p42"/>
          <p:cNvSpPr txBox="1"/>
          <p:nvPr/>
        </p:nvSpPr>
        <p:spPr>
          <a:xfrm>
            <a:off x="4094203" y="2197331"/>
            <a:ext cx="40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HTTP, FTP, RTP, IMAP, Jabber, …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1" name="Google Shape;881;p42"/>
          <p:cNvSpPr txBox="1"/>
          <p:nvPr/>
        </p:nvSpPr>
        <p:spPr>
          <a:xfrm>
            <a:off x="4085930" y="4967826"/>
            <a:ext cx="40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Ethernet, 802.11x, DOCSIS, …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2" name="Google Shape;882;p42"/>
          <p:cNvSpPr txBox="1"/>
          <p:nvPr/>
        </p:nvSpPr>
        <p:spPr>
          <a:xfrm>
            <a:off x="3824161" y="5816263"/>
            <a:ext cx="457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Fiber, Coax, Twisted Pair, Radio, …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3" name="Google Shape;883;p42"/>
          <p:cNvSpPr/>
          <p:nvPr/>
        </p:nvSpPr>
        <p:spPr>
          <a:xfrm rot="4566909">
            <a:off x="2432341" y="2097105"/>
            <a:ext cx="1046375" cy="121146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4" name="Google Shape;884;p42"/>
          <p:cNvSpPr/>
          <p:nvPr/>
        </p:nvSpPr>
        <p:spPr>
          <a:xfrm rot="6300266">
            <a:off x="2425427" y="5132935"/>
            <a:ext cx="1046375" cy="12115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5" name="Google Shape;885;p42"/>
          <p:cNvSpPr/>
          <p:nvPr/>
        </p:nvSpPr>
        <p:spPr>
          <a:xfrm rot="5400000">
            <a:off x="2540314" y="2652732"/>
            <a:ext cx="1046400" cy="121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6" name="Google Shape;886;p42"/>
          <p:cNvSpPr/>
          <p:nvPr/>
        </p:nvSpPr>
        <p:spPr>
          <a:xfrm rot="5400000">
            <a:off x="2528843" y="4609843"/>
            <a:ext cx="1046400" cy="121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7" name="Google Shape;887;p42"/>
          <p:cNvSpPr/>
          <p:nvPr/>
        </p:nvSpPr>
        <p:spPr>
          <a:xfrm rot="5400000">
            <a:off x="2902668" y="3634189"/>
            <a:ext cx="1046400" cy="121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888" name="Google Shape;888;p42"/>
          <p:cNvGrpSpPr/>
          <p:nvPr/>
        </p:nvGrpSpPr>
        <p:grpSpPr>
          <a:xfrm>
            <a:off x="2142690" y="2400776"/>
            <a:ext cx="7936294" cy="3415355"/>
            <a:chOff x="414979" y="3333624"/>
            <a:chExt cx="8263530" cy="1523216"/>
          </a:xfrm>
        </p:grpSpPr>
        <p:sp>
          <p:nvSpPr>
            <p:cNvPr id="889" name="Google Shape;889;p42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2"/>
            </a:solidFill>
            <a:ln cap="flat" cmpd="sng" w="5715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90" name="Google Shape;890;p42"/>
            <p:cNvSpPr txBox="1"/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225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Char char="•"/>
              </a:pPr>
              <a:r>
                <a:rPr lang="en-US" sz="31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One Internet layer means all networks interoperate</a:t>
              </a:r>
              <a:endParaRPr sz="3100"/>
            </a:p>
            <a:p>
              <a:pPr indent="-222250" lvl="0" marL="342900" marR="0" rtl="0" algn="l">
                <a:spcBef>
                  <a:spcPts val="64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Char char="•"/>
              </a:pPr>
              <a:r>
                <a:rPr lang="en-US" sz="31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All applications function on all networks</a:t>
              </a:r>
              <a:endParaRPr sz="3100"/>
            </a:p>
            <a:p>
              <a:pPr indent="-222250" lvl="0" marL="342900" marR="0" rtl="0" algn="l">
                <a:spcBef>
                  <a:spcPts val="64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Char char="•"/>
              </a:pPr>
              <a:r>
                <a:rPr lang="en-US" sz="31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Room for development above and below IP</a:t>
              </a:r>
              <a:endParaRPr sz="3100"/>
            </a:p>
            <a:p>
              <a:pPr indent="-222250" lvl="0" marL="342900" marR="0" rtl="0" algn="l">
                <a:spcBef>
                  <a:spcPts val="64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Char char="•"/>
              </a:pPr>
              <a:r>
                <a:rPr lang="en-US" sz="31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But, changing IP is insanely hard</a:t>
              </a:r>
              <a:endParaRPr sz="3100"/>
            </a:p>
          </p:txBody>
        </p:sp>
      </p:grpSp>
      <p:grpSp>
        <p:nvGrpSpPr>
          <p:cNvPr id="891" name="Google Shape;891;p42"/>
          <p:cNvGrpSpPr/>
          <p:nvPr/>
        </p:nvGrpSpPr>
        <p:grpSpPr>
          <a:xfrm flipH="1">
            <a:off x="7572304" y="3501086"/>
            <a:ext cx="3000149" cy="1477004"/>
            <a:chOff x="1219200" y="4720928"/>
            <a:chExt cx="5181605" cy="1414755"/>
          </a:xfrm>
        </p:grpSpPr>
        <p:sp>
          <p:nvSpPr>
            <p:cNvPr id="892" name="Google Shape;892;p42"/>
            <p:cNvSpPr/>
            <p:nvPr/>
          </p:nvSpPr>
          <p:spPr>
            <a:xfrm>
              <a:off x="1219200" y="4750690"/>
              <a:ext cx="5181600" cy="1384993"/>
            </a:xfrm>
            <a:prstGeom prst="wedgeRectCallout">
              <a:avLst>
                <a:gd fmla="val 74516" name="adj1"/>
                <a:gd fmla="val -7559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93" name="Google Shape;893;p42"/>
            <p:cNvSpPr txBox="1"/>
            <p:nvPr/>
          </p:nvSpPr>
          <p:spPr>
            <a:xfrm>
              <a:off x="1219206" y="4720928"/>
              <a:ext cx="5181599" cy="1326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Think about the difficulty of deploying IPv6…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3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Orthogonal Planes</a:t>
            </a:r>
            <a:endParaRPr/>
          </a:p>
        </p:txBody>
      </p:sp>
      <p:sp>
        <p:nvSpPr>
          <p:cNvPr id="899" name="Google Shape;899;p43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900" name="Google Shape;900;p43"/>
          <p:cNvSpPr/>
          <p:nvPr/>
        </p:nvSpPr>
        <p:spPr>
          <a:xfrm>
            <a:off x="1888269" y="2517896"/>
            <a:ext cx="22698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1" name="Google Shape;901;p43"/>
          <p:cNvSpPr txBox="1"/>
          <p:nvPr/>
        </p:nvSpPr>
        <p:spPr>
          <a:xfrm>
            <a:off x="1871825" y="2517896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902" name="Google Shape;902;p43"/>
          <p:cNvSpPr/>
          <p:nvPr/>
        </p:nvSpPr>
        <p:spPr>
          <a:xfrm>
            <a:off x="1888007" y="3093384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3" name="Google Shape;903;p43"/>
          <p:cNvSpPr txBox="1"/>
          <p:nvPr/>
        </p:nvSpPr>
        <p:spPr>
          <a:xfrm>
            <a:off x="1860449" y="309338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904" name="Google Shape;904;p43"/>
          <p:cNvSpPr/>
          <p:nvPr/>
        </p:nvSpPr>
        <p:spPr>
          <a:xfrm>
            <a:off x="1888138" y="3666561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1860580" y="366656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906" name="Google Shape;906;p43"/>
          <p:cNvSpPr/>
          <p:nvPr/>
        </p:nvSpPr>
        <p:spPr>
          <a:xfrm>
            <a:off x="1888138" y="4239738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7" name="Google Shape;907;p43"/>
          <p:cNvSpPr txBox="1"/>
          <p:nvPr/>
        </p:nvSpPr>
        <p:spPr>
          <a:xfrm>
            <a:off x="1860580" y="4239738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908" name="Google Shape;908;p43"/>
          <p:cNvSpPr/>
          <p:nvPr/>
        </p:nvSpPr>
        <p:spPr>
          <a:xfrm>
            <a:off x="1888138" y="4812915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9" name="Google Shape;909;p43"/>
          <p:cNvSpPr txBox="1"/>
          <p:nvPr/>
        </p:nvSpPr>
        <p:spPr>
          <a:xfrm>
            <a:off x="1860580" y="481291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</a:t>
            </a:r>
            <a:endParaRPr/>
          </a:p>
        </p:txBody>
      </p:sp>
      <p:sp>
        <p:nvSpPr>
          <p:cNvPr id="910" name="Google Shape;910;p43"/>
          <p:cNvSpPr/>
          <p:nvPr/>
        </p:nvSpPr>
        <p:spPr>
          <a:xfrm>
            <a:off x="1888138" y="5390649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1" name="Google Shape;911;p43"/>
          <p:cNvSpPr txBox="1"/>
          <p:nvPr/>
        </p:nvSpPr>
        <p:spPr>
          <a:xfrm>
            <a:off x="1860580" y="53906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912" name="Google Shape;912;p43"/>
          <p:cNvSpPr/>
          <p:nvPr/>
        </p:nvSpPr>
        <p:spPr>
          <a:xfrm>
            <a:off x="1888269" y="5963826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3" name="Google Shape;913;p43"/>
          <p:cNvSpPr txBox="1"/>
          <p:nvPr/>
        </p:nvSpPr>
        <p:spPr>
          <a:xfrm>
            <a:off x="1860711" y="59638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914" name="Google Shape;914;p43"/>
          <p:cNvSpPr txBox="1"/>
          <p:nvPr/>
        </p:nvSpPr>
        <p:spPr>
          <a:xfrm>
            <a:off x="1686424" y="1869750"/>
            <a:ext cx="272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Plane</a:t>
            </a:r>
            <a:endParaRPr/>
          </a:p>
        </p:txBody>
      </p:sp>
      <p:sp>
        <p:nvSpPr>
          <p:cNvPr id="915" name="Google Shape;915;p43"/>
          <p:cNvSpPr/>
          <p:nvPr/>
        </p:nvSpPr>
        <p:spPr>
          <a:xfrm>
            <a:off x="4274951" y="4812915"/>
            <a:ext cx="1234200" cy="573300"/>
          </a:xfrm>
          <a:prstGeom prst="rect">
            <a:avLst/>
          </a:prstGeom>
          <a:solidFill>
            <a:srgbClr val="90909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BGP</a:t>
            </a:r>
            <a:endParaRPr/>
          </a:p>
        </p:txBody>
      </p:sp>
      <p:sp>
        <p:nvSpPr>
          <p:cNvPr id="916" name="Google Shape;916;p43"/>
          <p:cNvSpPr/>
          <p:nvPr/>
        </p:nvSpPr>
        <p:spPr>
          <a:xfrm>
            <a:off x="5632522" y="4812914"/>
            <a:ext cx="1234200" cy="573300"/>
          </a:xfrm>
          <a:prstGeom prst="rect">
            <a:avLst/>
          </a:prstGeom>
          <a:solidFill>
            <a:srgbClr val="343434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RIP</a:t>
            </a:r>
            <a:endParaRPr/>
          </a:p>
        </p:txBody>
      </p:sp>
      <p:sp>
        <p:nvSpPr>
          <p:cNvPr id="917" name="Google Shape;917;p43"/>
          <p:cNvSpPr/>
          <p:nvPr/>
        </p:nvSpPr>
        <p:spPr>
          <a:xfrm>
            <a:off x="6985923" y="4812913"/>
            <a:ext cx="1234200" cy="573300"/>
          </a:xfrm>
          <a:prstGeom prst="rect">
            <a:avLst/>
          </a:prstGeom>
          <a:solidFill>
            <a:srgbClr val="23232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OSPF</a:t>
            </a:r>
            <a:endParaRPr/>
          </a:p>
        </p:txBody>
      </p:sp>
      <p:sp>
        <p:nvSpPr>
          <p:cNvPr id="918" name="Google Shape;918;p43"/>
          <p:cNvSpPr txBox="1"/>
          <p:nvPr/>
        </p:nvSpPr>
        <p:spPr>
          <a:xfrm>
            <a:off x="8367911" y="4837892"/>
            <a:ext cx="209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Control Plane</a:t>
            </a:r>
            <a:endParaRPr/>
          </a:p>
        </p:txBody>
      </p:sp>
      <p:grpSp>
        <p:nvGrpSpPr>
          <p:cNvPr id="919" name="Google Shape;919;p43"/>
          <p:cNvGrpSpPr/>
          <p:nvPr/>
        </p:nvGrpSpPr>
        <p:grpSpPr>
          <a:xfrm flipH="1">
            <a:off x="6336757" y="3235273"/>
            <a:ext cx="2469035" cy="1000090"/>
            <a:chOff x="1219200" y="4720928"/>
            <a:chExt cx="5181605" cy="1414755"/>
          </a:xfrm>
        </p:grpSpPr>
        <p:sp>
          <p:nvSpPr>
            <p:cNvPr id="920" name="Google Shape;920;p43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fmla="val -48500" name="adj1"/>
                <a:gd fmla="val 114231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21" name="Google Shape;921;p43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Well cover this later…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4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Reality Check</a:t>
            </a:r>
            <a:endParaRPr/>
          </a:p>
        </p:txBody>
      </p:sp>
      <p:sp>
        <p:nvSpPr>
          <p:cNvPr id="927" name="Google Shape;927;p44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928" name="Google Shape;928;p44"/>
          <p:cNvSpPr txBox="1"/>
          <p:nvPr>
            <p:ph idx="1" type="body"/>
          </p:nvPr>
        </p:nvSpPr>
        <p:spPr>
          <a:xfrm>
            <a:off x="1676400" y="1600200"/>
            <a:ext cx="88392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 layered abstraction is very nice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Does it hold in reality?</a:t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SzPts val="2160"/>
              <a:buNone/>
            </a:pPr>
            <a:r>
              <a:rPr lang="en-US" sz="3600">
                <a:solidFill>
                  <a:schemeClr val="accent2"/>
                </a:solidFill>
              </a:rPr>
              <a:t>No.</a:t>
            </a:r>
            <a:endParaRPr/>
          </a:p>
        </p:txBody>
      </p:sp>
      <p:pic>
        <p:nvPicPr>
          <p:cNvPr descr="C:\Users\t0ph3r\Documents\CS 4700\assets\firewall.png" id="929" name="Google Shape;92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625" y="3559038"/>
            <a:ext cx="2114550" cy="11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44"/>
          <p:cNvSpPr txBox="1"/>
          <p:nvPr/>
        </p:nvSpPr>
        <p:spPr>
          <a:xfrm>
            <a:off x="1524000" y="4736963"/>
            <a:ext cx="29616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Firewalls</a:t>
            </a:r>
            <a:endParaRPr/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Analyze application layer headers</a:t>
            </a:r>
            <a:endParaRPr/>
          </a:p>
        </p:txBody>
      </p:sp>
      <p:sp>
        <p:nvSpPr>
          <p:cNvPr id="931" name="Google Shape;931;p44"/>
          <p:cNvSpPr txBox="1"/>
          <p:nvPr/>
        </p:nvSpPr>
        <p:spPr>
          <a:xfrm>
            <a:off x="4485564" y="4736963"/>
            <a:ext cx="34755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Transparent Proxies</a:t>
            </a:r>
            <a:endParaRPr/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Simulate application endpoints within the network</a:t>
            </a:r>
            <a:endParaRPr/>
          </a:p>
        </p:txBody>
      </p:sp>
      <p:sp>
        <p:nvSpPr>
          <p:cNvPr id="932" name="Google Shape;932;p44"/>
          <p:cNvSpPr txBox="1"/>
          <p:nvPr/>
        </p:nvSpPr>
        <p:spPr>
          <a:xfrm>
            <a:off x="7569959" y="4736963"/>
            <a:ext cx="30981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NATs</a:t>
            </a:r>
            <a:endParaRPr/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Break end-to-end network reachability</a:t>
            </a:r>
            <a:endParaRPr/>
          </a:p>
        </p:txBody>
      </p:sp>
      <p:pic>
        <p:nvPicPr>
          <p:cNvPr descr="C:\Users\t0ph3r\Documents\CS 4700\assets\2798539Lg.jpg" id="933" name="Google Shape;93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6480" y="3212962"/>
            <a:ext cx="1905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esktop\Server_icons_lnx\Icons\128X128\proxy_server.png" id="934" name="Google Shape;93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3779" y="355903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18"/>
          <p:cNvCxnSpPr/>
          <p:nvPr/>
        </p:nvCxnSpPr>
        <p:spPr>
          <a:xfrm>
            <a:off x="3072470" y="2889453"/>
            <a:ext cx="0" cy="2446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8832390" y="2989072"/>
            <a:ext cx="0" cy="2446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3072470" y="5336278"/>
            <a:ext cx="57600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8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More Problems</a:t>
            </a:r>
            <a:endParaRPr/>
          </a:p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2420702" y="1827900"/>
            <a:ext cx="1665900" cy="1683094"/>
            <a:chOff x="896702" y="1978028"/>
            <a:chExt cx="1665900" cy="1683094"/>
          </a:xfrm>
        </p:grpSpPr>
        <p:pic>
          <p:nvPicPr>
            <p:cNvPr descr="C:\Users\t0ph3r\Documents\CS 4700\assets\utorrent-replacement-icon.png" id="182" name="Google Shape;18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6929" y="2418040"/>
              <a:ext cx="1243082" cy="12430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8"/>
            <p:cNvSpPr txBox="1"/>
            <p:nvPr/>
          </p:nvSpPr>
          <p:spPr>
            <a:xfrm>
              <a:off x="896702" y="1978028"/>
              <a:ext cx="1665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Bittorrent</a:t>
              </a:r>
              <a:endPara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2164152" y="4754040"/>
            <a:ext cx="1590175" cy="1787310"/>
            <a:chOff x="640151" y="4904168"/>
            <a:chExt cx="1590175" cy="1787310"/>
          </a:xfrm>
        </p:grpSpPr>
        <p:pic>
          <p:nvPicPr>
            <p:cNvPr descr="C:\Users\t0ph3r\Documents\CS 4700\assets\Ethernet-Cable-icon.png" id="185" name="Google Shape;18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6617" y="4904168"/>
              <a:ext cx="1363709" cy="1363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8"/>
            <p:cNvSpPr txBox="1"/>
            <p:nvPr/>
          </p:nvSpPr>
          <p:spPr>
            <a:xfrm>
              <a:off x="640151" y="6229778"/>
              <a:ext cx="149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Ethernet</a:t>
              </a:r>
              <a:endPara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87" name="Google Shape;187;p18"/>
          <p:cNvGrpSpPr/>
          <p:nvPr/>
        </p:nvGrpSpPr>
        <p:grpSpPr>
          <a:xfrm>
            <a:off x="8073899" y="4658504"/>
            <a:ext cx="1554480" cy="1787278"/>
            <a:chOff x="6549899" y="4832994"/>
            <a:chExt cx="1554480" cy="1787278"/>
          </a:xfrm>
        </p:grpSpPr>
        <p:pic>
          <p:nvPicPr>
            <p:cNvPr descr="C:\Users\t0ph3r\Documents\CS 4700\assets\wifi.png" id="188" name="Google Shape;188;p18"/>
            <p:cNvPicPr preferRelativeResize="0"/>
            <p:nvPr/>
          </p:nvPicPr>
          <p:blipFill rotWithShape="1">
            <a:blip r:embed="rId5">
              <a:alphaModFix/>
            </a:blip>
            <a:srcRect b="0" l="-1933" r="12075" t="0"/>
            <a:stretch/>
          </p:blipFill>
          <p:spPr>
            <a:xfrm>
              <a:off x="6549899" y="4832994"/>
              <a:ext cx="1554480" cy="15060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8"/>
            <p:cNvSpPr txBox="1"/>
            <p:nvPr/>
          </p:nvSpPr>
          <p:spPr>
            <a:xfrm>
              <a:off x="6776346" y="6158607"/>
              <a:ext cx="11015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802.11</a:t>
              </a:r>
              <a:endPara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7837026" y="1827900"/>
            <a:ext cx="1665900" cy="1683094"/>
            <a:chOff x="6157328" y="2130428"/>
            <a:chExt cx="1665900" cy="1683094"/>
          </a:xfrm>
        </p:grpSpPr>
        <p:pic>
          <p:nvPicPr>
            <p:cNvPr descr="C:\Users\t0ph3r\Documents\CS 4700\assets\utorrent-replacement-icon.png" id="191" name="Google Shape;19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49899" y="2570440"/>
              <a:ext cx="1243082" cy="12430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18"/>
            <p:cNvSpPr txBox="1"/>
            <p:nvPr/>
          </p:nvSpPr>
          <p:spPr>
            <a:xfrm>
              <a:off x="6157328" y="2130428"/>
              <a:ext cx="1665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Bittorrent</a:t>
              </a:r>
              <a:endPara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93" name="Google Shape;193;p18"/>
          <p:cNvGrpSpPr/>
          <p:nvPr/>
        </p:nvGrpSpPr>
        <p:grpSpPr>
          <a:xfrm flipH="1">
            <a:off x="4086539" y="3230786"/>
            <a:ext cx="3776354" cy="1384995"/>
            <a:chOff x="1219200" y="4876799"/>
            <a:chExt cx="5181605" cy="1396446"/>
          </a:xfrm>
        </p:grpSpPr>
        <p:sp>
          <p:nvSpPr>
            <p:cNvPr id="194" name="Google Shape;194;p1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fmla="val -33822" name="adj1"/>
                <a:gd fmla="val 92456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1219204" y="4876799"/>
              <a:ext cx="5181601" cy="1396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Application endpoints may not be on the same media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5"/>
          <p:cNvSpPr txBox="1"/>
          <p:nvPr>
            <p:ph idx="1" type="body"/>
          </p:nvPr>
        </p:nvSpPr>
        <p:spPr>
          <a:xfrm>
            <a:off x="1974377" y="2388360"/>
            <a:ext cx="8030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SzPts val="2880"/>
              <a:buFont typeface="Noto Sans Symbols"/>
              <a:buChar char="❑"/>
            </a:pPr>
            <a:r>
              <a:rPr lang="en-US" sz="4800" strike="sngStrike"/>
              <a:t>Layering</a:t>
            </a:r>
            <a:endParaRPr/>
          </a:p>
          <a:p>
            <a:pPr indent="-571500" lvl="1" marL="1211580" rtl="0" algn="l">
              <a:spcBef>
                <a:spcPts val="550"/>
              </a:spcBef>
              <a:spcAft>
                <a:spcPts val="0"/>
              </a:spcAft>
              <a:buSzPts val="2520"/>
              <a:buFont typeface="Noto Sans Symbols"/>
              <a:buChar char="❑"/>
            </a:pPr>
            <a:r>
              <a:rPr lang="en-US" sz="3600" strike="sngStrike"/>
              <a:t>The OSI Model</a:t>
            </a:r>
            <a:endParaRPr/>
          </a:p>
          <a:p>
            <a:pPr indent="-571500" lvl="0" marL="571500" rtl="0" algn="l">
              <a:spcBef>
                <a:spcPts val="700"/>
              </a:spcBef>
              <a:spcAft>
                <a:spcPts val="0"/>
              </a:spcAft>
              <a:buSzPts val="2880"/>
              <a:buFont typeface="Noto Sans Symbols"/>
              <a:buChar char="❑"/>
            </a:pPr>
            <a:r>
              <a:rPr lang="en-US" sz="4800"/>
              <a:t>Distribution</a:t>
            </a:r>
            <a:endParaRPr/>
          </a:p>
          <a:p>
            <a:pPr indent="-571500" lvl="1" marL="1211580" rtl="0" algn="l">
              <a:spcBef>
                <a:spcPts val="550"/>
              </a:spcBef>
              <a:spcAft>
                <a:spcPts val="0"/>
              </a:spcAft>
              <a:buSzPts val="2520"/>
              <a:buFont typeface="Noto Sans Symbols"/>
              <a:buChar char="❑"/>
            </a:pPr>
            <a:r>
              <a:rPr lang="en-US" sz="3600"/>
              <a:t>The End-to-End Argument</a:t>
            </a:r>
            <a:endParaRPr/>
          </a:p>
        </p:txBody>
      </p:sp>
      <p:sp>
        <p:nvSpPr>
          <p:cNvPr id="940" name="Google Shape;940;p45"/>
          <p:cNvSpPr txBox="1"/>
          <p:nvPr>
            <p:ph type="title"/>
          </p:nvPr>
        </p:nvSpPr>
        <p:spPr>
          <a:xfrm>
            <a:off x="1828800" y="304800"/>
            <a:ext cx="10160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Quest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41" name="Google Shape;941;p45"/>
          <p:cNvSpPr txBox="1"/>
          <p:nvPr>
            <p:ph idx="12" type="sldNum"/>
          </p:nvPr>
        </p:nvSpPr>
        <p:spPr>
          <a:xfrm>
            <a:off x="0" y="457200"/>
            <a:ext cx="1727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6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Where to Place Functionality</a:t>
            </a:r>
            <a:endParaRPr/>
          </a:p>
        </p:txBody>
      </p:sp>
      <p:sp>
        <p:nvSpPr>
          <p:cNvPr id="947" name="Google Shape;947;p46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948" name="Google Shape;948;p46"/>
          <p:cNvSpPr txBox="1"/>
          <p:nvPr>
            <p:ph idx="1" type="body"/>
          </p:nvPr>
        </p:nvSpPr>
        <p:spPr>
          <a:xfrm>
            <a:off x="1676400" y="16002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How do we distribute functionality across devices?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Example: who is responsible for security?</a:t>
            </a:r>
            <a:endParaRPr/>
          </a:p>
        </p:txBody>
      </p:sp>
      <p:cxnSp>
        <p:nvCxnSpPr>
          <p:cNvPr id="949" name="Google Shape;949;p46"/>
          <p:cNvCxnSpPr/>
          <p:nvPr/>
        </p:nvCxnSpPr>
        <p:spPr>
          <a:xfrm>
            <a:off x="2403919" y="4119438"/>
            <a:ext cx="7299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t0ph3r\Documents\CS 4700\assets\cisco-switch-icon.png" id="950" name="Google Shape;9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553" y="3795996"/>
            <a:ext cx="1212210" cy="5104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Router.png" id="951" name="Google Shape;95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3360" y="3561385"/>
            <a:ext cx="1661354" cy="979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cisco-switch-icon.png" id="952" name="Google Shape;9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311" y="3795996"/>
            <a:ext cx="1212210" cy="5104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black_server.png" id="953" name="Google Shape;95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4756" y="344159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black_server.png" id="954" name="Google Shape;95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4117" y="344159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46"/>
          <p:cNvSpPr txBox="1"/>
          <p:nvPr/>
        </p:nvSpPr>
        <p:spPr>
          <a:xfrm>
            <a:off x="3319325" y="4229950"/>
            <a:ext cx="11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Switch</a:t>
            </a:r>
            <a:endParaRPr/>
          </a:p>
        </p:txBody>
      </p:sp>
      <p:sp>
        <p:nvSpPr>
          <p:cNvPr id="956" name="Google Shape;956;p46"/>
          <p:cNvSpPr txBox="1"/>
          <p:nvPr/>
        </p:nvSpPr>
        <p:spPr>
          <a:xfrm>
            <a:off x="7361570" y="4229950"/>
            <a:ext cx="16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Switch</a:t>
            </a:r>
            <a:endParaRPr/>
          </a:p>
        </p:txBody>
      </p:sp>
      <p:sp>
        <p:nvSpPr>
          <p:cNvPr id="957" name="Google Shape;957;p46"/>
          <p:cNvSpPr txBox="1"/>
          <p:nvPr/>
        </p:nvSpPr>
        <p:spPr>
          <a:xfrm>
            <a:off x="5385276" y="4447150"/>
            <a:ext cx="11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Router</a:t>
            </a:r>
            <a:endParaRPr/>
          </a:p>
        </p:txBody>
      </p:sp>
      <p:sp>
        <p:nvSpPr>
          <p:cNvPr id="958" name="Google Shape;958;p46"/>
          <p:cNvSpPr/>
          <p:nvPr/>
        </p:nvSpPr>
        <p:spPr>
          <a:xfrm rot="10800000">
            <a:off x="2000574" y="2638514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9" name="Google Shape;959;p46"/>
          <p:cNvSpPr/>
          <p:nvPr/>
        </p:nvSpPr>
        <p:spPr>
          <a:xfrm rot="10800000">
            <a:off x="9403964" y="2638514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0" name="Google Shape;960;p46"/>
          <p:cNvSpPr/>
          <p:nvPr/>
        </p:nvSpPr>
        <p:spPr>
          <a:xfrm rot="10800000">
            <a:off x="3771385" y="2985455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1" name="Google Shape;961;p46"/>
          <p:cNvSpPr/>
          <p:nvPr/>
        </p:nvSpPr>
        <p:spPr>
          <a:xfrm rot="10800000">
            <a:off x="5704284" y="2747698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2" name="Google Shape;962;p46"/>
          <p:cNvSpPr/>
          <p:nvPr/>
        </p:nvSpPr>
        <p:spPr>
          <a:xfrm rot="10800000">
            <a:off x="7664663" y="2985454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3" name="Google Shape;963;p46"/>
          <p:cNvSpPr txBox="1"/>
          <p:nvPr/>
        </p:nvSpPr>
        <p:spPr>
          <a:xfrm>
            <a:off x="2094013" y="2723864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6"/>
          <p:cNvSpPr txBox="1"/>
          <p:nvPr/>
        </p:nvSpPr>
        <p:spPr>
          <a:xfrm>
            <a:off x="3868998" y="3070804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6"/>
          <p:cNvSpPr txBox="1"/>
          <p:nvPr/>
        </p:nvSpPr>
        <p:spPr>
          <a:xfrm>
            <a:off x="5801897" y="2833048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6"/>
          <p:cNvSpPr txBox="1"/>
          <p:nvPr/>
        </p:nvSpPr>
        <p:spPr>
          <a:xfrm>
            <a:off x="7762277" y="3070804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6"/>
          <p:cNvSpPr txBox="1"/>
          <p:nvPr/>
        </p:nvSpPr>
        <p:spPr>
          <a:xfrm>
            <a:off x="9501577" y="2723864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6"/>
          <p:cNvSpPr txBox="1"/>
          <p:nvPr/>
        </p:nvSpPr>
        <p:spPr>
          <a:xfrm>
            <a:off x="1681108" y="4773514"/>
            <a:ext cx="8839200" cy="20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“The End-to-End Arguments in System Design”</a:t>
            </a:r>
            <a:endParaRPr/>
          </a:p>
          <a:p>
            <a:pPr indent="-27432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Saltzer, Reed, and Clark</a:t>
            </a:r>
            <a:endParaRPr/>
          </a:p>
          <a:p>
            <a:pPr indent="-27432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Sacred Text of the Internet</a:t>
            </a:r>
            <a:endParaRPr/>
          </a:p>
          <a:p>
            <a:pPr indent="-27432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Endlessly debated by researchers and engineers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7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Basic Observation</a:t>
            </a:r>
            <a:endParaRPr/>
          </a:p>
        </p:txBody>
      </p:sp>
      <p:sp>
        <p:nvSpPr>
          <p:cNvPr id="974" name="Google Shape;974;p47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975" name="Google Shape;975;p47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Some applications have end-to-end requirements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Security, reliability, etc.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Implementing this stuff inside the network is hard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Every step along the way must be fail-proof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End hosts…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Can’t depend on the network (recall Kahn’s ground-rules)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Can satisfy these requirements without network level support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8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Example: Reliable File Transfer</a:t>
            </a:r>
            <a:endParaRPr/>
          </a:p>
        </p:txBody>
      </p:sp>
      <p:sp>
        <p:nvSpPr>
          <p:cNvPr id="981" name="Google Shape;981;p48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cxnSp>
        <p:nvCxnSpPr>
          <p:cNvPr id="982" name="Google Shape;982;p48"/>
          <p:cNvCxnSpPr/>
          <p:nvPr/>
        </p:nvCxnSpPr>
        <p:spPr>
          <a:xfrm>
            <a:off x="2838729" y="2656245"/>
            <a:ext cx="0" cy="88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48"/>
          <p:cNvCxnSpPr/>
          <p:nvPr/>
        </p:nvCxnSpPr>
        <p:spPr>
          <a:xfrm>
            <a:off x="2495262" y="3559531"/>
            <a:ext cx="7083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4" name="Google Shape;984;p48"/>
          <p:cNvCxnSpPr/>
          <p:nvPr/>
        </p:nvCxnSpPr>
        <p:spPr>
          <a:xfrm>
            <a:off x="9214511" y="2699463"/>
            <a:ext cx="0" cy="88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5" name="Google Shape;98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777" y="1980941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8559" y="2024159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Router.png" id="987" name="Google Shape;98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585" y="3089158"/>
            <a:ext cx="1456543" cy="858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cisco-switch-icon.png" id="988" name="Google Shape;98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3941" y="3252298"/>
            <a:ext cx="1289170" cy="54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cisco-switch-icon.png" id="989" name="Google Shape;98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9389" y="3247183"/>
            <a:ext cx="1289170" cy="542809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48"/>
          <p:cNvSpPr/>
          <p:nvPr/>
        </p:nvSpPr>
        <p:spPr>
          <a:xfrm rot="-5400000">
            <a:off x="5682344" y="-18918"/>
            <a:ext cx="663600" cy="5868600"/>
          </a:xfrm>
          <a:prstGeom prst="leftBracket">
            <a:avLst>
              <a:gd fmla="val 31988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91" name="Google Shape;991;p48"/>
          <p:cNvSpPr txBox="1"/>
          <p:nvPr/>
        </p:nvSpPr>
        <p:spPr>
          <a:xfrm>
            <a:off x="1617256" y="5404513"/>
            <a:ext cx="88392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Solution 1: Make the network reliable</a:t>
            </a:r>
            <a:endParaRPr/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Solution 2: App level, end-to-end check, retry on failure</a:t>
            </a:r>
            <a:endParaRPr/>
          </a:p>
        </p:txBody>
      </p:sp>
      <p:grpSp>
        <p:nvGrpSpPr>
          <p:cNvPr id="992" name="Google Shape;992;p48"/>
          <p:cNvGrpSpPr/>
          <p:nvPr/>
        </p:nvGrpSpPr>
        <p:grpSpPr>
          <a:xfrm flipH="1">
            <a:off x="3524205" y="1633970"/>
            <a:ext cx="1517174" cy="1000090"/>
            <a:chOff x="1219200" y="4720928"/>
            <a:chExt cx="5181605" cy="1414755"/>
          </a:xfrm>
        </p:grpSpPr>
        <p:sp>
          <p:nvSpPr>
            <p:cNvPr id="993" name="Google Shape;993;p48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fmla="val 7264" name="adj1"/>
                <a:gd fmla="val 129566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94" name="Google Shape;994;p48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Integrity Check</a:t>
              </a:r>
              <a:endParaRPr/>
            </a:p>
          </p:txBody>
        </p:sp>
      </p:grpSp>
      <p:grpSp>
        <p:nvGrpSpPr>
          <p:cNvPr id="995" name="Google Shape;995;p48"/>
          <p:cNvGrpSpPr/>
          <p:nvPr/>
        </p:nvGrpSpPr>
        <p:grpSpPr>
          <a:xfrm flipH="1">
            <a:off x="6911126" y="1655007"/>
            <a:ext cx="1517174" cy="1000090"/>
            <a:chOff x="1219200" y="4720928"/>
            <a:chExt cx="5181605" cy="1414755"/>
          </a:xfrm>
        </p:grpSpPr>
        <p:sp>
          <p:nvSpPr>
            <p:cNvPr id="996" name="Google Shape;996;p48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fmla="val -8026" name="adj1"/>
                <a:gd fmla="val 122596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97" name="Google Shape;997;p48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Integrity Check</a:t>
              </a:r>
              <a:endParaRPr/>
            </a:p>
          </p:txBody>
        </p:sp>
      </p:grpSp>
      <p:grpSp>
        <p:nvGrpSpPr>
          <p:cNvPr id="998" name="Google Shape;998;p48"/>
          <p:cNvGrpSpPr/>
          <p:nvPr/>
        </p:nvGrpSpPr>
        <p:grpSpPr>
          <a:xfrm flipH="1">
            <a:off x="5278426" y="4154822"/>
            <a:ext cx="1517174" cy="1000090"/>
            <a:chOff x="1219200" y="4720928"/>
            <a:chExt cx="5181605" cy="1414755"/>
          </a:xfrm>
        </p:grpSpPr>
        <p:sp>
          <p:nvSpPr>
            <p:cNvPr id="999" name="Google Shape;999;p48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fmla="val 9063" name="adj1"/>
                <a:gd fmla="val -103245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00" name="Google Shape;1000;p48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Integrity Check</a:t>
              </a:r>
              <a:endParaRPr/>
            </a:p>
          </p:txBody>
        </p:sp>
      </p:grpSp>
      <p:cxnSp>
        <p:nvCxnSpPr>
          <p:cNvPr id="1001" name="Google Shape;1001;p48"/>
          <p:cNvCxnSpPr>
            <a:stCxn id="990" idx="0"/>
          </p:cNvCxnSpPr>
          <p:nvPr/>
        </p:nvCxnSpPr>
        <p:spPr>
          <a:xfrm>
            <a:off x="3079844" y="2583582"/>
            <a:ext cx="2552100" cy="659700"/>
          </a:xfrm>
          <a:prstGeom prst="bentConnector5">
            <a:avLst>
              <a:gd fmla="val -134" name="adj1"/>
              <a:gd fmla="val 101490" name="adj2"/>
              <a:gd fmla="val 91044" name="adj3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1002" name="Google Shape;1002;p48"/>
          <p:cNvSpPr/>
          <p:nvPr/>
        </p:nvSpPr>
        <p:spPr>
          <a:xfrm flipH="1">
            <a:off x="4168605" y="2361063"/>
            <a:ext cx="1604400" cy="745200"/>
          </a:xfrm>
          <a:prstGeom prst="uturnArrow">
            <a:avLst>
              <a:gd fmla="val 20649" name="adj1"/>
              <a:gd fmla="val 25000" name="adj2"/>
              <a:gd fmla="val 25000" name="adj3"/>
              <a:gd fmla="val 67266" name="adj4"/>
              <a:gd fmla="val 100000" name="adj5"/>
            </a:avLst>
          </a:prstGeom>
          <a:solidFill>
            <a:schemeClr val="accent2"/>
          </a:solidFill>
          <a:ln cap="flat" cmpd="sng" w="1905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3" name="Google Shape;1003;p48"/>
          <p:cNvSpPr/>
          <p:nvPr/>
        </p:nvSpPr>
        <p:spPr>
          <a:xfrm flipH="1" rot="10800000">
            <a:off x="4282633" y="3803057"/>
            <a:ext cx="1604400" cy="745200"/>
          </a:xfrm>
          <a:prstGeom prst="uturnArrow">
            <a:avLst>
              <a:gd fmla="val 20649" name="adj1"/>
              <a:gd fmla="val 25000" name="adj2"/>
              <a:gd fmla="val 25000" name="adj3"/>
              <a:gd fmla="val 67266" name="adj4"/>
              <a:gd fmla="val 100000" name="adj5"/>
            </a:avLst>
          </a:prstGeom>
          <a:solidFill>
            <a:schemeClr val="accent2"/>
          </a:solidFill>
          <a:ln cap="flat" cmpd="sng" w="1905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4" name="Google Shape;1004;p48"/>
          <p:cNvSpPr/>
          <p:nvPr/>
        </p:nvSpPr>
        <p:spPr>
          <a:xfrm>
            <a:off x="5415318" y="2767802"/>
            <a:ext cx="969000" cy="969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1905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005" name="Google Shape;1005;p48"/>
          <p:cNvCxnSpPr/>
          <p:nvPr/>
        </p:nvCxnSpPr>
        <p:spPr>
          <a:xfrm flipH="1" rot="10800000">
            <a:off x="6337825" y="2715598"/>
            <a:ext cx="2633400" cy="536700"/>
          </a:xfrm>
          <a:prstGeom prst="bentConnector3">
            <a:avLst>
              <a:gd fmla="val 9991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oval"/>
            <a:tailEnd len="med" w="med" type="stealth"/>
          </a:ln>
        </p:spPr>
      </p:cxnSp>
      <p:grpSp>
        <p:nvGrpSpPr>
          <p:cNvPr id="1006" name="Google Shape;1006;p48"/>
          <p:cNvGrpSpPr/>
          <p:nvPr/>
        </p:nvGrpSpPr>
        <p:grpSpPr>
          <a:xfrm>
            <a:off x="5346261" y="784673"/>
            <a:ext cx="1983128" cy="1983128"/>
            <a:chOff x="6883839" y="3789617"/>
            <a:chExt cx="1983128" cy="1983128"/>
          </a:xfrm>
        </p:grpSpPr>
        <p:sp>
          <p:nvSpPr>
            <p:cNvPr id="1007" name="Google Shape;1007;p48"/>
            <p:cNvSpPr/>
            <p:nvPr/>
          </p:nvSpPr>
          <p:spPr>
            <a:xfrm flipH="1">
              <a:off x="6980446" y="4239206"/>
              <a:ext cx="1687303" cy="1088611"/>
            </a:xfrm>
            <a:prstGeom prst="wedgeRectCallout">
              <a:avLst>
                <a:gd fmla="val -8026" name="adj1"/>
                <a:gd fmla="val 122596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descr="C:\Users\t0ph3r\Documents\CS 4700\assets\skull.png" id="1008" name="Google Shape;1008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83839" y="3789617"/>
              <a:ext cx="1983128" cy="198312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09" name="Google Shape;1009;p48"/>
          <p:cNvCxnSpPr/>
          <p:nvPr/>
        </p:nvCxnSpPr>
        <p:spPr>
          <a:xfrm>
            <a:off x="2038350" y="5695950"/>
            <a:ext cx="54675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10" name="Google Shape;1010;p48"/>
          <p:cNvGrpSpPr/>
          <p:nvPr/>
        </p:nvGrpSpPr>
        <p:grpSpPr>
          <a:xfrm flipH="1">
            <a:off x="7362523" y="4199879"/>
            <a:ext cx="2778377" cy="1000090"/>
            <a:chOff x="1219200" y="4720928"/>
            <a:chExt cx="5181605" cy="1414755"/>
          </a:xfrm>
        </p:grpSpPr>
        <p:sp>
          <p:nvSpPr>
            <p:cNvPr id="1011" name="Google Shape;1011;p48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fmla="val 38744" name="adj1"/>
                <a:gd fmla="val 99245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12" name="Google Shape;1012;p48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App has to do a check anyway!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9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Example: Reliable File Transfer</a:t>
            </a:r>
            <a:endParaRPr/>
          </a:p>
        </p:txBody>
      </p:sp>
      <p:sp>
        <p:nvSpPr>
          <p:cNvPr id="1018" name="Google Shape;1018;p49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cxnSp>
        <p:nvCxnSpPr>
          <p:cNvPr id="1019" name="Google Shape;1019;p49"/>
          <p:cNvCxnSpPr/>
          <p:nvPr/>
        </p:nvCxnSpPr>
        <p:spPr>
          <a:xfrm>
            <a:off x="2838729" y="2656245"/>
            <a:ext cx="0" cy="88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49"/>
          <p:cNvCxnSpPr/>
          <p:nvPr/>
        </p:nvCxnSpPr>
        <p:spPr>
          <a:xfrm>
            <a:off x="2495262" y="3559531"/>
            <a:ext cx="7083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49"/>
          <p:cNvCxnSpPr/>
          <p:nvPr/>
        </p:nvCxnSpPr>
        <p:spPr>
          <a:xfrm>
            <a:off x="9214511" y="2699463"/>
            <a:ext cx="0" cy="88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2" name="Google Shape;1022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777" y="1980941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8559" y="2024159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Router.png" id="1024" name="Google Shape;102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585" y="3089158"/>
            <a:ext cx="1456543" cy="858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cisco-switch-icon.png" id="1025" name="Google Shape;102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3941" y="3252298"/>
            <a:ext cx="1289170" cy="54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cisco-switch-icon.png" id="1026" name="Google Shape;102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9389" y="3247183"/>
            <a:ext cx="1289170" cy="5428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49"/>
          <p:cNvSpPr/>
          <p:nvPr/>
        </p:nvSpPr>
        <p:spPr>
          <a:xfrm rot="-5400000">
            <a:off x="5682343" y="-18919"/>
            <a:ext cx="663600" cy="5868600"/>
          </a:xfrm>
          <a:prstGeom prst="leftBracket">
            <a:avLst>
              <a:gd fmla="val 31988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8" name="Google Shape;1028;p49"/>
          <p:cNvSpPr txBox="1"/>
          <p:nvPr/>
        </p:nvSpPr>
        <p:spPr>
          <a:xfrm>
            <a:off x="1617256" y="5404513"/>
            <a:ext cx="88392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Solution 1: Make the network reliable</a:t>
            </a:r>
            <a:endParaRPr/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Solution 2: App level, end-to-end check, retry on failure</a:t>
            </a:r>
            <a:endParaRPr/>
          </a:p>
        </p:txBody>
      </p:sp>
      <p:sp>
        <p:nvSpPr>
          <p:cNvPr id="1029" name="Google Shape;1029;p49"/>
          <p:cNvSpPr/>
          <p:nvPr/>
        </p:nvSpPr>
        <p:spPr>
          <a:xfrm>
            <a:off x="8463890" y="1798811"/>
            <a:ext cx="969000" cy="969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1905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030" name="Google Shape;1030;p49"/>
          <p:cNvCxnSpPr/>
          <p:nvPr/>
        </p:nvCxnSpPr>
        <p:spPr>
          <a:xfrm>
            <a:off x="2038350" y="5695950"/>
            <a:ext cx="54675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31" name="Google Shape;1031;p49"/>
          <p:cNvGrpSpPr/>
          <p:nvPr/>
        </p:nvGrpSpPr>
        <p:grpSpPr>
          <a:xfrm flipH="1">
            <a:off x="7016598" y="1204361"/>
            <a:ext cx="1517174" cy="1000090"/>
            <a:chOff x="1219200" y="4720928"/>
            <a:chExt cx="5181605" cy="1414755"/>
          </a:xfrm>
        </p:grpSpPr>
        <p:sp>
          <p:nvSpPr>
            <p:cNvPr id="1032" name="Google Shape;1032;p49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fmla="val -58019" name="adj1"/>
                <a:gd fmla="val 135404" name="adj2"/>
              </a:avLst>
            </a:prstGeom>
            <a:solidFill>
              <a:schemeClr val="accent3"/>
            </a:solidFill>
            <a:ln cap="flat" cmpd="sng" w="38100">
              <a:solidFill>
                <a:srgbClr val="7831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33" name="Google Shape;1033;p49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Please Retry</a:t>
              </a:r>
              <a:endParaRPr/>
            </a:p>
          </p:txBody>
        </p:sp>
      </p:grpSp>
      <p:sp>
        <p:nvSpPr>
          <p:cNvPr id="1034" name="Google Shape;1034;p49"/>
          <p:cNvSpPr/>
          <p:nvPr/>
        </p:nvSpPr>
        <p:spPr>
          <a:xfrm flipH="1" rot="5400000">
            <a:off x="5720534" y="15510"/>
            <a:ext cx="587100" cy="5868600"/>
          </a:xfrm>
          <a:prstGeom prst="leftBracket">
            <a:avLst>
              <a:gd fmla="val 31988" name="adj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035" name="Google Shape;1035;p49"/>
          <p:cNvGrpSpPr/>
          <p:nvPr/>
        </p:nvGrpSpPr>
        <p:grpSpPr>
          <a:xfrm flipH="1">
            <a:off x="6524736" y="4199879"/>
            <a:ext cx="3616242" cy="1000090"/>
            <a:chOff x="1219200" y="4720928"/>
            <a:chExt cx="5181605" cy="1414755"/>
          </a:xfrm>
        </p:grpSpPr>
        <p:sp>
          <p:nvSpPr>
            <p:cNvPr id="1036" name="Google Shape;1036;p49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fmla="val -8551" name="adj1"/>
                <a:gd fmla="val 132325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37" name="Google Shape;1037;p49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Full functionality can be built at App level</a:t>
              </a: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2142690" y="1804576"/>
            <a:ext cx="7936294" cy="3415355"/>
            <a:chOff x="414979" y="3333624"/>
            <a:chExt cx="8263530" cy="1523216"/>
          </a:xfrm>
        </p:grpSpPr>
        <p:sp>
          <p:nvSpPr>
            <p:cNvPr id="1039" name="Google Shape;1039;p49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2"/>
            </a:solidFill>
            <a:ln cap="flat" cmpd="sng" w="5715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40" name="Google Shape;1040;p49"/>
            <p:cNvSpPr txBox="1"/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9685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Char char="•"/>
              </a:pPr>
              <a:r>
                <a:rPr lang="en-US" sz="27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In-network implementation…</a:t>
              </a:r>
              <a:endParaRPr sz="2700"/>
            </a:p>
            <a:p>
              <a:pPr indent="-382587" lvl="1" marL="8001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Noto Sans Symbols"/>
                <a:buChar char="➢"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Doesn’t reduce host complexity</a:t>
              </a:r>
              <a:endParaRPr sz="2700"/>
            </a:p>
            <a:p>
              <a:pPr indent="-382587" lvl="1" marL="8001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Noto Sans Symbols"/>
                <a:buChar char="➢"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Does increase network complexity</a:t>
              </a:r>
              <a:endParaRPr sz="2700"/>
            </a:p>
            <a:p>
              <a:pPr indent="-382587" lvl="1" marL="8001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Noto Sans Symbols"/>
                <a:buChar char="➢"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Increased overhead for apps that don’t need functionality</a:t>
              </a:r>
              <a:endParaRPr sz="2700"/>
            </a:p>
            <a:p>
              <a:pPr indent="-196850" lvl="0" marL="342900" marR="0" rtl="0" algn="l">
                <a:lnSpc>
                  <a:spcPct val="90000"/>
                </a:lnSpc>
                <a:spcBef>
                  <a:spcPts val="64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Char char="•"/>
              </a:pPr>
              <a:r>
                <a:rPr lang="en-US" sz="27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But, in-network performance may be better</a:t>
              </a:r>
              <a:endParaRPr sz="27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0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The End-to-End Argument</a:t>
            </a:r>
            <a:endParaRPr/>
          </a:p>
        </p:txBody>
      </p:sp>
      <p:sp>
        <p:nvSpPr>
          <p:cNvPr id="1046" name="Google Shape;1046;p50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1047" name="Google Shape;1047;p50"/>
          <p:cNvSpPr txBox="1"/>
          <p:nvPr>
            <p:ph idx="1" type="body"/>
          </p:nvPr>
        </p:nvSpPr>
        <p:spPr>
          <a:xfrm>
            <a:off x="2114550" y="1600200"/>
            <a:ext cx="7905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“Don’t implement a function at the lower levels of the system unless it can be completely implemented at this level” (Peterson and Davie)</a:t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Basically, unless you can completely remove the burden from end hosts, don’t bother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1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Radical Interpretation</a:t>
            </a:r>
            <a:endParaRPr/>
          </a:p>
        </p:txBody>
      </p:sp>
      <p:sp>
        <p:nvSpPr>
          <p:cNvPr id="1053" name="Google Shape;1053;p51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1054" name="Google Shape;1054;p51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Don’t implement anything in the network that can be implemented correctly by the hosts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Make network layer absolutely minimal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Ignore performance issues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2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Moderate Interpretation</a:t>
            </a:r>
            <a:endParaRPr/>
          </a:p>
        </p:txBody>
      </p:sp>
      <p:sp>
        <p:nvSpPr>
          <p:cNvPr id="1060" name="Google Shape;1060;p52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1061" name="Google Shape;1061;p52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Think twice before implementing functionality in the network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If hosts can implement functionality correctly, implement it a lower layer only as a performance enhancement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But do so only if it does not impose burden on applications that do not require that functionality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3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Reality Check, Again</a:t>
            </a:r>
            <a:endParaRPr/>
          </a:p>
        </p:txBody>
      </p:sp>
      <p:sp>
        <p:nvSpPr>
          <p:cNvPr id="1067" name="Google Shape;1067;p53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1068" name="Google Shape;1068;p53"/>
          <p:cNvSpPr txBox="1"/>
          <p:nvPr>
            <p:ph idx="1" type="body"/>
          </p:nvPr>
        </p:nvSpPr>
        <p:spPr>
          <a:xfrm>
            <a:off x="1676400" y="1600200"/>
            <a:ext cx="8839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Layering and E2E principals regularly violated</a:t>
            </a:r>
            <a:endParaRPr/>
          </a:p>
        </p:txBody>
      </p:sp>
      <p:pic>
        <p:nvPicPr>
          <p:cNvPr descr="C:\Users\t0ph3r\Documents\CS 4700\assets\firewall.png" id="1069" name="Google Shape;106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625" y="2755763"/>
            <a:ext cx="2114550" cy="11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53"/>
          <p:cNvSpPr txBox="1"/>
          <p:nvPr/>
        </p:nvSpPr>
        <p:spPr>
          <a:xfrm>
            <a:off x="1524000" y="3933688"/>
            <a:ext cx="2961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Firewalls</a:t>
            </a:r>
            <a:endParaRPr/>
          </a:p>
        </p:txBody>
      </p:sp>
      <p:sp>
        <p:nvSpPr>
          <p:cNvPr id="1071" name="Google Shape;1071;p53"/>
          <p:cNvSpPr txBox="1"/>
          <p:nvPr/>
        </p:nvSpPr>
        <p:spPr>
          <a:xfrm>
            <a:off x="4485564" y="3933688"/>
            <a:ext cx="3475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Transparent Proxies</a:t>
            </a:r>
            <a:endParaRPr/>
          </a:p>
        </p:txBody>
      </p:sp>
      <p:sp>
        <p:nvSpPr>
          <p:cNvPr id="1072" name="Google Shape;1072;p53"/>
          <p:cNvSpPr txBox="1"/>
          <p:nvPr/>
        </p:nvSpPr>
        <p:spPr>
          <a:xfrm>
            <a:off x="7569959" y="3933688"/>
            <a:ext cx="3098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NATs</a:t>
            </a:r>
            <a:endParaRPr/>
          </a:p>
        </p:txBody>
      </p:sp>
      <p:pic>
        <p:nvPicPr>
          <p:cNvPr descr="C:\Users\t0ph3r\Documents\CS 4700\assets\2798539Lg.jpg" id="1073" name="Google Shape;107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6480" y="2409687"/>
            <a:ext cx="1905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esktop\Server_icons_lnx\Icons\128X128\proxy_server.png" id="1074" name="Google Shape;1074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3779" y="2755762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53"/>
          <p:cNvSpPr txBox="1"/>
          <p:nvPr/>
        </p:nvSpPr>
        <p:spPr>
          <a:xfrm>
            <a:off x="1676400" y="4733786"/>
            <a:ext cx="88392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Conflicting interests</a:t>
            </a:r>
            <a:endParaRPr/>
          </a:p>
          <a:p>
            <a:pPr indent="-27432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Architectural purity</a:t>
            </a:r>
            <a:endParaRPr/>
          </a:p>
          <a:p>
            <a:pPr indent="-27432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Commercial necessity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4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1081" name="Google Shape;1081;p54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1082" name="Google Shape;1082;p54"/>
          <p:cNvSpPr txBox="1"/>
          <p:nvPr>
            <p:ph idx="1" type="body"/>
          </p:nvPr>
        </p:nvSpPr>
        <p:spPr>
          <a:xfrm>
            <a:off x="203200" y="1598140"/>
            <a:ext cx="11657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Layering is a nice way to organize network functions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Unified Internet layer decouples apps, enables innovation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E2E argument (attempts) to keep IP layer simple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Think carefully when adding functionality into the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19"/>
          <p:cNvCxnSpPr>
            <a:stCxn id="201" idx="2"/>
          </p:cNvCxnSpPr>
          <p:nvPr/>
        </p:nvCxnSpPr>
        <p:spPr>
          <a:xfrm>
            <a:off x="6108966" y="4544710"/>
            <a:ext cx="2741100" cy="859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9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Solution: Use Indirection</a:t>
            </a:r>
            <a:endParaRPr/>
          </a:p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cxnSp>
        <p:nvCxnSpPr>
          <p:cNvPr id="204" name="Google Shape;204;p19"/>
          <p:cNvCxnSpPr>
            <a:endCxn id="201" idx="0"/>
          </p:cNvCxnSpPr>
          <p:nvPr/>
        </p:nvCxnSpPr>
        <p:spPr>
          <a:xfrm>
            <a:off x="2986566" y="2907010"/>
            <a:ext cx="3122400" cy="696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9"/>
          <p:cNvCxnSpPr>
            <a:endCxn id="201" idx="0"/>
          </p:cNvCxnSpPr>
          <p:nvPr/>
        </p:nvCxnSpPr>
        <p:spPr>
          <a:xfrm>
            <a:off x="4889466" y="2788810"/>
            <a:ext cx="1219500" cy="8142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9"/>
          <p:cNvCxnSpPr>
            <a:stCxn id="201" idx="2"/>
          </p:cNvCxnSpPr>
          <p:nvPr/>
        </p:nvCxnSpPr>
        <p:spPr>
          <a:xfrm flipH="1">
            <a:off x="2987466" y="4544710"/>
            <a:ext cx="3121500" cy="764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9"/>
          <p:cNvCxnSpPr>
            <a:endCxn id="201" idx="0"/>
          </p:cNvCxnSpPr>
          <p:nvPr/>
        </p:nvCxnSpPr>
        <p:spPr>
          <a:xfrm flipH="1">
            <a:off x="6108966" y="2788810"/>
            <a:ext cx="726300" cy="8142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9"/>
          <p:cNvCxnSpPr>
            <a:endCxn id="201" idx="0"/>
          </p:cNvCxnSpPr>
          <p:nvPr/>
        </p:nvCxnSpPr>
        <p:spPr>
          <a:xfrm flipH="1">
            <a:off x="6108966" y="2788810"/>
            <a:ext cx="2741100" cy="8142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9"/>
          <p:cNvCxnSpPr>
            <a:stCxn id="201" idx="2"/>
          </p:cNvCxnSpPr>
          <p:nvPr/>
        </p:nvCxnSpPr>
        <p:spPr>
          <a:xfrm flipH="1">
            <a:off x="4889466" y="4544710"/>
            <a:ext cx="1219500" cy="859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9"/>
          <p:cNvCxnSpPr>
            <a:stCxn id="201" idx="2"/>
          </p:cNvCxnSpPr>
          <p:nvPr/>
        </p:nvCxnSpPr>
        <p:spPr>
          <a:xfrm>
            <a:off x="6108966" y="4544710"/>
            <a:ext cx="726300" cy="764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t0ph3r\Documents\CS 4700\assets\Chrome-Icon.png"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956" y="2018646"/>
            <a:ext cx="1243037" cy="124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Thunderbird-300x300.jpg" id="212" name="Google Shape;2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291" y="2040256"/>
            <a:ext cx="1199771" cy="1199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utorrent-replacement-icon.png" id="213" name="Google Shape;21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9624" y="2018600"/>
            <a:ext cx="1243082" cy="124308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2516777" y="1545150"/>
            <a:ext cx="948300" cy="461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Web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4256126" y="1545150"/>
            <a:ext cx="13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6018375" y="1545150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Bittorrent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C:\Users\t0ph3r\Documents\CS 4700\assets\Ethernet-Cable-icon.png" id="217" name="Google Shape;21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0618" y="4958761"/>
            <a:ext cx="1363709" cy="1363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wifi.png" id="218" name="Google Shape;218;p19"/>
          <p:cNvPicPr preferRelativeResize="0"/>
          <p:nvPr/>
        </p:nvPicPr>
        <p:blipFill rotWithShape="1">
          <a:blip r:embed="rId7">
            <a:alphaModFix/>
          </a:blip>
          <a:srcRect b="0" l="-1933" r="12075" t="0"/>
          <a:stretch/>
        </p:blipFill>
        <p:spPr>
          <a:xfrm>
            <a:off x="4197935" y="4958761"/>
            <a:ext cx="1554480" cy="1506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bluetooth-icon.png" id="219" name="Google Shape;21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3578" y="4958760"/>
            <a:ext cx="1355176" cy="135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2295448" y="6284375"/>
            <a:ext cx="13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Ethernet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4424382" y="6284374"/>
            <a:ext cx="11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802.11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071825" y="6284375"/>
            <a:ext cx="18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Bluetooth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C:\Users\t0ph3r\Documents\CS 4700\assets\skype.png" id="223" name="Google Shape;223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61661" y="1932499"/>
            <a:ext cx="1348376" cy="134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 txBox="1"/>
          <p:nvPr/>
        </p:nvSpPr>
        <p:spPr>
          <a:xfrm>
            <a:off x="8437251" y="1545150"/>
            <a:ext cx="8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VoIP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C:\Users\t0ph3r\Documents\CS 4700\assets\atticon.png" id="225" name="Google Shape;225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20005" y="5028731"/>
            <a:ext cx="1631688" cy="122376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/>
        </p:nvSpPr>
        <p:spPr>
          <a:xfrm>
            <a:off x="8131950" y="6304325"/>
            <a:ext cx="15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Cellular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2823516" y="3603010"/>
            <a:ext cx="6570900" cy="94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rgbClr val="7831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Magical Network Abstraction Layer</a:t>
            </a:r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2516780" y="3366431"/>
            <a:ext cx="7453704" cy="1578509"/>
            <a:chOff x="414979" y="3333624"/>
            <a:chExt cx="8263530" cy="1523216"/>
          </a:xfrm>
        </p:grpSpPr>
        <p:sp>
          <p:nvSpPr>
            <p:cNvPr id="228" name="Google Shape;228;p19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2"/>
            </a:solidFill>
            <a:ln cap="flat" cmpd="sng" w="5715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514376" y="3496212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O(1) work to add new apps, media</a:t>
              </a:r>
              <a:endParaRPr/>
            </a:p>
            <a:p>
              <a:pPr indent="-228600" lvl="0" marL="342900" marR="0" rtl="0" algn="l">
                <a:spcBef>
                  <a:spcPts val="64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Few limits on new technology</a:t>
              </a:r>
              <a:endParaRPr/>
            </a:p>
          </p:txBody>
        </p:sp>
      </p:grpSp>
      <p:grpSp>
        <p:nvGrpSpPr>
          <p:cNvPr id="230" name="Google Shape;230;p19"/>
          <p:cNvGrpSpPr/>
          <p:nvPr/>
        </p:nvGrpSpPr>
        <p:grpSpPr>
          <a:xfrm flipH="1">
            <a:off x="5214049" y="2542516"/>
            <a:ext cx="1019222" cy="686819"/>
            <a:chOff x="1219200" y="4876799"/>
            <a:chExt cx="5181605" cy="1384995"/>
          </a:xfrm>
        </p:grpSpPr>
        <p:sp>
          <p:nvSpPr>
            <p:cNvPr id="231" name="Google Shape;231;p1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fmla="val -33822" name="adj1"/>
                <a:gd fmla="val 92456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API</a:t>
              </a:r>
              <a:endParaRPr/>
            </a:p>
          </p:txBody>
        </p:sp>
      </p:grpSp>
      <p:grpSp>
        <p:nvGrpSpPr>
          <p:cNvPr id="233" name="Google Shape;233;p19"/>
          <p:cNvGrpSpPr/>
          <p:nvPr/>
        </p:nvGrpSpPr>
        <p:grpSpPr>
          <a:xfrm flipH="1">
            <a:off x="2599646" y="4073856"/>
            <a:ext cx="1019222" cy="686819"/>
            <a:chOff x="1219200" y="4876799"/>
            <a:chExt cx="5181605" cy="1384995"/>
          </a:xfrm>
        </p:grpSpPr>
        <p:sp>
          <p:nvSpPr>
            <p:cNvPr id="234" name="Google Shape;234;p1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fmla="val -32483" name="adj1"/>
                <a:gd fmla="val 96430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5" name="Google Shape;235;p19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API</a:t>
              </a:r>
              <a:endParaRPr/>
            </a:p>
          </p:txBody>
        </p:sp>
      </p:grpSp>
      <p:grpSp>
        <p:nvGrpSpPr>
          <p:cNvPr id="236" name="Google Shape;236;p19"/>
          <p:cNvGrpSpPr/>
          <p:nvPr/>
        </p:nvGrpSpPr>
        <p:grpSpPr>
          <a:xfrm flipH="1">
            <a:off x="4370435" y="4073944"/>
            <a:ext cx="1019222" cy="686819"/>
            <a:chOff x="1219200" y="4876799"/>
            <a:chExt cx="5181605" cy="1384995"/>
          </a:xfrm>
        </p:grpSpPr>
        <p:sp>
          <p:nvSpPr>
            <p:cNvPr id="237" name="Google Shape;237;p1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fmla="val -32483" name="adj1"/>
                <a:gd fmla="val 96430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API</a:t>
              </a:r>
              <a:endParaRPr/>
            </a:p>
          </p:txBody>
        </p:sp>
      </p:grpSp>
      <p:grpSp>
        <p:nvGrpSpPr>
          <p:cNvPr id="239" name="Google Shape;239;p19"/>
          <p:cNvGrpSpPr/>
          <p:nvPr/>
        </p:nvGrpSpPr>
        <p:grpSpPr>
          <a:xfrm flipH="1">
            <a:off x="6071826" y="4074032"/>
            <a:ext cx="1019222" cy="686819"/>
            <a:chOff x="1219200" y="4876799"/>
            <a:chExt cx="5181605" cy="1384995"/>
          </a:xfrm>
        </p:grpSpPr>
        <p:sp>
          <p:nvSpPr>
            <p:cNvPr id="240" name="Google Shape;240;p1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fmla="val -32483" name="adj1"/>
                <a:gd fmla="val 96430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1" name="Google Shape;241;p19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API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Layered Network Stack</a:t>
            </a:r>
            <a:endParaRPr/>
          </a:p>
        </p:txBody>
      </p:sp>
      <p:sp>
        <p:nvSpPr>
          <p:cNvPr id="247" name="Google Shape;247;p20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5311675" y="1600200"/>
            <a:ext cx="6737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7555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lang="en-US" sz="2200"/>
              <a:t>Modularity</a:t>
            </a:r>
            <a:endParaRPr sz="2200">
              <a:solidFill>
                <a:schemeClr val="accent1"/>
              </a:solidFill>
            </a:endParaRPr>
          </a:p>
          <a:p>
            <a:pPr indent="-307117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Char char="⬜"/>
            </a:pPr>
            <a:r>
              <a:rPr lang="en-US" sz="2200"/>
              <a:t>Does not specify an implementation</a:t>
            </a:r>
            <a:endParaRPr sz="2200"/>
          </a:p>
          <a:p>
            <a:pPr indent="-307117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Char char="⬜"/>
            </a:pPr>
            <a:r>
              <a:rPr lang="en-US" sz="2200"/>
              <a:t>Instead, tells us how to organize functionality</a:t>
            </a:r>
            <a:endParaRPr sz="2200"/>
          </a:p>
          <a:p>
            <a:pPr indent="-357555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Char char="◻"/>
            </a:pPr>
            <a:r>
              <a:rPr lang="en-US" sz="2200"/>
              <a:t>Encapsulation</a:t>
            </a:r>
            <a:endParaRPr sz="2200"/>
          </a:p>
          <a:p>
            <a:pPr indent="-307117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Char char="⬜"/>
            </a:pPr>
            <a:r>
              <a:rPr lang="en-US" sz="2200"/>
              <a:t>Interfaces define cross-layer interaction</a:t>
            </a:r>
            <a:endParaRPr sz="2200"/>
          </a:p>
          <a:p>
            <a:pPr indent="-307117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Char char="⬜"/>
            </a:pPr>
            <a:r>
              <a:rPr lang="en-US" sz="2200"/>
              <a:t>Layers only rely on those below them</a:t>
            </a:r>
            <a:endParaRPr sz="2200"/>
          </a:p>
          <a:p>
            <a:pPr indent="-357555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Char char="◻"/>
            </a:pPr>
            <a:r>
              <a:rPr lang="en-US" sz="2200"/>
              <a:t>Flexibility</a:t>
            </a:r>
            <a:endParaRPr sz="2200"/>
          </a:p>
          <a:p>
            <a:pPr indent="-307117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Char char="⬜"/>
            </a:pPr>
            <a:r>
              <a:rPr lang="en-US" sz="2200"/>
              <a:t>Reuse of code across the network</a:t>
            </a:r>
            <a:endParaRPr sz="2200"/>
          </a:p>
          <a:p>
            <a:pPr indent="-307117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Char char="⬜"/>
            </a:pPr>
            <a:r>
              <a:rPr lang="en-US" sz="2200"/>
              <a:t>Module implementations may change</a:t>
            </a:r>
            <a:endParaRPr sz="2200"/>
          </a:p>
          <a:p>
            <a:pPr indent="-357555" lvl="0" marL="32004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Char char="◻"/>
            </a:pPr>
            <a:r>
              <a:rPr lang="en-US" sz="2200"/>
              <a:t>Unfortunately, there are tradeoffs</a:t>
            </a:r>
            <a:endParaRPr sz="2200"/>
          </a:p>
          <a:p>
            <a:pPr indent="-307117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Char char="⬜"/>
            </a:pPr>
            <a:r>
              <a:rPr lang="en-US" sz="2200"/>
              <a:t>Interfaces hide information</a:t>
            </a:r>
            <a:endParaRPr sz="2200"/>
          </a:p>
          <a:p>
            <a:pPr indent="-307117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Char char="⬜"/>
            </a:pPr>
            <a:r>
              <a:rPr lang="en-US" sz="2200"/>
              <a:t>As we will see, may hurt performance…</a:t>
            </a:r>
            <a:endParaRPr sz="2200"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1694445" y="1633084"/>
            <a:ext cx="2285841" cy="727793"/>
            <a:chOff x="314656" y="3333624"/>
            <a:chExt cx="8363853" cy="1523216"/>
          </a:xfrm>
        </p:grpSpPr>
        <p:sp>
          <p:nvSpPr>
            <p:cNvPr id="250" name="Google Shape;250;p2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2"/>
            </a:solidFill>
            <a:ln cap="flat" cmpd="sng" w="5715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314656" y="3496212"/>
              <a:ext cx="8164128" cy="136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143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60"/>
                <a:buFont typeface="Arial"/>
                <a:buNone/>
              </a:pPr>
              <a:r>
                <a:rPr b="0" i="0" lang="en-US" sz="296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Applications</a:t>
              </a:r>
              <a:endParaRPr/>
            </a:p>
          </p:txBody>
        </p:sp>
      </p:grpSp>
      <p:grpSp>
        <p:nvGrpSpPr>
          <p:cNvPr id="252" name="Google Shape;252;p20"/>
          <p:cNvGrpSpPr/>
          <p:nvPr/>
        </p:nvGrpSpPr>
        <p:grpSpPr>
          <a:xfrm>
            <a:off x="1708152" y="5704638"/>
            <a:ext cx="2258423" cy="1039443"/>
            <a:chOff x="414979" y="3333624"/>
            <a:chExt cx="8263530" cy="1523216"/>
          </a:xfrm>
        </p:grpSpPr>
        <p:sp>
          <p:nvSpPr>
            <p:cNvPr id="253" name="Google Shape;253;p2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2"/>
            </a:solidFill>
            <a:ln cap="flat" cmpd="sng" w="5715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4" name="Google Shape;254;p20"/>
            <p:cNvSpPr txBox="1"/>
            <p:nvPr/>
          </p:nvSpPr>
          <p:spPr>
            <a:xfrm>
              <a:off x="514380" y="3496213"/>
              <a:ext cx="7465329" cy="1360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1430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60"/>
                <a:buFont typeface="Arial"/>
                <a:buNone/>
              </a:pPr>
              <a:r>
                <a:rPr b="0" i="0" lang="en-US" sz="296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Physical</a:t>
              </a:r>
              <a:endParaRPr/>
            </a:p>
            <a:p>
              <a:pPr indent="0" lvl="0" marL="114300" marR="0" rtl="0" algn="ctr">
                <a:lnSpc>
                  <a:spcPct val="80000"/>
                </a:lnSpc>
                <a:spcBef>
                  <a:spcPts val="592"/>
                </a:spcBef>
                <a:spcAft>
                  <a:spcPts val="0"/>
                </a:spcAft>
                <a:buClr>
                  <a:schemeClr val="lt1"/>
                </a:buClr>
                <a:buSzPts val="2960"/>
                <a:buFont typeface="Arial"/>
                <a:buNone/>
              </a:pPr>
              <a:r>
                <a:rPr b="0" i="0" lang="en-US" sz="296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Media</a:t>
              </a:r>
              <a:endParaRPr/>
            </a:p>
          </p:txBody>
        </p:sp>
      </p:grpSp>
      <p:grpSp>
        <p:nvGrpSpPr>
          <p:cNvPr id="255" name="Google Shape;255;p20"/>
          <p:cNvGrpSpPr/>
          <p:nvPr/>
        </p:nvGrpSpPr>
        <p:grpSpPr>
          <a:xfrm>
            <a:off x="1694445" y="2593125"/>
            <a:ext cx="2285841" cy="573186"/>
            <a:chOff x="314656" y="3333624"/>
            <a:chExt cx="8363853" cy="1523216"/>
          </a:xfrm>
        </p:grpSpPr>
        <p:sp>
          <p:nvSpPr>
            <p:cNvPr id="256" name="Google Shape;256;p2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3"/>
            </a:solidFill>
            <a:ln cap="flat" cmpd="sng" w="57150">
              <a:solidFill>
                <a:srgbClr val="7831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143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Layer N</a:t>
              </a:r>
              <a:endParaRPr/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1694445" y="4915527"/>
            <a:ext cx="2285841" cy="573186"/>
            <a:chOff x="314656" y="3333624"/>
            <a:chExt cx="8363853" cy="1523216"/>
          </a:xfrm>
        </p:grpSpPr>
        <p:sp>
          <p:nvSpPr>
            <p:cNvPr id="259" name="Google Shape;259;p2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3"/>
            </a:solidFill>
            <a:ln cap="flat" cmpd="sng" w="57150">
              <a:solidFill>
                <a:srgbClr val="7831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143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Layer 1</a:t>
              </a:r>
              <a:endParaRPr/>
            </a:p>
          </p:txBody>
        </p:sp>
      </p:grpSp>
      <p:grpSp>
        <p:nvGrpSpPr>
          <p:cNvPr id="261" name="Google Shape;261;p20"/>
          <p:cNvGrpSpPr/>
          <p:nvPr/>
        </p:nvGrpSpPr>
        <p:grpSpPr>
          <a:xfrm>
            <a:off x="1694445" y="4110308"/>
            <a:ext cx="2285841" cy="573186"/>
            <a:chOff x="314656" y="3333624"/>
            <a:chExt cx="8363853" cy="1523216"/>
          </a:xfrm>
        </p:grpSpPr>
        <p:sp>
          <p:nvSpPr>
            <p:cNvPr id="262" name="Google Shape;262;p2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3"/>
            </a:solidFill>
            <a:ln cap="flat" cmpd="sng" w="57150">
              <a:solidFill>
                <a:srgbClr val="7831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143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Layer 2</a:t>
              </a:r>
              <a:endParaRPr/>
            </a:p>
          </p:txBody>
        </p:sp>
      </p:grpSp>
      <p:sp>
        <p:nvSpPr>
          <p:cNvPr id="264" name="Google Shape;264;p20"/>
          <p:cNvSpPr txBox="1"/>
          <p:nvPr/>
        </p:nvSpPr>
        <p:spPr>
          <a:xfrm rot="-5400000">
            <a:off x="2405178" y="3313960"/>
            <a:ext cx="64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…</a:t>
            </a:r>
            <a:endParaRPr/>
          </a:p>
        </p:txBody>
      </p:sp>
      <p:cxnSp>
        <p:nvCxnSpPr>
          <p:cNvPr id="265" name="Google Shape;265;p20"/>
          <p:cNvCxnSpPr/>
          <p:nvPr/>
        </p:nvCxnSpPr>
        <p:spPr>
          <a:xfrm>
            <a:off x="1718412" y="5600142"/>
            <a:ext cx="228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6" name="Google Shape;266;p20"/>
          <p:cNvCxnSpPr/>
          <p:nvPr/>
        </p:nvCxnSpPr>
        <p:spPr>
          <a:xfrm rot="10800000">
            <a:off x="4021523" y="3313819"/>
            <a:ext cx="1662900" cy="20400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7" name="Google Shape;267;p20"/>
          <p:cNvCxnSpPr/>
          <p:nvPr/>
        </p:nvCxnSpPr>
        <p:spPr>
          <a:xfrm flipH="1">
            <a:off x="4041923" y="3517819"/>
            <a:ext cx="1642500" cy="46800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8" name="Google Shape;268;p20"/>
          <p:cNvCxnSpPr/>
          <p:nvPr/>
        </p:nvCxnSpPr>
        <p:spPr>
          <a:xfrm>
            <a:off x="1735337" y="4804012"/>
            <a:ext cx="228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9" name="Google Shape;269;p20"/>
          <p:cNvCxnSpPr/>
          <p:nvPr/>
        </p:nvCxnSpPr>
        <p:spPr>
          <a:xfrm>
            <a:off x="1735337" y="2472519"/>
            <a:ext cx="228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0" name="Google Shape;270;p20"/>
          <p:cNvCxnSpPr/>
          <p:nvPr/>
        </p:nvCxnSpPr>
        <p:spPr>
          <a:xfrm>
            <a:off x="1709275" y="3978357"/>
            <a:ext cx="228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1" name="Google Shape;271;p20"/>
          <p:cNvCxnSpPr/>
          <p:nvPr/>
        </p:nvCxnSpPr>
        <p:spPr>
          <a:xfrm>
            <a:off x="1721878" y="3313828"/>
            <a:ext cx="228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2" name="Google Shape;272;p20"/>
          <p:cNvCxnSpPr/>
          <p:nvPr/>
        </p:nvCxnSpPr>
        <p:spPr>
          <a:xfrm rot="10800000">
            <a:off x="1490996" y="4397366"/>
            <a:ext cx="0" cy="792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3" name="Google Shape;273;p20"/>
          <p:cNvCxnSpPr/>
          <p:nvPr/>
        </p:nvCxnSpPr>
        <p:spPr>
          <a:xfrm rot="10800000">
            <a:off x="1490996" y="3092511"/>
            <a:ext cx="0" cy="1217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</p:spPr>
      </p:cxnSp>
      <p:grpSp>
        <p:nvGrpSpPr>
          <p:cNvPr id="274" name="Google Shape;274;p20"/>
          <p:cNvGrpSpPr/>
          <p:nvPr/>
        </p:nvGrpSpPr>
        <p:grpSpPr>
          <a:xfrm>
            <a:off x="1694445" y="4922384"/>
            <a:ext cx="2285841" cy="573186"/>
            <a:chOff x="314656" y="3333624"/>
            <a:chExt cx="8363853" cy="1523216"/>
          </a:xfrm>
        </p:grpSpPr>
        <p:sp>
          <p:nvSpPr>
            <p:cNvPr id="275" name="Google Shape;275;p2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solidFill>
              <a:schemeClr val="accent3"/>
            </a:solidFill>
            <a:ln cap="flat" cmpd="sng" w="57150">
              <a:solidFill>
                <a:srgbClr val="7831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6" name="Google Shape;276;p20"/>
            <p:cNvSpPr txBox="1"/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143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lang="en-US" sz="3200" u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Layer 1.1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21"/>
          <p:cNvCxnSpPr/>
          <p:nvPr/>
        </p:nvCxnSpPr>
        <p:spPr>
          <a:xfrm>
            <a:off x="2411105" y="6083257"/>
            <a:ext cx="7299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21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Key Questions</a:t>
            </a:r>
            <a:endParaRPr/>
          </a:p>
        </p:txBody>
      </p:sp>
      <p:sp>
        <p:nvSpPr>
          <p:cNvPr id="283" name="Google Shape;283;p21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284" name="Google Shape;284;p21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How do we divide functionality into layers?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Routing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Congestion control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Error checking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How do we distribute functionality across devices?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Example: who is responsible for what? for example, security?</a:t>
            </a:r>
            <a:endParaRPr/>
          </a:p>
        </p:txBody>
      </p:sp>
      <p:pic>
        <p:nvPicPr>
          <p:cNvPr descr="C:\Users\t0ph3r\Documents\CS 4700\assets\cisco-switch-icon.png" id="285" name="Google Shape;2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739" y="5759815"/>
            <a:ext cx="1212210" cy="5104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Router.png" id="286" name="Google Shape;2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0546" y="5525204"/>
            <a:ext cx="1661354" cy="979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cisco-switch-icon.png" id="287" name="Google Shape;2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5497" y="5759815"/>
            <a:ext cx="1212210" cy="5104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black_server.png" id="288" name="Google Shape;28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1942" y="540541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0ph3r\Documents\CS 4700\assets\black_server.png" id="289" name="Google Shape;2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01303" y="540541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1"/>
          <p:cNvSpPr txBox="1"/>
          <p:nvPr/>
        </p:nvSpPr>
        <p:spPr>
          <a:xfrm>
            <a:off x="3219822" y="6193775"/>
            <a:ext cx="12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Switch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7368779" y="6193775"/>
            <a:ext cx="1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Switch</a:t>
            </a: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5342036" y="6410975"/>
            <a:ext cx="11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Router</a:t>
            </a:r>
            <a:endParaRPr/>
          </a:p>
        </p:txBody>
      </p:sp>
      <p:sp>
        <p:nvSpPr>
          <p:cNvPr id="293" name="Google Shape;293;p21"/>
          <p:cNvSpPr txBox="1"/>
          <p:nvPr/>
        </p:nvSpPr>
        <p:spPr>
          <a:xfrm>
            <a:off x="5080638" y="2128373"/>
            <a:ext cx="37485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1" marL="6400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Security</a:t>
            </a:r>
            <a:endParaRPr/>
          </a:p>
          <a:p>
            <a:pPr indent="-27432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Fairness</a:t>
            </a:r>
            <a:endParaRPr/>
          </a:p>
          <a:p>
            <a:pPr indent="-27432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 many more…</a:t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 rot="10800000">
            <a:off x="2007760" y="4602333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Google Shape;295;p21"/>
          <p:cNvSpPr/>
          <p:nvPr/>
        </p:nvSpPr>
        <p:spPr>
          <a:xfrm rot="10800000">
            <a:off x="9411150" y="4602333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6" name="Google Shape;296;p21"/>
          <p:cNvSpPr/>
          <p:nvPr/>
        </p:nvSpPr>
        <p:spPr>
          <a:xfrm rot="10800000">
            <a:off x="3778571" y="4949274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7" name="Google Shape;297;p21"/>
          <p:cNvSpPr/>
          <p:nvPr/>
        </p:nvSpPr>
        <p:spPr>
          <a:xfrm rot="10800000">
            <a:off x="5711470" y="4711517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8" name="Google Shape;298;p21"/>
          <p:cNvSpPr/>
          <p:nvPr/>
        </p:nvSpPr>
        <p:spPr>
          <a:xfrm rot="10800000">
            <a:off x="7671849" y="4949273"/>
            <a:ext cx="599400" cy="69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rgbClr val="6D0F1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1974377" y="2388360"/>
            <a:ext cx="8030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SzPts val="2880"/>
              <a:buFont typeface="Noto Sans Symbols"/>
              <a:buChar char="❑"/>
            </a:pPr>
            <a:r>
              <a:rPr lang="en-US" sz="4800"/>
              <a:t>Layering</a:t>
            </a:r>
            <a:endParaRPr/>
          </a:p>
          <a:p>
            <a:pPr indent="-571500" lvl="1" marL="1211580" rtl="0" algn="l">
              <a:spcBef>
                <a:spcPts val="550"/>
              </a:spcBef>
              <a:spcAft>
                <a:spcPts val="0"/>
              </a:spcAft>
              <a:buSzPts val="2520"/>
              <a:buFont typeface="Noto Sans Symbols"/>
              <a:buChar char="❑"/>
            </a:pPr>
            <a:r>
              <a:rPr lang="en-US" sz="3600"/>
              <a:t>The OSI Model</a:t>
            </a:r>
            <a:endParaRPr/>
          </a:p>
          <a:p>
            <a:pPr indent="-571500" lvl="0" marL="571500" rtl="0" algn="l">
              <a:spcBef>
                <a:spcPts val="700"/>
              </a:spcBef>
              <a:spcAft>
                <a:spcPts val="0"/>
              </a:spcAft>
              <a:buSzPts val="2880"/>
              <a:buFont typeface="Noto Sans Symbols"/>
              <a:buChar char="❑"/>
            </a:pPr>
            <a:r>
              <a:rPr lang="en-US" sz="4800"/>
              <a:t>Distribution</a:t>
            </a:r>
            <a:endParaRPr/>
          </a:p>
          <a:p>
            <a:pPr indent="-571500" lvl="1" marL="1211580" rtl="0" algn="l">
              <a:spcBef>
                <a:spcPts val="550"/>
              </a:spcBef>
              <a:spcAft>
                <a:spcPts val="0"/>
              </a:spcAft>
              <a:buSzPts val="2520"/>
              <a:buFont typeface="Noto Sans Symbols"/>
              <a:buChar char="❑"/>
            </a:pPr>
            <a:r>
              <a:rPr lang="en-US" sz="3600"/>
              <a:t>The End-to-End Argument</a:t>
            </a:r>
            <a:endParaRPr/>
          </a:p>
        </p:txBody>
      </p:sp>
      <p:sp>
        <p:nvSpPr>
          <p:cNvPr id="304" name="Google Shape;304;p22"/>
          <p:cNvSpPr txBox="1"/>
          <p:nvPr>
            <p:ph type="title"/>
          </p:nvPr>
        </p:nvSpPr>
        <p:spPr>
          <a:xfrm>
            <a:off x="1828800" y="304800"/>
            <a:ext cx="10160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Quest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05" name="Google Shape;305;p22"/>
          <p:cNvSpPr txBox="1"/>
          <p:nvPr>
            <p:ph idx="12" type="sldNum"/>
          </p:nvPr>
        </p:nvSpPr>
        <p:spPr>
          <a:xfrm>
            <a:off x="0" y="457200"/>
            <a:ext cx="1727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23"/>
          <p:cNvCxnSpPr/>
          <p:nvPr/>
        </p:nvCxnSpPr>
        <p:spPr>
          <a:xfrm>
            <a:off x="4117073" y="4562227"/>
            <a:ext cx="39441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15" name="Google Shape;315;p23"/>
          <p:cNvCxnSpPr/>
          <p:nvPr/>
        </p:nvCxnSpPr>
        <p:spPr>
          <a:xfrm>
            <a:off x="4117073" y="3952619"/>
            <a:ext cx="3944100" cy="75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16" name="Google Shape;316;p23"/>
          <p:cNvCxnSpPr/>
          <p:nvPr/>
        </p:nvCxnSpPr>
        <p:spPr>
          <a:xfrm>
            <a:off x="4117073" y="3386938"/>
            <a:ext cx="39441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17" name="Google Shape;317;p23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The ISO OSI Model</a:t>
            </a:r>
            <a:endParaRPr/>
          </a:p>
        </p:txBody>
      </p:sp>
      <p:sp>
        <p:nvSpPr>
          <p:cNvPr id="318" name="Google Shape;318;p23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203200" y="1600200"/>
            <a:ext cx="11785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OSI: Open Systems Interconnect Model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1762822" y="2524862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1" name="Google Shape;321;p23"/>
          <p:cNvSpPr txBox="1"/>
          <p:nvPr/>
        </p:nvSpPr>
        <p:spPr>
          <a:xfrm>
            <a:off x="1735400" y="2524862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322" name="Google Shape;322;p23"/>
          <p:cNvSpPr/>
          <p:nvPr/>
        </p:nvSpPr>
        <p:spPr>
          <a:xfrm>
            <a:off x="1751582" y="3100350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1724024" y="310035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324" name="Google Shape;324;p23"/>
          <p:cNvSpPr/>
          <p:nvPr/>
        </p:nvSpPr>
        <p:spPr>
          <a:xfrm>
            <a:off x="1751713" y="3673527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>
            <a:off x="1724155" y="367352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1751713" y="4246704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1724155" y="424670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1751713" y="4819881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1724155" y="481988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1751713" y="5397615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1724155" y="539761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1751844" y="5970792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1724286" y="597079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4961207" y="4824438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4933649" y="4824438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4961207" y="5402172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4933649" y="540217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4961339" y="5975349"/>
            <a:ext cx="1134900" cy="573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8168303" y="2524861"/>
            <a:ext cx="22701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8168566" y="2524861"/>
            <a:ext cx="2215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2900"/>
          </a:p>
        </p:txBody>
      </p:sp>
      <p:sp>
        <p:nvSpPr>
          <p:cNvPr id="341" name="Google Shape;341;p23"/>
          <p:cNvSpPr/>
          <p:nvPr/>
        </p:nvSpPr>
        <p:spPr>
          <a:xfrm>
            <a:off x="8168303" y="3100349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8140745" y="310034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343" name="Google Shape;343;p23"/>
          <p:cNvSpPr/>
          <p:nvPr/>
        </p:nvSpPr>
        <p:spPr>
          <a:xfrm>
            <a:off x="8168434" y="3673526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8140876" y="367352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8168434" y="4246703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8140876" y="4246703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8168434" y="4819880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8140876" y="481988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8168434" y="5397614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8140876" y="539761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8168565" y="5970791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8141007" y="5970791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2131118" y="1982359"/>
            <a:ext cx="1428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Host 1</a:t>
            </a:r>
            <a:endParaRPr/>
          </a:p>
        </p:txBody>
      </p:sp>
      <p:sp>
        <p:nvSpPr>
          <p:cNvPr id="354" name="Google Shape;354;p23"/>
          <p:cNvSpPr txBox="1"/>
          <p:nvPr/>
        </p:nvSpPr>
        <p:spPr>
          <a:xfrm>
            <a:off x="5381954" y="2011906"/>
            <a:ext cx="1428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Router</a:t>
            </a:r>
            <a:endParaRPr/>
          </a:p>
        </p:txBody>
      </p:sp>
      <p:sp>
        <p:nvSpPr>
          <p:cNvPr id="355" name="Google Shape;355;p23"/>
          <p:cNvSpPr txBox="1"/>
          <p:nvPr/>
        </p:nvSpPr>
        <p:spPr>
          <a:xfrm>
            <a:off x="8594670" y="1982359"/>
            <a:ext cx="1428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Host 2</a:t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6093058" y="5975349"/>
            <a:ext cx="1134900" cy="573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4961207" y="5966234"/>
            <a:ext cx="2270100" cy="5733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4974859" y="5966234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  <p:cxnSp>
        <p:nvCxnSpPr>
          <p:cNvPr id="359" name="Google Shape;359;p23"/>
          <p:cNvCxnSpPr/>
          <p:nvPr/>
        </p:nvCxnSpPr>
        <p:spPr>
          <a:xfrm>
            <a:off x="4103425" y="5688759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0" name="Google Shape;360;p23"/>
          <p:cNvCxnSpPr/>
          <p:nvPr/>
        </p:nvCxnSpPr>
        <p:spPr>
          <a:xfrm>
            <a:off x="4103425" y="6239095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1" name="Google Shape;361;p23"/>
          <p:cNvCxnSpPr/>
          <p:nvPr/>
        </p:nvCxnSpPr>
        <p:spPr>
          <a:xfrm>
            <a:off x="7299273" y="5688759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2" name="Google Shape;362;p23"/>
          <p:cNvCxnSpPr/>
          <p:nvPr/>
        </p:nvCxnSpPr>
        <p:spPr>
          <a:xfrm>
            <a:off x="7299273" y="6239095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3" name="Google Shape;363;p23"/>
          <p:cNvCxnSpPr/>
          <p:nvPr/>
        </p:nvCxnSpPr>
        <p:spPr>
          <a:xfrm>
            <a:off x="4103425" y="5111025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4" name="Google Shape;364;p23"/>
          <p:cNvCxnSpPr/>
          <p:nvPr/>
        </p:nvCxnSpPr>
        <p:spPr>
          <a:xfrm>
            <a:off x="7299273" y="5111025"/>
            <a:ext cx="7779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4130721" y="2808495"/>
            <a:ext cx="3946500" cy="3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6" name="Google Shape;366;p23"/>
          <p:cNvSpPr/>
          <p:nvPr/>
        </p:nvSpPr>
        <p:spPr>
          <a:xfrm>
            <a:off x="1614840" y="4640239"/>
            <a:ext cx="8957700" cy="2074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67" name="Google Shape;367;p23"/>
          <p:cNvGrpSpPr/>
          <p:nvPr/>
        </p:nvGrpSpPr>
        <p:grpSpPr>
          <a:xfrm flipH="1">
            <a:off x="4252898" y="3182097"/>
            <a:ext cx="3636969" cy="954123"/>
            <a:chOff x="1219200" y="4876799"/>
            <a:chExt cx="5181606" cy="1384995"/>
          </a:xfrm>
        </p:grpSpPr>
        <p:sp>
          <p:nvSpPr>
            <p:cNvPr id="368" name="Google Shape;368;p2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fmla="val -42277" name="adj1"/>
                <a:gd fmla="val 92456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All devices implement the first three layers</a:t>
              </a:r>
              <a:endParaRPr/>
            </a:p>
          </p:txBody>
        </p:sp>
      </p:grpSp>
      <p:grpSp>
        <p:nvGrpSpPr>
          <p:cNvPr id="370" name="Google Shape;370;p23"/>
          <p:cNvGrpSpPr/>
          <p:nvPr/>
        </p:nvGrpSpPr>
        <p:grpSpPr>
          <a:xfrm flipH="1">
            <a:off x="4180450" y="3292653"/>
            <a:ext cx="3591889" cy="954123"/>
            <a:chOff x="1219200" y="4876799"/>
            <a:chExt cx="5181606" cy="1384995"/>
          </a:xfrm>
        </p:grpSpPr>
        <p:sp>
          <p:nvSpPr>
            <p:cNvPr id="371" name="Google Shape;371;p2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fmla="val 42675" name="adj1"/>
                <a:gd fmla="val 238359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2" name="Google Shape;372;p23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Layers communicate peer-to-peer</a:t>
              </a:r>
              <a:endParaRPr/>
            </a:p>
          </p:txBody>
        </p:sp>
      </p:grpSp>
      <p:grpSp>
        <p:nvGrpSpPr>
          <p:cNvPr id="373" name="Google Shape;373;p23"/>
          <p:cNvGrpSpPr/>
          <p:nvPr/>
        </p:nvGrpSpPr>
        <p:grpSpPr>
          <a:xfrm flipH="1">
            <a:off x="4180453" y="3006064"/>
            <a:ext cx="3591889" cy="954123"/>
            <a:chOff x="1219200" y="4876799"/>
            <a:chExt cx="5181606" cy="1384995"/>
          </a:xfrm>
        </p:grpSpPr>
        <p:sp>
          <p:nvSpPr>
            <p:cNvPr id="374" name="Google Shape;374;p2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fmla="val 33012" name="adj1"/>
                <a:gd fmla="val 103899" name="adj2"/>
              </a:avLst>
            </a:prstGeom>
            <a:solidFill>
              <a:srgbClr val="DA1F28"/>
            </a:solidFill>
            <a:ln cap="flat" cmpd="sng" w="38100">
              <a:solidFill>
                <a:srgbClr val="6D0F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5" name="Google Shape;375;p23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Layers communicate peer-to-peer</a:t>
              </a:r>
              <a:endParaRPr/>
            </a:p>
          </p:txBody>
        </p:sp>
      </p:grpSp>
      <p:sp>
        <p:nvSpPr>
          <p:cNvPr id="376" name="Google Shape;376;p23"/>
          <p:cNvSpPr/>
          <p:nvPr/>
        </p:nvSpPr>
        <p:spPr>
          <a:xfrm>
            <a:off x="2861240" y="2661314"/>
            <a:ext cx="6510224" cy="3620814"/>
          </a:xfrm>
          <a:custGeom>
            <a:rect b="b" l="l" r="r" t="t"/>
            <a:pathLst>
              <a:path extrusionOk="0" h="3620814" w="651022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title"/>
          </p:nvPr>
        </p:nvSpPr>
        <p:spPr>
          <a:xfrm>
            <a:off x="203200" y="228600"/>
            <a:ext cx="1178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/>
              <a:t>Layer Features</a:t>
            </a:r>
            <a:endParaRPr/>
          </a:p>
        </p:txBody>
      </p:sp>
      <p:sp>
        <p:nvSpPr>
          <p:cNvPr id="382" name="Google Shape;382;p24"/>
          <p:cNvSpPr txBox="1"/>
          <p:nvPr>
            <p:ph idx="12" type="sldNum"/>
          </p:nvPr>
        </p:nvSpPr>
        <p:spPr>
          <a:xfrm>
            <a:off x="0" y="1256270"/>
            <a:ext cx="71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65"/>
              <a:t>‹#›</a:t>
            </a:fld>
            <a:endParaRPr sz="1665"/>
          </a:p>
        </p:txBody>
      </p:sp>
      <p:sp>
        <p:nvSpPr>
          <p:cNvPr id="383" name="Google Shape;383;p24"/>
          <p:cNvSpPr txBox="1"/>
          <p:nvPr>
            <p:ph idx="1" type="body"/>
          </p:nvPr>
        </p:nvSpPr>
        <p:spPr>
          <a:xfrm>
            <a:off x="4622043" y="1600200"/>
            <a:ext cx="5893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Service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What does this layer </a:t>
            </a:r>
            <a:r>
              <a:rPr lang="en-US">
                <a:solidFill>
                  <a:schemeClr val="accent1"/>
                </a:solidFill>
              </a:rPr>
              <a:t>do</a:t>
            </a:r>
            <a:r>
              <a:rPr lang="en-US"/>
              <a:t>?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Interface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How do you </a:t>
            </a:r>
            <a:r>
              <a:rPr lang="en-US">
                <a:solidFill>
                  <a:schemeClr val="accent1"/>
                </a:solidFill>
              </a:rPr>
              <a:t>access</a:t>
            </a:r>
            <a:r>
              <a:rPr lang="en-US"/>
              <a:t> this layer?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Protocol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⬜"/>
            </a:pPr>
            <a:r>
              <a:rPr lang="en-US"/>
              <a:t>How is this layer </a:t>
            </a:r>
            <a:r>
              <a:rPr lang="en-US">
                <a:solidFill>
                  <a:schemeClr val="accent1"/>
                </a:solidFill>
              </a:rPr>
              <a:t>implemented</a:t>
            </a:r>
            <a:r>
              <a:rPr lang="en-US"/>
              <a:t>?</a:t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1708492" y="2088137"/>
            <a:ext cx="2258700" cy="573300"/>
          </a:xfrm>
          <a:prstGeom prst="rect">
            <a:avLst/>
          </a:prstGeom>
          <a:solidFill>
            <a:srgbClr val="7030A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1681070" y="2088137"/>
            <a:ext cx="2231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</a:t>
            </a:r>
            <a:endParaRPr sz="3000"/>
          </a:p>
        </p:txBody>
      </p:sp>
      <p:sp>
        <p:nvSpPr>
          <p:cNvPr id="386" name="Google Shape;386;p24"/>
          <p:cNvSpPr/>
          <p:nvPr/>
        </p:nvSpPr>
        <p:spPr>
          <a:xfrm>
            <a:off x="1697252" y="2663625"/>
            <a:ext cx="2270100" cy="573300"/>
          </a:xfrm>
          <a:prstGeom prst="rect">
            <a:avLst/>
          </a:prstGeom>
          <a:solidFill>
            <a:srgbClr val="00206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1669694" y="2663625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Presentation</a:t>
            </a:r>
            <a:endParaRPr sz="2600"/>
          </a:p>
        </p:txBody>
      </p:sp>
      <p:sp>
        <p:nvSpPr>
          <p:cNvPr id="388" name="Google Shape;388;p24"/>
          <p:cNvSpPr/>
          <p:nvPr/>
        </p:nvSpPr>
        <p:spPr>
          <a:xfrm>
            <a:off x="1697383" y="3236802"/>
            <a:ext cx="2270100" cy="573300"/>
          </a:xfrm>
          <a:prstGeom prst="rect">
            <a:avLst/>
          </a:prstGeom>
          <a:solidFill>
            <a:srgbClr val="0070C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1669825" y="3236802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Session</a:t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1697383" y="3809979"/>
            <a:ext cx="2270100" cy="573300"/>
          </a:xfrm>
          <a:prstGeom prst="rect">
            <a:avLst/>
          </a:prstGeom>
          <a:solidFill>
            <a:srgbClr val="00B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1669825" y="3809979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</a:t>
            </a: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1697383" y="4383156"/>
            <a:ext cx="2270100" cy="573300"/>
          </a:xfrm>
          <a:prstGeom prst="rect">
            <a:avLst/>
          </a:prstGeom>
          <a:solidFill>
            <a:srgbClr val="92D05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1669825" y="4383156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Network</a:t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1697383" y="4960890"/>
            <a:ext cx="2270100" cy="573300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1669825" y="4960890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Link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1697514" y="5534067"/>
            <a:ext cx="2270100" cy="5733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1669956" y="5534067"/>
            <a:ext cx="2242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Physical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