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81800" cy="9296400"/>
  <p:embeddedFontLs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:notes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8/22/2012</a:t>
            </a:r>
            <a:endParaRPr/>
          </a:p>
        </p:txBody>
      </p:sp>
      <p:sp>
        <p:nvSpPr>
          <p:cNvPr id="124" name="Google Shape;124;p1:notes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Defense</a:t>
            </a:r>
            <a:endParaRPr/>
          </a:p>
        </p:txBody>
      </p:sp>
      <p:sp>
        <p:nvSpPr>
          <p:cNvPr id="125" name="Google Shape;125;p1:notes"/>
          <p:cNvSpPr txBox="1"/>
          <p:nvPr>
            <p:ph idx="3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Christo Wilson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5971032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2192" y="6053328"/>
            <a:ext cx="2999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145536" y="6044184"/>
            <a:ext cx="90465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780524" y="236539"/>
            <a:ext cx="78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12800" y="273050"/>
            <a:ext cx="10769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b="0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99997" ty="0" sy="99997"/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20"/>
              <a:buFont typeface="Questrial"/>
              <a:buNone/>
              <a:defRPr sz="1700"/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840"/>
              <a:buFont typeface="Questrial"/>
              <a:buNone/>
              <a:defRPr sz="12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Font typeface="Questrial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Font typeface="Questrial"/>
              <a:buNone/>
              <a:defRPr sz="9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Font typeface="Questrial"/>
              <a:buNone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>
            <a:off x="-12192" y="4572000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-12192" y="4663440"/>
            <a:ext cx="19506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060448" y="4654296"/>
            <a:ext cx="101316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est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>
            <a:off x="1930400" y="0"/>
            <a:ext cx="134100" cy="68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312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0" y="4667249"/>
            <a:ext cx="1930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133600" y="6248207"/>
            <a:ext cx="609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>
            <a:off x="2080768" y="0"/>
            <a:ext cx="10111200" cy="4569000"/>
          </a:xfrm>
          <a:prstGeom prst="rect">
            <a:avLst/>
          </a:prstGeom>
          <a:solidFill>
            <a:srgbClr val="CCDF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3543350" y="-1739850"/>
            <a:ext cx="5105400" cy="11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7350850" y="1996351"/>
            <a:ext cx="5516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1559600" y="-340500"/>
            <a:ext cx="5516700" cy="7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737600" y="6248403"/>
            <a:ext cx="29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609602" y="6248208"/>
            <a:ext cx="743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5"/>
          <p:cNvSpPr/>
          <p:nvPr/>
        </p:nvSpPr>
        <p:spPr>
          <a:xfrm>
            <a:off x="8128424" y="0"/>
            <a:ext cx="42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 rot="5400000">
            <a:off x="8075018" y="103650"/>
            <a:ext cx="533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133" y="-167"/>
            <a:ext cx="12192000" cy="6858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5052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354000" y="422267"/>
            <a:ext cx="42180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54000" y="4012000"/>
            <a:ext cx="4218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1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FFFF"/>
              </a:buClr>
              <a:buSzPts val="1820"/>
              <a:buNone/>
              <a:defRPr sz="19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725"/>
              <a:buNone/>
              <a:defRPr sz="19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9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5711567" y="1323433"/>
            <a:ext cx="5876400" cy="42108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◻"/>
              <a:defRPr sz="2400">
                <a:solidFill>
                  <a:srgbClr val="FFFFFF"/>
                </a:solidFill>
              </a:defRPr>
            </a:lvl1pPr>
            <a:lvl2pPr indent="-344169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20"/>
              <a:buChar char="⬜"/>
              <a:defRPr sz="1900">
                <a:solidFill>
                  <a:srgbClr val="FFFFFF"/>
                </a:solidFill>
              </a:defRPr>
            </a:lvl2pPr>
            <a:lvl3pPr indent="-338137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25"/>
              <a:buChar char="■"/>
              <a:defRPr sz="19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900"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9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99997" ty="0" sy="99997"/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828801" y="2743200"/>
            <a:ext cx="94974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304800"/>
            <a:ext cx="17271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828800" y="304800"/>
            <a:ext cx="10160100" cy="990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  <a:defRPr b="0" sz="44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457200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639" y="5864100"/>
            <a:ext cx="116636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5971032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-12192" y="6053328"/>
            <a:ext cx="2999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145536" y="6044184"/>
            <a:ext cx="90465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Google Shape;56;p7"/>
          <p:cNvSpPr txBox="1"/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rtl="0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18250" cy="1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711200" y="273050"/>
            <a:ext cx="108711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812800" y="1752600"/>
            <a:ext cx="51816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4" type="body"/>
          </p:nvPr>
        </p:nvSpPr>
        <p:spPr>
          <a:xfrm>
            <a:off x="6400800" y="1752600"/>
            <a:ext cx="51816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0" y="6248400"/>
            <a:ext cx="71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rt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74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781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⬜"/>
              <a:defRPr b="0" i="0" sz="2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178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■"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65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65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65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65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025639" y="66325"/>
            <a:ext cx="1166361" cy="99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54000" y="422267"/>
            <a:ext cx="4218000" cy="347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CS </a:t>
            </a:r>
            <a:r>
              <a:rPr lang="en-US"/>
              <a:t>488</a:t>
            </a:r>
            <a:br>
              <a:rPr lang="en-US" cap="none"/>
            </a:br>
            <a:r>
              <a:rPr lang="en-US" cap="none"/>
              <a:t>C</a:t>
            </a:r>
            <a:r>
              <a:rPr lang="en-US"/>
              <a:t>omputer </a:t>
            </a:r>
            <a:r>
              <a:rPr lang="en-US" cap="none"/>
              <a:t>Networks and the </a:t>
            </a:r>
            <a:r>
              <a:rPr lang="en-US"/>
              <a:t>Internet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354000" y="4012000"/>
            <a:ext cx="4218000" cy="164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Updated 01/11/2019</a:t>
            </a:r>
            <a:endParaRPr/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5711567" y="1323433"/>
            <a:ext cx="5876400" cy="421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0" lang="en-US" u="none" cap="none" strike="noStrike"/>
              <a:t>Internet Architecture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i="0" lang="en-US" u="none" cap="none" strike="noStrike"/>
              <a:t>(Layer cake and an hourglass)</a:t>
            </a:r>
            <a:endParaRPr b="1" i="0" u="none" cap="none" strike="noStrike"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-US"/>
              <a:t>(Portions Credit: Dr. Christo Wilson)</a:t>
            </a:r>
            <a:endParaRPr b="1"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7"/>
          <p:cNvCxnSpPr/>
          <p:nvPr/>
        </p:nvCxnSpPr>
        <p:spPr>
          <a:xfrm>
            <a:off x="3073388" y="2674951"/>
            <a:ext cx="0" cy="252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3072472" y="2674951"/>
            <a:ext cx="1924800" cy="263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073389" y="2674927"/>
            <a:ext cx="3847800" cy="252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3073388" y="2674927"/>
            <a:ext cx="5840100" cy="263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4963517" y="2788755"/>
            <a:ext cx="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3072619" y="2788755"/>
            <a:ext cx="18909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4975177" y="2788755"/>
            <a:ext cx="19461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6921167" y="2788755"/>
            <a:ext cx="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8935849" y="2788755"/>
            <a:ext cx="0" cy="2563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963518" y="2788755"/>
            <a:ext cx="39498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073366" y="2788755"/>
            <a:ext cx="38478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4997266" y="2788755"/>
            <a:ext cx="19239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6921167" y="2788755"/>
            <a:ext cx="19923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 flipH="1">
            <a:off x="3073250" y="2788755"/>
            <a:ext cx="58626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 flipH="1">
            <a:off x="6938544" y="2788755"/>
            <a:ext cx="19749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 flipH="1">
            <a:off x="4997150" y="2788755"/>
            <a:ext cx="39387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7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Problem Scenario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pic>
        <p:nvPicPr>
          <p:cNvPr descr="C:\Users\t0ph3r\Documents\CS 4700\assets\Chrome-Icon.png"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956" y="2053433"/>
            <a:ext cx="1243037" cy="124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Thunderbird-300x300.jpg"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291" y="2075043"/>
            <a:ext cx="1199771" cy="1199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torrent-replacement-icon.png"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9624" y="2053387"/>
            <a:ext cx="1243082" cy="12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161619" y="1613400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331876" y="1613375"/>
            <a:ext cx="12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209175" y="1613375"/>
            <a:ext cx="1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Bittorrent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Ethernet-Cable-icon.png" id="159" name="Google Shape;15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0618" y="4904169"/>
            <a:ext cx="1363709" cy="1363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wifi.png" id="160" name="Google Shape;160;p17"/>
          <p:cNvPicPr preferRelativeResize="0"/>
          <p:nvPr/>
        </p:nvPicPr>
        <p:blipFill rotWithShape="1">
          <a:blip r:embed="rId7">
            <a:alphaModFix/>
          </a:blip>
          <a:srcRect b="0" l="-1931" r="12076" t="0"/>
          <a:stretch/>
        </p:blipFill>
        <p:spPr>
          <a:xfrm>
            <a:off x="4197935" y="4904169"/>
            <a:ext cx="1554480" cy="1506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uetooth-icon.png" id="161" name="Google Shape;16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3578" y="4904168"/>
            <a:ext cx="1355176" cy="13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104875" y="6229775"/>
            <a:ext cx="1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424382" y="6229782"/>
            <a:ext cx="11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802.11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096000" y="6229775"/>
            <a:ext cx="19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Bluetooth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skype.png" id="165" name="Google Shape;16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1661" y="2000739"/>
            <a:ext cx="1348376" cy="13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8378825" y="1613375"/>
            <a:ext cx="11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VoIP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atticon.png" id="167" name="Google Shape;16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20005" y="4974139"/>
            <a:ext cx="1631688" cy="122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8346626" y="6249750"/>
            <a:ext cx="13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Cellular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674123" y="3123727"/>
            <a:ext cx="8843598" cy="2056033"/>
            <a:chOff x="414979" y="3333624"/>
            <a:chExt cx="8263500" cy="1523100"/>
          </a:xfrm>
        </p:grpSpPr>
        <p:sp>
          <p:nvSpPr>
            <p:cNvPr id="170" name="Google Shape;170;p17"/>
            <p:cNvSpPr/>
            <p:nvPr/>
          </p:nvSpPr>
          <p:spPr>
            <a:xfrm>
              <a:off x="414979" y="3333624"/>
              <a:ext cx="8263500" cy="1523100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14376" y="3496212"/>
              <a:ext cx="8118900" cy="12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This is a nightmare scenario</a:t>
              </a:r>
              <a:endParaRPr/>
            </a:p>
            <a:p>
              <a:pPr indent="-2286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Huge amounts of work to add new apps or media</a:t>
              </a:r>
              <a:endParaRPr/>
            </a:p>
            <a:p>
              <a:pPr indent="-2286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Limits growth and adoption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