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91" r:id="rId30"/>
    <p:sldId id="295" r:id="rId31"/>
    <p:sldId id="296" r:id="rId32"/>
    <p:sldId id="292" r:id="rId33"/>
    <p:sldId id="293" r:id="rId34"/>
    <p:sldId id="294" r:id="rId35"/>
    <p:sldId id="28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78674" autoAdjust="0"/>
  </p:normalViewPr>
  <p:slideViewPr>
    <p:cSldViewPr>
      <p:cViewPr varScale="1">
        <p:scale>
          <a:sx n="57" d="100"/>
          <a:sy n="57" d="100"/>
        </p:scale>
        <p:origin x="-20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2BE53-C4F0-4425-8F41-1F5A3D1ED23C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A6D4-75DD-465D-B6BA-B56703851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2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AA6D4-75DD-465D-B6BA-B56703851448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 поведения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049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Подадим на вход 1101 (13)=</a:t>
            </a:r>
            <a:r>
              <a:rPr lang="en-US" dirty="0" smtClean="0"/>
              <a:t>&gt; </a:t>
            </a:r>
            <a:r>
              <a:rPr lang="ru-RU" dirty="0" smtClean="0"/>
              <a:t>должны получить </a:t>
            </a:r>
            <a:r>
              <a:rPr lang="en-US" dirty="0" smtClean="0"/>
              <a:t>1110 (14).</a:t>
            </a:r>
          </a:p>
          <a:p>
            <a:pPr>
              <a:buNone/>
            </a:pPr>
            <a:r>
              <a:rPr lang="ru-RU" dirty="0" smtClean="0"/>
              <a:t>На вход двоичный код подается в обратном порядке, т.е. 1011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71600" y="1124744"/>
          <a:ext cx="6912768" cy="272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4077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 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48113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Изначально автомат находится в состоянии «Начальное».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 поступлении «1» переходит в состояние «перенос», передавая на выход «0» (</a:t>
            </a:r>
            <a:r>
              <a:rPr lang="ru-RU" dirty="0" err="1" smtClean="0"/>
              <a:t>комб</a:t>
            </a:r>
            <a:r>
              <a:rPr lang="ru-RU" dirty="0" smtClean="0"/>
              <a:t>. 0)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вход «0», переход в состояние «копирование» (</a:t>
            </a:r>
            <a:r>
              <a:rPr lang="ru-RU" dirty="0" err="1" smtClean="0"/>
              <a:t>комб</a:t>
            </a:r>
            <a:r>
              <a:rPr lang="ru-RU" dirty="0" smtClean="0"/>
              <a:t>. 10 )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вход подается «1», переходит в состояние «Копирование», передавая на выход «1» (</a:t>
            </a:r>
            <a:r>
              <a:rPr lang="ru-RU" dirty="0" err="1" smtClean="0"/>
              <a:t>комб</a:t>
            </a:r>
            <a:r>
              <a:rPr lang="ru-RU" dirty="0" smtClean="0"/>
              <a:t>. 110)</a:t>
            </a:r>
          </a:p>
          <a:p>
            <a:pPr marL="514350" indent="-514350">
              <a:buAutoNum type="arabicPeriod"/>
            </a:pPr>
            <a:r>
              <a:rPr lang="ru-RU" dirty="0" smtClean="0"/>
              <a:t>См. 4  Комбинация «1110»</a:t>
            </a:r>
          </a:p>
          <a:p>
            <a:pPr marL="514350" indent="-514350">
              <a:buAutoNum type="arabicPeriod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03648" y="1196752"/>
          <a:ext cx="61206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  <a:gridCol w="1530170"/>
                <a:gridCol w="1530170"/>
                <a:gridCol w="1530170"/>
              </a:tblGrid>
              <a:tr h="27972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b="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Перенос </a:t>
                      </a:r>
                    </a:p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Начальное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 flipH="1">
            <a:off x="5652120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923928" y="191683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283968" y="256490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способ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Автомат изображается в виде диаграммы ориентированного графа, узлы которого соответствуют состояниям, и помечены символами алфавита состояний, а дуги называются переходами и помечены символами входного и выходного алфавита.</a:t>
            </a:r>
          </a:p>
          <a:p>
            <a:pPr>
              <a:buNone/>
            </a:pPr>
            <a:r>
              <a:rPr lang="ru-RU" b="1" i="1" dirty="0" smtClean="0"/>
              <a:t>Такой граф называется диаграммой состояний – переходов.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способ</a:t>
            </a:r>
            <a:endParaRPr lang="ru-RU" dirty="0"/>
          </a:p>
        </p:txBody>
      </p:sp>
      <p:pic>
        <p:nvPicPr>
          <p:cNvPr id="2050" name="Picture 2" descr="C:\Users\Администратор\YandexDisk\YandexDisk\Скриншоты\2015-10-21 23-53-28 4.1-2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101" y="1196752"/>
            <a:ext cx="8569899" cy="3515469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Самостоятельно пример «1100»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В процессе применения автоматная техника обогатилась рядом приемов, которые не укладываются в исходную математическую модель, но очень удобны на практике.</a:t>
            </a:r>
          </a:p>
          <a:p>
            <a:pPr>
              <a:buNone/>
            </a:pPr>
            <a:r>
              <a:rPr lang="ru-RU" dirty="0" smtClean="0"/>
              <a:t>К примеру, </a:t>
            </a:r>
            <a:r>
              <a:rPr lang="ru-RU" b="1" dirty="0" smtClean="0"/>
              <a:t>процедура реакции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i="1" dirty="0" smtClean="0"/>
              <a:t>При выполнении перехода из одного состояния в другое, вызывается соответствующая процедура реакции, которая выполняет еще какие-то действия.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Исходные предпосылки: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После приема на работу кандидат становится штатным сотрудником.</a:t>
            </a:r>
          </a:p>
          <a:p>
            <a:pPr marL="514350" indent="-514350">
              <a:buAutoNum type="arabicParenR"/>
            </a:pPr>
            <a:r>
              <a:rPr lang="ru-RU" dirty="0" smtClean="0"/>
              <a:t>Штатный сотрудник может быть переведен с одной должности на другую.</a:t>
            </a:r>
          </a:p>
          <a:p>
            <a:pPr marL="514350" indent="-514350">
              <a:buAutoNum type="arabicParenR"/>
            </a:pPr>
            <a:r>
              <a:rPr lang="ru-RU" dirty="0" smtClean="0"/>
              <a:t>Штатный сотрудник может быть уволен.</a:t>
            </a:r>
          </a:p>
          <a:p>
            <a:pPr marL="514350" indent="-514350">
              <a:buNone/>
            </a:pPr>
            <a:r>
              <a:rPr lang="ru-RU" dirty="0" smtClean="0"/>
              <a:t>Действия:</a:t>
            </a:r>
          </a:p>
          <a:p>
            <a:pPr marL="514350" indent="-514350">
              <a:buNone/>
            </a:pPr>
            <a:r>
              <a:rPr lang="ru-RU" dirty="0" smtClean="0"/>
              <a:t>1)Принять</a:t>
            </a:r>
          </a:p>
          <a:p>
            <a:pPr marL="514350" indent="-514350">
              <a:buNone/>
            </a:pPr>
            <a:r>
              <a:rPr lang="ru-RU" dirty="0" smtClean="0"/>
              <a:t>2)Перевести </a:t>
            </a:r>
          </a:p>
          <a:p>
            <a:pPr marL="514350" indent="-514350">
              <a:buNone/>
            </a:pPr>
            <a:r>
              <a:rPr lang="ru-RU" dirty="0" smtClean="0"/>
              <a:t>3) Уволить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157192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2800" dirty="0" smtClean="0"/>
              <a:t>=&gt; </a:t>
            </a:r>
            <a:r>
              <a:rPr lang="ru-RU" sz="2800" dirty="0" smtClean="0"/>
              <a:t>Сотрудник может находится в трех состояниях: Кандидат, в штате, уволен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сотрудника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31640" y="1268760"/>
          <a:ext cx="61206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170"/>
                <a:gridCol w="1530170"/>
                <a:gridCol w="1530170"/>
                <a:gridCol w="1530170"/>
              </a:tblGrid>
              <a:tr h="279729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Принять()</a:t>
                      </a:r>
                    </a:p>
                    <a:p>
                      <a:pPr algn="ctr"/>
                      <a:r>
                        <a:rPr lang="en-US" dirty="0" smtClean="0"/>
                        <a:t>Hire()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Перевести</a:t>
                      </a:r>
                    </a:p>
                    <a:p>
                      <a:pPr algn="ctr"/>
                      <a:r>
                        <a:rPr lang="en-US" dirty="0" smtClean="0"/>
                        <a:t>Move()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Уволить</a:t>
                      </a:r>
                    </a:p>
                    <a:p>
                      <a:pPr algn="ctr"/>
                      <a:r>
                        <a:rPr lang="en-US" dirty="0" smtClean="0"/>
                        <a:t>Fire()</a:t>
                      </a:r>
                      <a:endParaRPr lang="ru-RU" dirty="0"/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Кандидат</a:t>
                      </a:r>
                    </a:p>
                    <a:p>
                      <a:pPr algn="ctr"/>
                      <a:r>
                        <a:rPr lang="en-US" b="0" dirty="0" smtClean="0"/>
                        <a:t>Applicant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Принять()</a:t>
                      </a:r>
                    </a:p>
                    <a:p>
                      <a:pPr algn="ctr"/>
                      <a:r>
                        <a:rPr lang="ru-RU" b="0" dirty="0" smtClean="0"/>
                        <a:t>В</a:t>
                      </a:r>
                      <a:r>
                        <a:rPr lang="ru-RU" b="0" baseline="0" dirty="0" smtClean="0"/>
                        <a:t> штате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Ошибка()</a:t>
                      </a:r>
                    </a:p>
                    <a:p>
                      <a:pPr algn="ctr"/>
                      <a:r>
                        <a:rPr lang="ru-RU" b="0" dirty="0" smtClean="0"/>
                        <a:t>Кандидат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Ошибка,</a:t>
                      </a:r>
                    </a:p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Кандидат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В штате</a:t>
                      </a:r>
                    </a:p>
                    <a:p>
                      <a:pPr algn="ctr"/>
                      <a:r>
                        <a:rPr lang="en-US" b="0" dirty="0" err="1" smtClean="0"/>
                        <a:t>Emloyed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Ошибка</a:t>
                      </a:r>
                    </a:p>
                    <a:p>
                      <a:pPr algn="ctr"/>
                      <a:r>
                        <a:rPr lang="ru-RU" b="0" dirty="0" smtClean="0"/>
                        <a:t>В</a:t>
                      </a:r>
                      <a:r>
                        <a:rPr lang="ru-RU" b="0" baseline="0" dirty="0" smtClean="0"/>
                        <a:t> штате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Перевести()</a:t>
                      </a:r>
                    </a:p>
                    <a:p>
                      <a:pPr algn="ctr"/>
                      <a:r>
                        <a:rPr lang="ru-RU" b="0" dirty="0" smtClean="0"/>
                        <a:t>В штате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Уволить()</a:t>
                      </a:r>
                    </a:p>
                    <a:p>
                      <a:pPr algn="ctr"/>
                      <a:r>
                        <a:rPr lang="ru-RU" dirty="0" smtClean="0"/>
                        <a:t>Уволен</a:t>
                      </a:r>
                    </a:p>
                  </a:txBody>
                  <a:tcPr/>
                </a:tc>
              </a:tr>
              <a:tr h="482821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Уволен</a:t>
                      </a:r>
                    </a:p>
                    <a:p>
                      <a:pPr algn="ctr"/>
                      <a:r>
                        <a:rPr lang="en-US" b="0" dirty="0" smtClean="0"/>
                        <a:t>Unemployed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Принять()</a:t>
                      </a:r>
                    </a:p>
                    <a:p>
                      <a:pPr algn="ctr"/>
                      <a:r>
                        <a:rPr lang="ru-RU" b="0" dirty="0" smtClean="0"/>
                        <a:t>В</a:t>
                      </a:r>
                      <a:r>
                        <a:rPr lang="ru-RU" b="0" baseline="0" dirty="0" smtClean="0"/>
                        <a:t> штате</a:t>
                      </a:r>
                      <a:endParaRPr lang="ru-RU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Ошибка</a:t>
                      </a:r>
                    </a:p>
                    <a:p>
                      <a:pPr algn="ctr"/>
                      <a:r>
                        <a:rPr lang="ru-RU" b="0" dirty="0" smtClean="0"/>
                        <a:t>Уволен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Ошибка,</a:t>
                      </a:r>
                    </a:p>
                    <a:p>
                      <a:pPr algn="ctr"/>
                      <a:r>
                        <a:rPr lang="ru-RU" dirty="0" smtClean="0"/>
                        <a:t>Уволен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 descr="C:\Users\Администратор\YandexDisk\YandexDisk\Скриншоты\2015-10-22 07-39-17 4.1 - Google 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05064"/>
            <a:ext cx="6374694" cy="2616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Средства моделирования поведения в </a:t>
            </a:r>
            <a:r>
              <a:rPr lang="en-US" dirty="0" smtClean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поведения с явным выделением состояний.</a:t>
            </a:r>
          </a:p>
          <a:p>
            <a:r>
              <a:rPr lang="ru-RU" dirty="0" smtClean="0"/>
              <a:t>Описание поведения с явным выделением потоков данных и управления.</a:t>
            </a:r>
          </a:p>
          <a:p>
            <a:r>
              <a:rPr lang="ru-RU" dirty="0" smtClean="0"/>
              <a:t>Описание поведения как последовательность сообщений во времени.</a:t>
            </a:r>
          </a:p>
          <a:p>
            <a:r>
              <a:rPr lang="ru-RU" dirty="0" smtClean="0"/>
              <a:t>Описание параллельного поведения.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выделение состояний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POV (Point of view) – </a:t>
            </a:r>
            <a:r>
              <a:rPr lang="ru-RU" dirty="0" smtClean="0"/>
              <a:t>жизненный цикл.</a:t>
            </a:r>
          </a:p>
          <a:p>
            <a:pPr>
              <a:buNone/>
            </a:pPr>
            <a:r>
              <a:rPr lang="ru-RU" b="1" dirty="0" smtClean="0"/>
              <a:t>Жизненный цикл </a:t>
            </a:r>
            <a:r>
              <a:rPr lang="ru-RU" dirty="0" smtClean="0"/>
              <a:t>– последовательность изменений состояний объекта.</a:t>
            </a:r>
          </a:p>
          <a:p>
            <a:pPr>
              <a:buNone/>
            </a:pPr>
            <a:r>
              <a:rPr lang="ru-RU" dirty="0" smtClean="0"/>
              <a:t>Для описания используется конечный автомат, который изображается посредством </a:t>
            </a:r>
            <a:r>
              <a:rPr lang="ru-RU" b="1" dirty="0" smtClean="0"/>
              <a:t>диаграммы автомата.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 управления и поток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Поток управления </a:t>
            </a:r>
            <a:r>
              <a:rPr lang="ru-RU" dirty="0" smtClean="0"/>
              <a:t>– это последовательное выполнение операторов (команд) в программе.</a:t>
            </a:r>
          </a:p>
          <a:p>
            <a:pPr>
              <a:buNone/>
            </a:pPr>
            <a:r>
              <a:rPr lang="ru-RU" dirty="0" smtClean="0"/>
              <a:t>Если поток управления представляет собой последовательность элементарных шагов, требуемых для выполнения отдельного метода или реализации сложного варианта использования, </a:t>
            </a:r>
            <a:r>
              <a:rPr lang="ru-RU" b="1" dirty="0" smtClean="0"/>
              <a:t>то для его описания удобно использовать дигамму деятельности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Поток данных </a:t>
            </a:r>
            <a:r>
              <a:rPr lang="ru-RU" dirty="0" smtClean="0"/>
              <a:t>– это описание связи выходных результатов одних действий с входными аргументами других действий.</a:t>
            </a:r>
          </a:p>
          <a:p>
            <a:pPr>
              <a:buNone/>
            </a:pPr>
            <a:r>
              <a:rPr lang="ru-RU" b="1" dirty="0" smtClean="0"/>
              <a:t>В </a:t>
            </a:r>
            <a:r>
              <a:rPr lang="en-US" b="1" dirty="0" smtClean="0"/>
              <a:t>UML </a:t>
            </a:r>
            <a:r>
              <a:rPr lang="ru-RU" b="1" dirty="0" smtClean="0"/>
              <a:t>: потоки данных равноправны потокам управления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делает система?</a:t>
            </a:r>
          </a:p>
          <a:p>
            <a:r>
              <a:rPr lang="ru-RU" dirty="0" smtClean="0"/>
              <a:t>Из чего она состоит?</a:t>
            </a:r>
          </a:p>
          <a:p>
            <a:endParaRPr lang="ru-RU" dirty="0" smtClean="0"/>
          </a:p>
          <a:p>
            <a:r>
              <a:rPr lang="ru-RU" b="1" dirty="0" smtClean="0"/>
              <a:t>Как работает система?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Взаимодействие нескольких программных объектов между собой описывается </a:t>
            </a:r>
            <a:r>
              <a:rPr lang="ru-RU" b="1" dirty="0" smtClean="0"/>
              <a:t>диаграммой взаимодействия (диаграммой коммуникации и диаграммой последовательности)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Параллельное поведение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реальных программных системах потоков управления может быть несколько.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Диаграмма автомата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автомата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диаграммах автомата применится всего один тип сущностей – </a:t>
            </a:r>
            <a:r>
              <a:rPr lang="ru-RU" b="1" dirty="0" smtClean="0"/>
              <a:t>состояния</a:t>
            </a:r>
            <a:r>
              <a:rPr lang="ru-RU" dirty="0" smtClean="0"/>
              <a:t>, и всего один тип отношений – </a:t>
            </a:r>
            <a:r>
              <a:rPr lang="ru-RU" b="1" dirty="0" smtClean="0"/>
              <a:t>переходы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Совокупность состояний и переходов между ними образует конечный автомат.</a:t>
            </a:r>
            <a:endParaRPr lang="ru-RU" dirty="0"/>
          </a:p>
        </p:txBody>
      </p:sp>
      <p:pic>
        <p:nvPicPr>
          <p:cNvPr id="44034" name="Picture 2" descr="http://it-gost.ru/images/articles/uml/state_3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7124700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Состояния  и переходы на диаграмме автоматов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Состояния</a:t>
            </a:r>
          </a:p>
          <a:p>
            <a:pPr lvl="1"/>
            <a:r>
              <a:rPr lang="ru-RU" dirty="0" smtClean="0"/>
              <a:t>Простые</a:t>
            </a:r>
          </a:p>
          <a:p>
            <a:pPr lvl="1"/>
            <a:r>
              <a:rPr lang="ru-RU" dirty="0" smtClean="0"/>
              <a:t>Составные</a:t>
            </a:r>
          </a:p>
          <a:p>
            <a:pPr lvl="1"/>
            <a:r>
              <a:rPr lang="ru-RU" dirty="0" smtClean="0"/>
              <a:t>Специальные</a:t>
            </a:r>
          </a:p>
          <a:p>
            <a:pPr lvl="1"/>
            <a:r>
              <a:rPr lang="ru-RU" dirty="0" smtClean="0"/>
              <a:t>Ссылочные</a:t>
            </a:r>
          </a:p>
          <a:p>
            <a:r>
              <a:rPr lang="ru-RU" dirty="0" smtClean="0"/>
              <a:t>Переходы</a:t>
            </a:r>
          </a:p>
          <a:p>
            <a:pPr lvl="1"/>
            <a:r>
              <a:rPr lang="ru-RU" dirty="0" smtClean="0"/>
              <a:t>Простые</a:t>
            </a:r>
          </a:p>
          <a:p>
            <a:pPr lvl="1"/>
            <a:r>
              <a:rPr lang="ru-RU" dirty="0" smtClean="0"/>
              <a:t>составные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Структура:</a:t>
            </a:r>
          </a:p>
          <a:p>
            <a:pPr marL="514350" indent="-514350"/>
            <a:r>
              <a:rPr lang="ru-RU" dirty="0" smtClean="0"/>
              <a:t>Имя (</a:t>
            </a:r>
            <a:r>
              <a:rPr lang="en-US" dirty="0" smtClean="0"/>
              <a:t>name)</a:t>
            </a:r>
          </a:p>
          <a:p>
            <a:pPr marL="514350" indent="-514350"/>
            <a:r>
              <a:rPr lang="ru-RU" dirty="0" smtClean="0"/>
              <a:t>Действие при входе (</a:t>
            </a:r>
            <a:r>
              <a:rPr lang="en-US" dirty="0" smtClean="0"/>
              <a:t>entry action)</a:t>
            </a:r>
          </a:p>
          <a:p>
            <a:pPr marL="514350" indent="-514350"/>
            <a:r>
              <a:rPr lang="ru-RU" dirty="0" smtClean="0"/>
              <a:t>Действие при выходе (</a:t>
            </a:r>
            <a:r>
              <a:rPr lang="en-US" dirty="0" smtClean="0"/>
              <a:t>exit action)</a:t>
            </a:r>
          </a:p>
          <a:p>
            <a:pPr marL="514350" indent="-514350"/>
            <a:r>
              <a:rPr lang="ru-RU" dirty="0" smtClean="0"/>
              <a:t>Описание множества внутренних переходов (</a:t>
            </a:r>
            <a:r>
              <a:rPr lang="en-US" dirty="0" smtClean="0"/>
              <a:t>internal transitions)</a:t>
            </a:r>
          </a:p>
          <a:p>
            <a:pPr marL="514350" indent="-514350"/>
            <a:r>
              <a:rPr lang="ru-RU" dirty="0" smtClean="0"/>
              <a:t>Внутренняя деятельность (</a:t>
            </a:r>
            <a:r>
              <a:rPr lang="en-US" dirty="0" smtClean="0"/>
              <a:t>do activity)</a:t>
            </a:r>
          </a:p>
          <a:p>
            <a:pPr marL="514350" indent="-514350"/>
            <a:r>
              <a:rPr lang="ru-RU" dirty="0" smtClean="0"/>
              <a:t>Множество отложенных событий (</a:t>
            </a:r>
            <a:r>
              <a:rPr lang="en-US" dirty="0" smtClean="0"/>
              <a:t>defer events).</a:t>
            </a:r>
            <a:endParaRPr lang="ru-RU" dirty="0" smtClean="0"/>
          </a:p>
          <a:p>
            <a:pPr marL="514350" indent="-51435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состояние</a:t>
            </a:r>
            <a:endParaRPr lang="ru-RU" dirty="0"/>
          </a:p>
        </p:txBody>
      </p:sp>
      <p:pic>
        <p:nvPicPr>
          <p:cNvPr id="45058" name="Picture 2" descr="http://s49.radikal.ru/i124/0905/39/5146c03896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629028" cy="5388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переход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Простой переход всегда ведет из одного состояния в другое или в то же самое состояние.</a:t>
            </a:r>
          </a:p>
          <a:p>
            <a:pPr>
              <a:buNone/>
            </a:pPr>
            <a:r>
              <a:rPr lang="ru-RU" dirty="0" smtClean="0"/>
              <a:t>Каждый переход содержит от 2 до 5 составляющих:</a:t>
            </a:r>
          </a:p>
          <a:p>
            <a:r>
              <a:rPr lang="ru-RU" dirty="0" smtClean="0"/>
              <a:t>Исходное состояние (</a:t>
            </a:r>
            <a:r>
              <a:rPr lang="en-US" dirty="0" smtClean="0"/>
              <a:t>source)</a:t>
            </a:r>
          </a:p>
          <a:p>
            <a:r>
              <a:rPr lang="ru-RU" dirty="0" smtClean="0"/>
              <a:t>Событие перехода (</a:t>
            </a:r>
            <a:r>
              <a:rPr lang="en-US" dirty="0" smtClean="0"/>
              <a:t>trigger event)</a:t>
            </a:r>
          </a:p>
          <a:p>
            <a:r>
              <a:rPr lang="ru-RU" dirty="0" smtClean="0"/>
              <a:t>Сторожевое условие (</a:t>
            </a:r>
            <a:r>
              <a:rPr lang="en-US" dirty="0" smtClean="0"/>
              <a:t>guard)</a:t>
            </a:r>
          </a:p>
          <a:p>
            <a:r>
              <a:rPr lang="ru-RU" dirty="0" smtClean="0"/>
              <a:t>Действие на переходе (</a:t>
            </a:r>
            <a:r>
              <a:rPr lang="en-US" dirty="0" smtClean="0"/>
              <a:t>effect)</a:t>
            </a:r>
          </a:p>
          <a:p>
            <a:r>
              <a:rPr lang="ru-RU" dirty="0" smtClean="0"/>
              <a:t>Целевое состояние (</a:t>
            </a:r>
            <a:r>
              <a:rPr lang="en-US" dirty="0" smtClean="0"/>
              <a:t>target)</a:t>
            </a:r>
          </a:p>
          <a:p>
            <a:pPr>
              <a:buNone/>
            </a:pPr>
            <a:r>
              <a:rPr lang="ru-RU" b="1" dirty="0" smtClean="0"/>
              <a:t>Синтаксис описания : Событие </a:t>
            </a:r>
            <a:r>
              <a:rPr lang="en-US" b="1" dirty="0" smtClean="0"/>
              <a:t>[</a:t>
            </a:r>
            <a:r>
              <a:rPr lang="ru-RU" b="1" dirty="0" smtClean="0"/>
              <a:t>сторожевое условие</a:t>
            </a:r>
            <a:r>
              <a:rPr lang="en-US" b="1" dirty="0" smtClean="0"/>
              <a:t>]/</a:t>
            </a:r>
            <a:r>
              <a:rPr lang="ru-RU" b="1" dirty="0" smtClean="0"/>
              <a:t>Действие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ru-RU" dirty="0" smtClean="0"/>
              <a:t>Простой переход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1628800"/>
            <a:ext cx="316835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Кандидат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436096" y="1628800"/>
            <a:ext cx="316835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Работник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6" idx="1"/>
          </p:cNvCxnSpPr>
          <p:nvPr/>
        </p:nvCxnSpPr>
        <p:spPr>
          <a:xfrm>
            <a:off x="3635896" y="22408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5896" y="14847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hire*()[</a:t>
            </a:r>
            <a:r>
              <a:rPr lang="en-US" dirty="0" err="1" smtClean="0"/>
              <a:t>isFree</a:t>
            </a:r>
            <a:r>
              <a:rPr lang="en-US" dirty="0" smtClean="0"/>
              <a:t>]</a:t>
            </a:r>
          </a:p>
          <a:p>
            <a:r>
              <a:rPr lang="en-US" dirty="0" smtClean="0"/>
              <a:t>Meet boss</a:t>
            </a:r>
            <a:endParaRPr lang="ru-RU" dirty="0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Если возникает событие </a:t>
            </a:r>
            <a:r>
              <a:rPr lang="en-US" dirty="0" smtClean="0"/>
              <a:t>hire()</a:t>
            </a:r>
            <a:r>
              <a:rPr lang="ru-RU" dirty="0" smtClean="0"/>
              <a:t>, то переход возбуждается.</a:t>
            </a:r>
          </a:p>
          <a:p>
            <a:pPr>
              <a:buNone/>
            </a:pPr>
            <a:r>
              <a:rPr lang="ru-RU" dirty="0" smtClean="0"/>
              <a:t>Если сторожевое условие выполнено, то переход срабатывает.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по завершению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UML </a:t>
            </a:r>
            <a:r>
              <a:rPr lang="ru-RU" dirty="0" smtClean="0"/>
              <a:t>Допускает переход без событий.</a:t>
            </a:r>
          </a:p>
          <a:p>
            <a:pPr>
              <a:buNone/>
            </a:pPr>
            <a:r>
              <a:rPr lang="ru-RU" dirty="0" smtClean="0"/>
              <a:t>Переход по завершению – это переход, который происходит по окончанию внутренней деятельности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поведения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Модель поведения это описание алгоритма работы системы.</a:t>
            </a:r>
          </a:p>
          <a:p>
            <a:r>
              <a:rPr lang="ru-RU" dirty="0" smtClean="0"/>
              <a:t>Модель должна быть достаточно детальной</a:t>
            </a:r>
          </a:p>
          <a:p>
            <a:r>
              <a:rPr lang="ru-RU" dirty="0" smtClean="0"/>
              <a:t>Модель должна быть компактной и обозримой</a:t>
            </a:r>
          </a:p>
          <a:p>
            <a:r>
              <a:rPr lang="ru-RU" dirty="0" smtClean="0"/>
              <a:t>Модель не должна зависеть от особенностей реализации конкретных компьютеров, средств программирования и технологий</a:t>
            </a:r>
          </a:p>
          <a:p>
            <a:r>
              <a:rPr lang="ru-RU" dirty="0" smtClean="0"/>
              <a:t>Средства моделирования должны быть знаковыми и привычными</a:t>
            </a:r>
          </a:p>
          <a:p>
            <a:pPr>
              <a:buNone/>
            </a:pPr>
            <a:r>
              <a:rPr lang="ru-RU" dirty="0" smtClean="0"/>
              <a:t>Основа моделирования поведения в </a:t>
            </a:r>
            <a:r>
              <a:rPr lang="en-US" dirty="0" smtClean="0"/>
              <a:t>UML – </a:t>
            </a:r>
            <a:r>
              <a:rPr lang="ru-RU" dirty="0" smtClean="0"/>
              <a:t>теория автоматов.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Сторожевое условие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Сторожевое условие – это логическое выражение, которое должно оказаться истинным для того, чтобы возбужденный переход сработал.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на переходе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Действие – это не прерываемое извне атомарное вычисление, чье время выполнения пренебрежимо мало.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После приема на работу кандидату может быть поручено выполнение специального задания. Если кандидат не справляется с ним в оговоренный период, то это является достаточным основанием для увольнения. Если же кандидат успешно выполняет задание, то с ним заключается договор на постоянную работу.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3212976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Кандидат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  <a:endCxn id="13" idx="1"/>
          </p:cNvCxnSpPr>
          <p:nvPr/>
        </p:nvCxnSpPr>
        <p:spPr>
          <a:xfrm>
            <a:off x="2483768" y="3645024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5776" y="2708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hire*()[</a:t>
            </a:r>
            <a:r>
              <a:rPr lang="en-US" dirty="0" err="1" smtClean="0"/>
              <a:t>isFree</a:t>
            </a:r>
            <a:r>
              <a:rPr lang="en-US" dirty="0" smtClean="0"/>
              <a:t>]</a:t>
            </a:r>
          </a:p>
          <a:p>
            <a:r>
              <a:rPr lang="en-US" dirty="0" smtClean="0"/>
              <a:t>Meet boss, </a:t>
            </a:r>
            <a:r>
              <a:rPr lang="en-US" b="1" dirty="0" err="1" smtClean="0"/>
              <a:t>GetTask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0032" y="2780928"/>
            <a:ext cx="284380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trial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Entry/create account</a:t>
            </a:r>
          </a:p>
          <a:p>
            <a:pPr algn="ctr"/>
            <a:r>
              <a:rPr lang="en-US" dirty="0" smtClean="0"/>
              <a:t>Exit/destroy account</a:t>
            </a:r>
          </a:p>
          <a:p>
            <a:pPr algn="ctr"/>
            <a:r>
              <a:rPr lang="en-US" dirty="0" smtClean="0"/>
              <a:t>Do/do task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860032" y="3356992"/>
            <a:ext cx="288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0"/>
          </p:cNvCxnSpPr>
          <p:nvPr/>
        </p:nvCxnSpPr>
        <p:spPr>
          <a:xfrm flipV="1">
            <a:off x="6281936" y="1988840"/>
            <a:ext cx="18256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228184" y="45091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8224" y="22048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[fail]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6216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[success]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92080" y="1196752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Уволен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20072" y="52292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Приянт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endCxn id="7" idx="0"/>
          </p:cNvCxnSpPr>
          <p:nvPr/>
        </p:nvCxnSpPr>
        <p:spPr>
          <a:xfrm>
            <a:off x="2195736" y="1556792"/>
            <a:ext cx="140415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83671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Сторожевое условие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2339752" y="3501008"/>
            <a:ext cx="1584176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1640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971600" y="2564904"/>
            <a:ext cx="17281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5536" y="220486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7380312" y="2060848"/>
            <a:ext cx="115212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7452320" y="393305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6804248" y="4077072"/>
            <a:ext cx="1368152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40352" y="141277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 при входе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7740352" y="4509120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Действие при выходе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740352" y="5589240"/>
            <a:ext cx="1403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Внутренняя деятельность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/>
      <p:bldP spid="32" grpId="0"/>
      <p:bldP spid="33" grpId="0" animBg="1"/>
      <p:bldP spid="34" grpId="0" animBg="1"/>
      <p:bldP spid="57" grpId="0"/>
      <p:bldP spid="58" grpId="0"/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частом использовании переходов по завершении легче допустить ошибку  в модели, которая может привести к неопределенному поведению.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Составить диаграмму автомата для нахождения корней квадратного уравнения.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SDL</a:t>
            </a:r>
            <a:r>
              <a:rPr lang="ru-RU" dirty="0" smtClean="0"/>
              <a:t>(</a:t>
            </a:r>
            <a:r>
              <a:rPr lang="en-US" dirty="0" smtClean="0"/>
              <a:t>Specification and Description Language)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SDL – </a:t>
            </a:r>
            <a:r>
              <a:rPr lang="ru-RU" dirty="0" smtClean="0"/>
              <a:t>промышленный стандарт, используется, в основном, в области телекоммуникаций.</a:t>
            </a:r>
          </a:p>
          <a:p>
            <a:pPr>
              <a:buNone/>
            </a:pPr>
            <a:r>
              <a:rPr lang="ru-RU" dirty="0" smtClean="0"/>
              <a:t>В основу положен три основные идеи:</a:t>
            </a:r>
          </a:p>
          <a:p>
            <a:r>
              <a:rPr lang="ru-RU" dirty="0" smtClean="0"/>
              <a:t>Структурная декомпозиция</a:t>
            </a:r>
          </a:p>
          <a:p>
            <a:r>
              <a:rPr lang="ru-RU" dirty="0" smtClean="0"/>
              <a:t>Описание поведения системы с помощью конечных автоматов</a:t>
            </a:r>
          </a:p>
          <a:p>
            <a:r>
              <a:rPr lang="ru-RU" dirty="0" smtClean="0"/>
              <a:t>Использование определенных абстрактных типов данных</a:t>
            </a:r>
          </a:p>
          <a:p>
            <a:pPr>
              <a:buNone/>
            </a:pPr>
            <a:r>
              <a:rPr lang="ru-RU" dirty="0" smtClean="0"/>
              <a:t>Конечные автоматы описываются с помощью диаграммы состояний – переходов.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Описать работу обычного телефонного аппарата при обработке входящего звонка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4576738" cy="472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cs622420.vk.me/v622420066/56461/dUN_w4p5220.jpg"/>
          <p:cNvPicPr>
            <a:picLocks noChangeAspect="1" noChangeArrowheads="1"/>
          </p:cNvPicPr>
          <p:nvPr/>
        </p:nvPicPr>
        <p:blipFill>
          <a:blip r:embed="rId3" cstate="print"/>
          <a:srcRect l="18134" t="12112" r="67218" b="35711"/>
          <a:stretch>
            <a:fillRect/>
          </a:stretch>
        </p:blipFill>
        <p:spPr bwMode="auto">
          <a:xfrm>
            <a:off x="5004048" y="1484784"/>
            <a:ext cx="2160240" cy="4320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80312" y="1484784"/>
            <a:ext cx="14401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Старт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Ожидание</a:t>
            </a:r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Вх</a:t>
            </a:r>
            <a:r>
              <a:rPr lang="ru-RU" dirty="0" smtClean="0"/>
              <a:t>. Звонок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Вызов отменен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Телефон занят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Телефон звонит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Длинные гудки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Короткие гудки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Трубка повешена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Трубка поднята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Разговор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Результат:</a:t>
            </a:r>
            <a:endParaRPr lang="ru-RU" dirty="0"/>
          </a:p>
        </p:txBody>
      </p:sp>
      <p:pic>
        <p:nvPicPr>
          <p:cNvPr id="23554" name="Picture 2" descr="http://cs622420.vk.me/v622420066/56461/dUN_w4p5220.jpg"/>
          <p:cNvPicPr>
            <a:picLocks noChangeAspect="1" noChangeArrowheads="1"/>
          </p:cNvPicPr>
          <p:nvPr/>
        </p:nvPicPr>
        <p:blipFill>
          <a:blip r:embed="rId2" cstate="print"/>
          <a:srcRect l="18134" t="12112" r="20948" b="76"/>
          <a:stretch>
            <a:fillRect/>
          </a:stretch>
        </p:blipFill>
        <p:spPr bwMode="auto">
          <a:xfrm>
            <a:off x="1259632" y="1196752"/>
            <a:ext cx="6588224" cy="5332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конечных автоматов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Математическое</a:t>
            </a:r>
          </a:p>
          <a:p>
            <a:r>
              <a:rPr lang="ru-RU" dirty="0" smtClean="0"/>
              <a:t>Табличное</a:t>
            </a:r>
          </a:p>
          <a:p>
            <a:r>
              <a:rPr lang="ru-RU" dirty="0" smtClean="0"/>
              <a:t>графическое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пример: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331640" y="32129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Перенос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Копирование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1475656" y="4941168"/>
            <a:ext cx="108012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2915816" y="2564904"/>
            <a:ext cx="42484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99592" y="580526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Строки помечены символами алфавита состояний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162880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Столбцы помечены символами входного алфавита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Табличное 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ячейках укажем значения функции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87624" y="2132857"/>
          <a:ext cx="6912768" cy="272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4077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 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Перенос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</a:p>
                  </a:txBody>
                  <a:tcPr/>
                </a:tc>
              </a:tr>
              <a:tr h="76078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Копирование</a:t>
                      </a:r>
                    </a:p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Начальное</a:t>
                      </a:r>
                    </a:p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251520" y="5229200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Автомат считает натуральное число, следующие за поданным на вход.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1100</Words>
  <Application>Microsoft Office PowerPoint</Application>
  <PresentationFormat>Экран (4:3)</PresentationFormat>
  <Paragraphs>272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Модели поведения</vt:lpstr>
      <vt:lpstr>Презентация PowerPoint</vt:lpstr>
      <vt:lpstr>Модель поведения</vt:lpstr>
      <vt:lpstr>SDL(Specification and Description Language)</vt:lpstr>
      <vt:lpstr>Презентация PowerPoint</vt:lpstr>
      <vt:lpstr>Результат:</vt:lpstr>
      <vt:lpstr>Описание конечных автоматов</vt:lpstr>
      <vt:lpstr>Табличное описание</vt:lpstr>
      <vt:lpstr>Табличное описание</vt:lpstr>
      <vt:lpstr>Табличное описание</vt:lpstr>
      <vt:lpstr>Табличное описание</vt:lpstr>
      <vt:lpstr>Графический способ</vt:lpstr>
      <vt:lpstr>Графический способ</vt:lpstr>
      <vt:lpstr>Необходимость</vt:lpstr>
      <vt:lpstr>Пример</vt:lpstr>
      <vt:lpstr>Жизненный цикл сотрудника</vt:lpstr>
      <vt:lpstr>Средства моделирования поведения в UML</vt:lpstr>
      <vt:lpstr>Явное выделение состояний</vt:lpstr>
      <vt:lpstr>Поток управления и поток данных</vt:lpstr>
      <vt:lpstr>Последовательность сообщений</vt:lpstr>
      <vt:lpstr>Параллельное поведение</vt:lpstr>
      <vt:lpstr>Диаграмма автомата</vt:lpstr>
      <vt:lpstr>Диаграмма автомата</vt:lpstr>
      <vt:lpstr>Состояния  и переходы на диаграмме автоматов</vt:lpstr>
      <vt:lpstr>Простое состояние</vt:lpstr>
      <vt:lpstr>Простое состояние</vt:lpstr>
      <vt:lpstr>Простой переход</vt:lpstr>
      <vt:lpstr>Простой переход</vt:lpstr>
      <vt:lpstr>Переход по завершению</vt:lpstr>
      <vt:lpstr>Сторожевое условие</vt:lpstr>
      <vt:lpstr>Действия на переходе</vt:lpstr>
      <vt:lpstr>Пример</vt:lpstr>
      <vt:lpstr>Пример</vt:lpstr>
      <vt:lpstr>Важно!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поведения</dc:title>
  <dc:creator>Андрей Бережков</dc:creator>
  <cp:lastModifiedBy>Андрей Бережков</cp:lastModifiedBy>
  <cp:revision>44</cp:revision>
  <dcterms:created xsi:type="dcterms:W3CDTF">2015-10-21T15:22:41Z</dcterms:created>
  <dcterms:modified xsi:type="dcterms:W3CDTF">2020-01-24T06:36:06Z</dcterms:modified>
</cp:coreProperties>
</file>