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поведения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Диаграмма автомата часть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 </a:t>
            </a:r>
            <a:r>
              <a:rPr lang="en-US" i="1" dirty="0" smtClean="0"/>
              <a:t>else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Из примера понятно, что условия увольнения «самостоятельно» и «администрация» взаимно исключают друг друга</a:t>
            </a:r>
            <a:endParaRPr lang="ru-RU" dirty="0"/>
          </a:p>
        </p:txBody>
      </p:sp>
      <p:pic>
        <p:nvPicPr>
          <p:cNvPr id="4" name="Picture 4" descr="C:\Users\Администратор\YandexDisk\YandexDisk\Скриншоты\2015-10-28 22-13-14 Creately - Draw, Share, Validate and Export diagram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69" y="3068960"/>
            <a:ext cx="9083331" cy="40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else</a:t>
            </a:r>
            <a:endParaRPr lang="ru-RU" dirty="0"/>
          </a:p>
        </p:txBody>
      </p:sp>
      <p:pic>
        <p:nvPicPr>
          <p:cNvPr id="20482" name="Picture 2" descr="C:\Users\Администратор\YandexDisk\YandexDisk\Скриншоты\2015-10-28 22-36-00 Скриншот экран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778654" cy="33821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544522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Стандарт не допускает случая, когда на одном альтернативном сегменте задано сторожевое условие, а на другом – нет.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проще!</a:t>
            </a:r>
            <a:endParaRPr lang="ru-RU" dirty="0"/>
          </a:p>
        </p:txBody>
      </p:sp>
      <p:pic>
        <p:nvPicPr>
          <p:cNvPr id="4" name="Picture 2" descr="C:\Users\Администратор\YandexDisk\YandexDisk\Скриншоты\2015-10-28 22-43-59 Creately - Draw, Share, Validate and Export diagram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4785" y="2060848"/>
            <a:ext cx="9288785" cy="317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Студент должен сдать государственные экзамены. Он может придти на них в трех состояниях : готов полностью (5), готов частично (4), не готов (3). В любом случае студент попытается списать.</a:t>
            </a:r>
          </a:p>
          <a:p>
            <a:pPr>
              <a:buNone/>
            </a:pPr>
            <a:r>
              <a:rPr lang="ru-RU" dirty="0" smtClean="0"/>
              <a:t>Если преподаватель узнает, что студент списал, то ставит оценку на бал ниже. Если не узнает – то оценку в соответствии с готовностью студента.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(да, в состояния могу входить несколько переходов)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состояния </a:t>
            </a:r>
            <a:r>
              <a:rPr lang="en-US" dirty="0" smtClean="0"/>
              <a:t>UML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Составные состояния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composite state)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Последовательным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параллельным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Специальные состояния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pseudo state)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Начальное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initial)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Слияние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join)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Развилка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fork)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Переходное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junction)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Выбор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choice)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Поверхностное историческое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shallow history)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Глубинное историческое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deep history)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Прекращение выполнения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terminate)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Заключительное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final)</a:t>
            </a:r>
          </a:p>
          <a:p>
            <a:pPr lvl="1"/>
            <a:r>
              <a:rPr lang="ru-RU" dirty="0" smtClean="0">
                <a:latin typeface="Arial" pitchFamily="34" charset="0"/>
                <a:cs typeface="Arial" pitchFamily="34" charset="0"/>
              </a:rPr>
              <a:t>Ссылочное состояние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submachine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состояния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Составное состояние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это состояние, в которое вложена машина состояний. Если вложена только одна машина, то состояние называется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последовательным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если несколько -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параллельным</a:t>
            </a:r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Два состояния: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Off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выключен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работает.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Два варианта работы: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Blinking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- мигающий желтый, движение не регулируется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Working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- светофор работает.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светофор работает, то у него есть 4 состояния (сигналы к движению)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green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зеленый.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YellowGreen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– состояние перехода из режима разрешения в режим запрещения движения.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- красный.</a:t>
            </a:r>
          </a:p>
          <a:p>
            <a:pPr>
              <a:buFontTx/>
              <a:buChar char="-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RedYellow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 - состояние перехода из режима запрещения в режим разрешения движения.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http://www.voobrazenie.ru/voob/pics/1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195736" cy="2527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user\Desktop\Лекции для студентов\Проектирование информационных систем\Лекция 7\Светофор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271" y="0"/>
            <a:ext cx="9174271" cy="5832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594928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«</a:t>
            </a:r>
            <a:r>
              <a:rPr lang="en-US" sz="2000" b="1" dirty="0" smtClean="0"/>
              <a:t>after</a:t>
            </a:r>
            <a:r>
              <a:rPr lang="ru-RU" sz="2000" b="1" dirty="0" smtClean="0"/>
              <a:t>» - событие таймера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и глобальные переходы</a:t>
            </a:r>
            <a:endParaRPr lang="ru-RU" dirty="0"/>
          </a:p>
        </p:txBody>
      </p:sp>
      <p:pic>
        <p:nvPicPr>
          <p:cNvPr id="30722" name="Picture 2" descr="C:\Users\user\Desktop\Лекции для студентов\Проектирование информационных систем\Лекция 7\ex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4476750" cy="27622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407707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Конфликт: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если в состояние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придет событие е, то возбуждаются одновременно переходы в состояния С 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Какой должен быть выполнен?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 точки зрения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UML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если для вложенного состояния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(B)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определен переход с тем же событием перехода и сторожевым условием что и  глобального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(A)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определенного перехода, то преимущество имеет локально определенный переход.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Т.е. сработает переход в состояние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3212976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Кандидат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  <a:endCxn id="13" idx="1"/>
          </p:cNvCxnSpPr>
          <p:nvPr/>
        </p:nvCxnSpPr>
        <p:spPr>
          <a:xfrm>
            <a:off x="2483768" y="364502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2708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hire*()[</a:t>
            </a:r>
            <a:r>
              <a:rPr lang="en-US" dirty="0" err="1" smtClean="0"/>
              <a:t>isFree</a:t>
            </a:r>
            <a:r>
              <a:rPr lang="en-US" dirty="0" smtClean="0"/>
              <a:t>]</a:t>
            </a:r>
          </a:p>
          <a:p>
            <a:r>
              <a:rPr lang="en-US" dirty="0" smtClean="0"/>
              <a:t>Meet boss, </a:t>
            </a:r>
            <a:r>
              <a:rPr lang="en-US" b="1" dirty="0" err="1" smtClean="0"/>
              <a:t>GetTask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0032" y="2780928"/>
            <a:ext cx="284380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Entry/create account</a:t>
            </a:r>
          </a:p>
          <a:p>
            <a:pPr algn="ctr"/>
            <a:r>
              <a:rPr lang="en-US" dirty="0" smtClean="0"/>
              <a:t>Exit/destroy account</a:t>
            </a:r>
          </a:p>
          <a:p>
            <a:pPr algn="ctr"/>
            <a:r>
              <a:rPr lang="en-US" dirty="0" smtClean="0"/>
              <a:t>Do/do task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860032" y="3356992"/>
            <a:ext cx="288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0"/>
          </p:cNvCxnSpPr>
          <p:nvPr/>
        </p:nvCxnSpPr>
        <p:spPr>
          <a:xfrm flipV="1">
            <a:off x="6281936" y="1988840"/>
            <a:ext cx="1825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228184" y="45091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8224" y="22048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[fail]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6216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[success]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92080" y="1196752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Уволен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20072" y="52292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Приянт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endCxn id="7" idx="0"/>
          </p:cNvCxnSpPr>
          <p:nvPr/>
        </p:nvCxnSpPr>
        <p:spPr>
          <a:xfrm>
            <a:off x="2195736" y="15567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83671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Сторожевое условие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2339752" y="3501008"/>
            <a:ext cx="15841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1640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971600" y="2564904"/>
            <a:ext cx="17281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220486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7380312" y="2060848"/>
            <a:ext cx="115212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7452320" y="393305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6804248" y="4077072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40352" y="141277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 при входе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740352" y="4509120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 при выходе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740352" y="5589240"/>
            <a:ext cx="140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Внутренняя деятельность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/>
      <p:bldP spid="32" grpId="0"/>
      <p:bldP spid="33" grpId="0" animBg="1"/>
      <p:bldP spid="34" grpId="0" animBg="1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любой момент времени работа информационной системы отдела кадров может быть завершена. Если при этом имеются несохраненные данные, то решение о том, сохранять эти данные или нет, должен принять пользователь.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user\Desktop\Лекции для студентов\Проектирование информационных систем\Лекция 7\e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20126" cy="4095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522920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Сначала сработает локальный переход «закрыть» и лишь потом глобальный.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Начальное состояние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это специальное состояние, соответствующие ситуации, когда машина еще не работает.</a:t>
            </a:r>
          </a:p>
          <a:p>
            <a:pPr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Исходящий переход из начального состояния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не может иметь события перехода, но может иметь сторожевое условие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В последнем случае должны быть определены несколько переходов из начального состояния, причем один из них обязательно должен срабатывать.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 descr="C:\Users\user\Desktop\Лекции для студентов\Проектирование информационных систем\Лекция 7\Нач. сост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780928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Заключительное состояние – это специальное состояние, соответствующие ситуации, когда машина состояний уже не работает.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Если имеется входящий переход в составное состояние, то машина состояний, вложенная в данное составное состояние, обязана иметь начальное состояние.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Если машина состояний, вложенная в составное состояние, имеет заключительное состояние, то данное составное состояние может иметь исходящий переход по завершении.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Эквивалентные выражения переходов между составными состояниями</a:t>
            </a:r>
            <a:endParaRPr lang="ru-RU" sz="2800" dirty="0"/>
          </a:p>
        </p:txBody>
      </p:sp>
      <p:pic>
        <p:nvPicPr>
          <p:cNvPr id="33794" name="Picture 2" descr="C:\Users\Администратор\YandexDisk\YandexDisk\Скриншоты\2015-10-29 08-35-30 XbpQiXXWpSk.jpg (1334×749)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762876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Историческое состояние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заставляет автомат помнить, в каком состоянии его прерывали в прошлый раз, и «продолжить начатое».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Поверхностное историческое состояние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запоминает, какое состояние было активным на том же уровне вложенности, на каком находится само историческое состояние.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Глубинное историческое состояние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помнит не только активное состояние на данном уровне, но и на всех вложенных уровнях.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поверхностного исторического состояния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Информационная система должна отслеживать состояния, в котором находится сотрудники, а именно: в офисе, в отпуске или на больничном. В случае болезни действует следующие правило – если сотрудник заболел в отпуске, то отпуск прерывается, а по выздоровлению возобновляется.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C:\Users\user\Desktop\Лекции для студентов\Проектирование информационных систем\Лекция 7\ex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128792" cy="5381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машины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мы хотим описать сложное поведение , то следует делать это по частям.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Для этого используются механизмы «ссылочное состояние» и «состояние заглушки»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Сторожевое условие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Сторожевое условие – это логическое выражение, которое должно оказаться истинным для того, чтобы возбужденный переход сработал.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Ссылочное состояние –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состояние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которое обозначает вложенный в него автомат.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На диаграмме ссылочное состояние обозначается в виде фигуры простого состояния с именем, которому предшествует ключевое слово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include.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 descr="C:\Users\user\Desktop\Лекции для студентов\Проектирование информационных систем\Лекция 7\ссылочное состояни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653136"/>
            <a:ext cx="2232248" cy="1838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заглушка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298092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Состояние заглушка – это специальное состояние, которое обозначает в ссылочном состоянии некоторое вложенное состояние того составного состояния, на которое дается ссылка.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 descr="C:\Users\user\Desktop\Лекции для студентов\Проектирование информационных систем\Лекция 7\Заглушк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3524250"/>
            <a:ext cx="2571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Вновь принимаемый сотрудник всегда принимается с испытательным сроком. Ранее работавший сотрудник всегда принимается без </a:t>
            </a:r>
            <a:r>
              <a:rPr lang="ru-RU" dirty="0" err="1" smtClean="0"/>
              <a:t>испытального</a:t>
            </a:r>
            <a:r>
              <a:rPr lang="ru-RU" dirty="0" smtClean="0"/>
              <a:t> срока.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C:\Users\user\Desktop\Лекции для студентов\Проектирование информационных систем\Лекция 7\ex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20472" cy="6925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Описать состояния от абитуриента до выпускника магистратуры в Университете ИТМО.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Сегментированные переходы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Синтетические средства, облегчающие построение сторожевых условий: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Сегментированные переходы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реализуемые с помощью </a:t>
            </a:r>
            <a:r>
              <a:rPr lang="ru-RU" u="sng" dirty="0" smtClean="0">
                <a:latin typeface="Arial" pitchFamily="34" charset="0"/>
                <a:cs typeface="Arial" pitchFamily="34" charset="0"/>
              </a:rPr>
              <a:t>переходных состояний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u="sng" dirty="0" smtClean="0">
                <a:latin typeface="Arial" pitchFamily="34" charset="0"/>
                <a:cs typeface="Arial" pitchFamily="34" charset="0"/>
              </a:rPr>
              <a:t>состояний выбора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предикат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4098" name="Picture 2" descr="https://media2.stickersmalin.com/produit/original/stickers-what-else-R1-141742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717032"/>
            <a:ext cx="4286250" cy="4286250"/>
          </a:xfrm>
          <a:prstGeom prst="rect">
            <a:avLst/>
          </a:prstGeom>
          <a:noFill/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6948264" y="2420888"/>
            <a:ext cx="115212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8172400" y="2132856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372200" y="4005064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 rot="2973271">
            <a:off x="7778645" y="4582163"/>
            <a:ext cx="398316" cy="361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Сегментированные переходы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Сегменты перехода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(transition segment)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 части, на которые может быть разбита линия перехода.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Разбивающие элементы: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Переходное состояние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junction state)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Состояние выбора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choice)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Действия посылки и приема сигналов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100392" y="393305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2973271">
            <a:off x="8102562" y="4438664"/>
            <a:ext cx="360000" cy="361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kaluga-gov.ru/images/%D0%A0%D0%B8%D1%81%D1%83%D0%BD%D0%BE%D0%B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6525" y="3162299"/>
            <a:ext cx="2657475" cy="36957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Переходные состояния и состояния выбора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Несколько переходов, исходящих из одного состояния и имеющих общие событие перехода можно объединить в дерево сегментированных переходов.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При увольнении сотрудника с предприятия, в зависимости от причины, следует разделять три случая: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Увольнение сотрудника по собственному желанию,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Увольнение сотрудника по инициативе администрации в связи с нарушением условий трудового договора,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Вынужденное увольнение сотрудника в связи с проблемами , от сотрудника не зависящими.  Подразумевается обратное зачисление в штат при первой возможности.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Сотрудник.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Сотрудник, уволившийся по собственному желанию.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Сотрудник, уволенный по инициативе администрации.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Сотрудник уволенный ввиду временных трудностей.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Дерево сегментированных переходов</a:t>
            </a:r>
            <a:endParaRPr lang="ru-RU" dirty="0"/>
          </a:p>
        </p:txBody>
      </p:sp>
      <p:pic>
        <p:nvPicPr>
          <p:cNvPr id="19460" name="Picture 4" descr="C:\Users\Администратор\YandexDisk\YandexDisk\Скриншоты\2015-10-28 22-13-14 Creately - Draw, Share, Validate and Export diagram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083331" cy="40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1028</Words>
  <Application>Microsoft Office PowerPoint</Application>
  <PresentationFormat>Экран (4:3)</PresentationFormat>
  <Paragraphs>122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Моделирование поведения </vt:lpstr>
      <vt:lpstr>Пример</vt:lpstr>
      <vt:lpstr>Сторожевое условие</vt:lpstr>
      <vt:lpstr>Сегментированные переходы</vt:lpstr>
      <vt:lpstr>Сегментированные переходы</vt:lpstr>
      <vt:lpstr>Переходные состояния и состояния выбора</vt:lpstr>
      <vt:lpstr>Пример</vt:lpstr>
      <vt:lpstr>Состояния:</vt:lpstr>
      <vt:lpstr>Дерево сегментированных переходов</vt:lpstr>
      <vt:lpstr>Предикат else</vt:lpstr>
      <vt:lpstr>Пример с else</vt:lpstr>
      <vt:lpstr>Можно проще!</vt:lpstr>
      <vt:lpstr>Задание</vt:lpstr>
      <vt:lpstr>Составные состояния UML 2</vt:lpstr>
      <vt:lpstr>Составные состояния</vt:lpstr>
      <vt:lpstr>Пример</vt:lpstr>
      <vt:lpstr>Слайд 17</vt:lpstr>
      <vt:lpstr>Слайд 18</vt:lpstr>
      <vt:lpstr>Локальные и глобальные переходы</vt:lpstr>
      <vt:lpstr>Пример</vt:lpstr>
      <vt:lpstr>Слайд 21</vt:lpstr>
      <vt:lpstr>Начальное состояние</vt:lpstr>
      <vt:lpstr>Заключительное состояние</vt:lpstr>
      <vt:lpstr>Важно!</vt:lpstr>
      <vt:lpstr>Эквивалентные выражения переходов между составными состояниями</vt:lpstr>
      <vt:lpstr>Историческое состояние</vt:lpstr>
      <vt:lpstr>Пример поверхностного исторического состояния</vt:lpstr>
      <vt:lpstr>Слайд 28</vt:lpstr>
      <vt:lpstr>Вложенные машины состояний</vt:lpstr>
      <vt:lpstr>Ссылочное состояние</vt:lpstr>
      <vt:lpstr>Состояние заглушка</vt:lpstr>
      <vt:lpstr>Пример</vt:lpstr>
      <vt:lpstr>Слайд 33</vt:lpstr>
      <vt:lpstr>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поведения </dc:title>
  <dc:creator>Андрей Бережков</dc:creator>
  <cp:lastModifiedBy>user</cp:lastModifiedBy>
  <cp:revision>33</cp:revision>
  <dcterms:created xsi:type="dcterms:W3CDTF">2015-10-28T18:17:35Z</dcterms:created>
  <dcterms:modified xsi:type="dcterms:W3CDTF">2015-11-05T06:51:56Z</dcterms:modified>
</cp:coreProperties>
</file>