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K Grotesk Bold" panose="020B0604020202020204" charset="-52"/>
      <p:regular r:id="rId12"/>
    </p:embeddedFont>
    <p:embeddedFont>
      <p:font typeface="Arial Rounded MT Bold" panose="020F0704030504030204" pitchFamily="34" charset="0"/>
      <p:regular r:id="rId13"/>
    </p:embeddedFont>
    <p:embeddedFont>
      <p:font typeface="Open Sans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4929" y="0"/>
            <a:ext cx="9388929" cy="10287000"/>
            <a:chOff x="0" y="0"/>
            <a:chExt cx="1957726" cy="2144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7726" cy="2144987"/>
            </a:xfrm>
            <a:custGeom>
              <a:avLst/>
              <a:gdLst/>
              <a:ahLst/>
              <a:cxnLst/>
              <a:rect l="l" t="t" r="r" b="b"/>
              <a:pathLst>
                <a:path w="1957726" h="2144987">
                  <a:moveTo>
                    <a:pt x="0" y="0"/>
                  </a:moveTo>
                  <a:lnTo>
                    <a:pt x="1957726" y="0"/>
                  </a:lnTo>
                  <a:lnTo>
                    <a:pt x="1957726" y="2144987"/>
                  </a:lnTo>
                  <a:lnTo>
                    <a:pt x="0" y="2144987"/>
                  </a:lnTo>
                  <a:close/>
                </a:path>
              </a:pathLst>
            </a:custGeom>
            <a:solidFill>
              <a:srgbClr val="CD351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r="2407"/>
          <a:stretch>
            <a:fillRect/>
          </a:stretch>
        </p:blipFill>
        <p:spPr>
          <a:xfrm>
            <a:off x="1025022" y="1634492"/>
            <a:ext cx="6849028" cy="70180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125828" y="3847782"/>
            <a:ext cx="7133472" cy="233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7700">
                <a:solidFill>
                  <a:srgbClr val="000000"/>
                </a:solidFill>
                <a:latin typeface="HK Grotesk Bold Bold"/>
              </a:rPr>
              <a:t>Умные покупки от МТС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4929" y="0"/>
            <a:ext cx="9388929" cy="10287000"/>
            <a:chOff x="0" y="0"/>
            <a:chExt cx="1957726" cy="2144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7726" cy="2144987"/>
            </a:xfrm>
            <a:custGeom>
              <a:avLst/>
              <a:gdLst/>
              <a:ahLst/>
              <a:cxnLst/>
              <a:rect l="l" t="t" r="r" b="b"/>
              <a:pathLst>
                <a:path w="1957726" h="2144987">
                  <a:moveTo>
                    <a:pt x="0" y="0"/>
                  </a:moveTo>
                  <a:lnTo>
                    <a:pt x="1957726" y="0"/>
                  </a:lnTo>
                  <a:lnTo>
                    <a:pt x="1957726" y="2144987"/>
                  </a:lnTo>
                  <a:lnTo>
                    <a:pt x="0" y="2144987"/>
                  </a:lnTo>
                  <a:close/>
                </a:path>
              </a:pathLst>
            </a:custGeom>
            <a:solidFill>
              <a:srgbClr val="CD351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r="2407"/>
          <a:stretch>
            <a:fillRect/>
          </a:stretch>
        </p:blipFill>
        <p:spPr>
          <a:xfrm>
            <a:off x="1025022" y="1634492"/>
            <a:ext cx="6849028" cy="70180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125828" y="3847782"/>
            <a:ext cx="7133472" cy="233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7700">
                <a:solidFill>
                  <a:srgbClr val="000000"/>
                </a:solidFill>
                <a:latin typeface="HK Grotesk Bold Bold"/>
              </a:rPr>
              <a:t>Умные покупки от МТС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78803"/>
            <a:ext cx="18288000" cy="1608197"/>
          </a:xfrm>
          <a:prstGeom prst="rect">
            <a:avLst/>
          </a:prstGeom>
          <a:solidFill>
            <a:srgbClr val="CD3518"/>
          </a:solidFill>
        </p:spPr>
      </p:sp>
      <p:sp>
        <p:nvSpPr>
          <p:cNvPr id="3" name="TextBox 3"/>
          <p:cNvSpPr txBox="1"/>
          <p:nvPr/>
        </p:nvSpPr>
        <p:spPr>
          <a:xfrm>
            <a:off x="2644452" y="1028700"/>
            <a:ext cx="802228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78"/>
              </a:lnSpc>
            </a:pPr>
            <a:r>
              <a:rPr lang="en-US" sz="6898" spc="137">
                <a:solidFill>
                  <a:srgbClr val="000000"/>
                </a:solidFill>
                <a:latin typeface="HK Grotesk Bold"/>
              </a:rPr>
              <a:t>Проблема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44452" y="2172808"/>
            <a:ext cx="11329405" cy="273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Повышение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количества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транзакций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покупок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пользователей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и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категорий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 в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которых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они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закупаются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. </a:t>
            </a:r>
          </a:p>
          <a:p>
            <a:pPr>
              <a:lnSpc>
                <a:spcPts val="3639"/>
              </a:lnSpc>
            </a:pP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Провести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пользователя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цепочке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"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купил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порошок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купи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стиральную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машину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нужна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одежда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нужны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иголки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"</a:t>
            </a:r>
          </a:p>
          <a:p>
            <a:pPr>
              <a:lnSpc>
                <a:spcPts val="3639"/>
              </a:lnSpc>
            </a:pPr>
            <a:endParaRPr 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lvl="0" indent="0">
              <a:lnSpc>
                <a:spcPts val="3639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44452" y="4620793"/>
            <a:ext cx="761565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78"/>
              </a:lnSpc>
            </a:pPr>
            <a:r>
              <a:rPr lang="en-US" sz="6898" spc="137">
                <a:solidFill>
                  <a:srgbClr val="000000"/>
                </a:solidFill>
                <a:latin typeface="HK Grotesk Bold"/>
              </a:rPr>
              <a:t>Решение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44452" y="5924548"/>
            <a:ext cx="11081292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Расширение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для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мобильного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приложения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по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персональным</a:t>
            </a:r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рекомендациям</a:t>
            </a:r>
            <a:endParaRPr 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lvl="0" indent="0">
              <a:lnSpc>
                <a:spcPts val="3779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18326" y="4737473"/>
            <a:ext cx="878265" cy="8143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92878" y="1187994"/>
            <a:ext cx="729161" cy="729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7560" y="2989723"/>
            <a:ext cx="17240440" cy="538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Мы использовали теорию графов , теорию принятия решений и несколько моделей ML.</a:t>
            </a:r>
          </a:p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Дообучение модели выбора стратегии происходит  клиентами (пользователи выступают учителями)</a:t>
            </a:r>
          </a:p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На основе моделей подбирается оптимальная стратегия предложений</a:t>
            </a:r>
          </a:p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После двухдневного изучения датасетов и поведения пользователей, проверили множество гипотез</a:t>
            </a:r>
          </a:p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Система адаптируется под пользователя на основе </a:t>
            </a:r>
          </a:p>
          <a:p>
            <a:pPr marL="732169" lvl="1" indent="-366084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000000"/>
                </a:solidFill>
                <a:latin typeface="Open Sans"/>
              </a:rPr>
              <a:t>Решение проблемы холодного старта для новых пользователей.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0335" y="1595957"/>
            <a:ext cx="9939278" cy="106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HK Grotesk Bold"/>
              </a:rPr>
              <a:t>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78803"/>
            <a:ext cx="18288000" cy="1608197"/>
          </a:xfrm>
          <a:prstGeom prst="rect">
            <a:avLst/>
          </a:prstGeom>
          <a:solidFill>
            <a:srgbClr val="CD3518"/>
          </a:solidFill>
        </p:spPr>
      </p:sp>
      <p:sp>
        <p:nvSpPr>
          <p:cNvPr id="3" name="TextBox 3"/>
          <p:cNvSpPr txBox="1"/>
          <p:nvPr/>
        </p:nvSpPr>
        <p:spPr>
          <a:xfrm>
            <a:off x="2086072" y="1327367"/>
            <a:ext cx="13230127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680"/>
              </a:lnSpc>
              <a:spcBef>
                <a:spcPct val="0"/>
              </a:spcBef>
            </a:pPr>
            <a:r>
              <a:rPr lang="en-US" sz="6200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HK Grotesk Bold"/>
              </a:rPr>
              <a:t>Особенности</a:t>
            </a:r>
            <a:r>
              <a:rPr lang="en-US" sz="6200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HK Grotesk Bold"/>
              </a:rPr>
              <a:t>приложения</a:t>
            </a:r>
            <a:endParaRPr lang="en-US" sz="6200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96617" y="2802441"/>
            <a:ext cx="14894766" cy="6787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807" lvl="1" indent="-378904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Анализ списка покупок пользователя на основе совершенных транзакций</a:t>
            </a:r>
          </a:p>
          <a:p>
            <a:pPr marL="757807" lvl="1" indent="-378904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Всплывающие предложения на основе данных о геолокации</a:t>
            </a:r>
          </a:p>
          <a:p>
            <a:pPr marL="757807" lvl="1" indent="-378904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Создание связей на основе первичных покупок пользователя</a:t>
            </a:r>
          </a:p>
          <a:p>
            <a:pPr marL="757807" lvl="1" indent="-378904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Предоставление сезонных предложений</a:t>
            </a:r>
          </a:p>
          <a:p>
            <a:pPr marL="757807" lvl="1" indent="-378904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Расчет интересов социальных сетей по ФИО</a:t>
            </a:r>
          </a:p>
          <a:p>
            <a:pPr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4913"/>
              </a:lnSpc>
            </a:pPr>
            <a:endParaRPr lang="en-US" sz="350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913"/>
              </a:lnSpc>
            </a:pPr>
            <a:endParaRPr lang="en-US" sz="350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913"/>
              </a:lnSpc>
            </a:pPr>
            <a:endParaRPr lang="en-US" sz="350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913"/>
              </a:lnSpc>
            </a:pPr>
            <a:endParaRPr lang="en-US" sz="350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158" t="4225" b="4501"/>
          <a:stretch>
            <a:fillRect/>
          </a:stretch>
        </p:blipFill>
        <p:spPr>
          <a:xfrm>
            <a:off x="4244993" y="1377581"/>
            <a:ext cx="10695037" cy="854612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62800" y="9797"/>
            <a:ext cx="634977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560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000000"/>
                </a:solidFill>
                <a:latin typeface="HK Grotesk Bold"/>
              </a:rPr>
              <a:t>Результаты</a:t>
            </a:r>
            <a:r>
              <a:rPr lang="en-US" sz="5400" dirty="0">
                <a:solidFill>
                  <a:srgbClr val="000000"/>
                </a:solidFill>
                <a:latin typeface="HK Grotesk Bold"/>
              </a:rPr>
              <a:t> ML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-474549"/>
            <a:ext cx="2545205" cy="11236098"/>
            <a:chOff x="0" y="0"/>
            <a:chExt cx="960264" cy="42391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0264" cy="4239196"/>
            </a:xfrm>
            <a:custGeom>
              <a:avLst/>
              <a:gdLst/>
              <a:ahLst/>
              <a:cxnLst/>
              <a:rect l="l" t="t" r="r" b="b"/>
              <a:pathLst>
                <a:path w="960264" h="4239196">
                  <a:moveTo>
                    <a:pt x="0" y="0"/>
                  </a:moveTo>
                  <a:lnTo>
                    <a:pt x="960264" y="0"/>
                  </a:lnTo>
                  <a:lnTo>
                    <a:pt x="960264" y="4239196"/>
                  </a:lnTo>
                  <a:lnTo>
                    <a:pt x="0" y="4239196"/>
                  </a:lnTo>
                  <a:close/>
                </a:path>
              </a:pathLst>
            </a:custGeom>
            <a:solidFill>
              <a:srgbClr val="CD3518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337"/>
          <a:stretch>
            <a:fillRect/>
          </a:stretch>
        </p:blipFill>
        <p:spPr>
          <a:xfrm>
            <a:off x="4908631" y="546442"/>
            <a:ext cx="11174542" cy="918640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221068"/>
            <a:ext cx="2819810" cy="11236098"/>
            <a:chOff x="0" y="0"/>
            <a:chExt cx="1063868" cy="4239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3868" cy="4239196"/>
            </a:xfrm>
            <a:custGeom>
              <a:avLst/>
              <a:gdLst/>
              <a:ahLst/>
              <a:cxnLst/>
              <a:rect l="l" t="t" r="r" b="b"/>
              <a:pathLst>
                <a:path w="1063868" h="4239196">
                  <a:moveTo>
                    <a:pt x="0" y="0"/>
                  </a:moveTo>
                  <a:lnTo>
                    <a:pt x="1063868" y="0"/>
                  </a:lnTo>
                  <a:lnTo>
                    <a:pt x="1063868" y="4239196"/>
                  </a:lnTo>
                  <a:lnTo>
                    <a:pt x="0" y="4239196"/>
                  </a:lnTo>
                  <a:close/>
                </a:path>
              </a:pathLst>
            </a:custGeom>
            <a:solidFill>
              <a:srgbClr val="CD351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6741" y="670859"/>
            <a:ext cx="6091149" cy="639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225"/>
              </a:lnSpc>
              <a:spcBef>
                <a:spcPct val="0"/>
              </a:spcBef>
            </a:pPr>
            <a:r>
              <a:rPr lang="en-US" sz="3732">
                <a:solidFill>
                  <a:srgbClr val="FFFFFF"/>
                </a:solidFill>
                <a:latin typeface="HK Grotesk Bold"/>
              </a:rPr>
              <a:t>Mobile 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78803"/>
            <a:ext cx="18288000" cy="1608197"/>
          </a:xfrm>
          <a:prstGeom prst="rect">
            <a:avLst/>
          </a:prstGeom>
          <a:solidFill>
            <a:srgbClr val="CD3518"/>
          </a:solidFill>
        </p:spPr>
      </p:sp>
      <p:sp>
        <p:nvSpPr>
          <p:cNvPr id="3" name="TextBox 3"/>
          <p:cNvSpPr txBox="1"/>
          <p:nvPr/>
        </p:nvSpPr>
        <p:spPr>
          <a:xfrm>
            <a:off x="1162995" y="1513107"/>
            <a:ext cx="14911134" cy="109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HK Grotesk Bold"/>
              </a:rPr>
              <a:t>Результаты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6369" y="3030012"/>
            <a:ext cx="15537210" cy="457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</a:rPr>
              <a:t>Точность наших моделей составляет: 0.7377430015097761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</a:rPr>
              <a:t>Модель выдает кластеры, содержащие профили пользователей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</a:rPr>
              <a:t>Создан прототип дизайна расширения и уведомлений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</a:rPr>
              <a:t> API для мобильного приложения</a:t>
            </a:r>
          </a:p>
          <a:p>
            <a:pPr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5999" b="14563"/>
          <a:stretch>
            <a:fillRect/>
          </a:stretch>
        </p:blipFill>
        <p:spPr>
          <a:xfrm>
            <a:off x="2438400" y="1306842"/>
            <a:ext cx="12906696" cy="829871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70536" y="214324"/>
            <a:ext cx="14911134" cy="1092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HK Grotesk Bold"/>
              </a:rPr>
              <a:t>Sreencast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22349" y="1907605"/>
            <a:ext cx="6471816" cy="6471790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5616581" y="-2028885"/>
            <a:ext cx="4057770" cy="405777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351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129797" y="8825964"/>
            <a:ext cx="4057770" cy="405777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351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159343"/>
            <a:ext cx="14911134" cy="106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80"/>
              </a:lnSpc>
              <a:spcBef>
                <a:spcPct val="0"/>
              </a:spcBef>
            </a:pPr>
            <a:r>
              <a:rPr lang="en-US" sz="6200" dirty="0" err="1">
                <a:solidFill>
                  <a:srgbClr val="000000"/>
                </a:solidFill>
                <a:latin typeface="HK Grotesk Bold"/>
              </a:rPr>
              <a:t>Команда</a:t>
            </a:r>
            <a:r>
              <a:rPr lang="en-US" sz="6200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6200">
                <a:solidFill>
                  <a:srgbClr val="000000"/>
                </a:solidFill>
                <a:latin typeface="HK Grotesk Bold"/>
              </a:rPr>
              <a:t>Arbejdsglaede</a:t>
            </a:r>
            <a:endParaRPr lang="en-US" sz="6200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528867"/>
            <a:ext cx="5805920" cy="372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46"/>
              </a:lnSpc>
            </a:pPr>
            <a:r>
              <a:rPr lang="en-US" sz="4900" spc="122">
                <a:solidFill>
                  <a:srgbClr val="000000"/>
                </a:solidFill>
                <a:latin typeface="Open Sans"/>
              </a:rPr>
              <a:t>Андрей Бережков</a:t>
            </a:r>
          </a:p>
          <a:p>
            <a:pPr>
              <a:lnSpc>
                <a:spcPts val="7546"/>
              </a:lnSpc>
            </a:pPr>
            <a:r>
              <a:rPr lang="en-US" sz="4900" spc="122">
                <a:solidFill>
                  <a:srgbClr val="000000"/>
                </a:solidFill>
                <a:latin typeface="Open Sans"/>
              </a:rPr>
              <a:t>Валерия Голубева</a:t>
            </a:r>
          </a:p>
          <a:p>
            <a:pPr>
              <a:lnSpc>
                <a:spcPts val="7546"/>
              </a:lnSpc>
            </a:pPr>
            <a:r>
              <a:rPr lang="en-US" sz="4900" spc="122">
                <a:solidFill>
                  <a:srgbClr val="000000"/>
                </a:solidFill>
                <a:latin typeface="Open Sans"/>
              </a:rPr>
              <a:t>Богдан Чагай</a:t>
            </a:r>
          </a:p>
          <a:p>
            <a:pPr>
              <a:lnSpc>
                <a:spcPts val="7238"/>
              </a:lnSpc>
            </a:pPr>
            <a:r>
              <a:rPr lang="en-US" sz="4700" spc="117">
                <a:solidFill>
                  <a:srgbClr val="000000"/>
                </a:solidFill>
                <a:latin typeface="Open Sans"/>
              </a:rPr>
              <a:t>Мария Савченкова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</Words>
  <Application>Microsoft Office PowerPoint</Application>
  <PresentationFormat>Произвольный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HK Grotesk Bold</vt:lpstr>
      <vt:lpstr>Arial</vt:lpstr>
      <vt:lpstr>HK Grotesk Bold Bold</vt:lpstr>
      <vt:lpstr>Arial Rounded MT Bold</vt:lpstr>
      <vt:lpstr>Open Sans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Красный Белый Яркий Простая Презентация</dc:title>
  <dc:creator>warrior</dc:creator>
  <cp:lastModifiedBy>1</cp:lastModifiedBy>
  <cp:revision>2</cp:revision>
  <dcterms:created xsi:type="dcterms:W3CDTF">2006-08-16T00:00:00Z</dcterms:created>
  <dcterms:modified xsi:type="dcterms:W3CDTF">2021-11-14T07:26:01Z</dcterms:modified>
  <dc:identifier>DAEvluABnx8</dc:identifier>
</cp:coreProperties>
</file>