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9"/>
  </p:notesMasterIdLst>
  <p:sldIdLst>
    <p:sldId id="274" r:id="rId2"/>
    <p:sldId id="287" r:id="rId3"/>
    <p:sldId id="275" r:id="rId4"/>
    <p:sldId id="288" r:id="rId5"/>
    <p:sldId id="277" r:id="rId6"/>
    <p:sldId id="289" r:id="rId7"/>
    <p:sldId id="294" r:id="rId8"/>
    <p:sldId id="290" r:id="rId9"/>
    <p:sldId id="291" r:id="rId10"/>
    <p:sldId id="293" r:id="rId11"/>
    <p:sldId id="292" r:id="rId12"/>
    <p:sldId id="297" r:id="rId13"/>
    <p:sldId id="298" r:id="rId14"/>
    <p:sldId id="295" r:id="rId15"/>
    <p:sldId id="296" r:id="rId16"/>
    <p:sldId id="299" r:id="rId17"/>
    <p:sldId id="300" r:id="rId18"/>
    <p:sldId id="301" r:id="rId19"/>
    <p:sldId id="302" r:id="rId20"/>
    <p:sldId id="307" r:id="rId21"/>
    <p:sldId id="303" r:id="rId22"/>
    <p:sldId id="304" r:id="rId23"/>
    <p:sldId id="305" r:id="rId24"/>
    <p:sldId id="308" r:id="rId25"/>
    <p:sldId id="306" r:id="rId26"/>
    <p:sldId id="286" r:id="rId27"/>
    <p:sldId id="30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707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17BE7-7AB1-4AEE-A173-0B9F34ACE84A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3E86B-E3E4-45AB-BF2C-780AD79CF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3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3E86B-E3E4-45AB-BF2C-780AD79CF8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3E86B-E3E4-45AB-BF2C-780AD79CF87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3E86B-E3E4-45AB-BF2C-780AD79CF87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9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slow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0"/>
          <p:cNvSpPr txBox="1">
            <a:spLocks noGrp="1"/>
          </p:cNvSpPr>
          <p:nvPr/>
        </p:nvSpPr>
        <p:spPr>
          <a:xfrm>
            <a:off x="8229600" y="6473825"/>
            <a:ext cx="758825" cy="247650"/>
          </a:xfrm>
          <a:prstGeom prst="rect">
            <a:avLst/>
          </a:prstGeom>
          <a:noFill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accent1">
                  <a:shade val="75000"/>
                </a:schemeClr>
              </a:solidFill>
              <a:latin typeface="+mn-lt"/>
            </a:endParaRPr>
          </a:p>
        </p:txBody>
      </p:sp>
      <p:sp>
        <p:nvSpPr>
          <p:cNvPr id="7" name="Date Placeholder 9"/>
          <p:cNvSpPr txBox="1">
            <a:spLocks noGrp="1"/>
          </p:cNvSpPr>
          <p:nvPr/>
        </p:nvSpPr>
        <p:spPr>
          <a:xfrm>
            <a:off x="6834188" y="6569075"/>
            <a:ext cx="1624012" cy="288925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accent1">
                  <a:shade val="75000"/>
                </a:schemeClr>
              </a:solidFill>
              <a:latin typeface="+mn-lt"/>
            </a:endParaRP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</p:spPr>
        <p:txBody>
          <a:bodyPr/>
          <a:lstStyle/>
          <a:p>
            <a:fld id="{2044CB43-C27D-4A2B-BAA1-3AD9ECA259C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1676400" y="2819400"/>
            <a:ext cx="5638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erlin Sans FB Demi" pitchFamily="34" charset="0"/>
                <a:cs typeface="Arial" charset="0"/>
              </a:rPr>
              <a:t>Advance Encryption Standard</a:t>
            </a:r>
          </a:p>
          <a:p>
            <a:pPr algn="ctr"/>
            <a:r>
              <a:rPr lang="en-US" sz="2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erlin Sans FB Demi" pitchFamily="34" charset="0"/>
                <a:cs typeface="Arial" charset="0"/>
              </a:rPr>
              <a:t>(AES)</a:t>
            </a:r>
            <a:endParaRPr lang="en-US" sz="2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erlin Sans FB Demi" pitchFamily="34" charset="0"/>
              <a:cs typeface="Arial" charset="0"/>
            </a:endParaRPr>
          </a:p>
        </p:txBody>
      </p: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704088"/>
          </a:xfrm>
        </p:spPr>
        <p:txBody>
          <a:bodyPr>
            <a:normAutofit/>
          </a:bodyPr>
          <a:lstStyle/>
          <a:p>
            <a:r>
              <a:rPr lang="en-IN" sz="3200" b="1" dirty="0"/>
              <a:t>AES Encryption Round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 smtClean="0"/>
              <a:t>Four different stages or operations are used  for each round, </a:t>
            </a:r>
            <a:r>
              <a:rPr lang="en-IN" sz="2000" dirty="0"/>
              <a:t>one of permutation and three of </a:t>
            </a:r>
            <a:r>
              <a:rPr lang="en-IN" sz="2000" dirty="0" smtClean="0"/>
              <a:t>substitution.</a:t>
            </a:r>
          </a:p>
          <a:p>
            <a:pPr marL="0" indent="0">
              <a:buNone/>
            </a:pPr>
            <a:endParaRPr lang="en-IN" sz="2000" dirty="0" smtClean="0"/>
          </a:p>
          <a:p>
            <a:pPr algn="just"/>
            <a:r>
              <a:rPr lang="en-IN" sz="2000" b="1" dirty="0"/>
              <a:t>Substitute bytes</a:t>
            </a:r>
            <a:r>
              <a:rPr lang="en-IN" sz="2000" b="1" dirty="0" smtClean="0"/>
              <a:t>:</a:t>
            </a:r>
            <a:r>
              <a:rPr lang="en-US" sz="2000" dirty="0" smtClean="0"/>
              <a:t> a non-linear substitution step where each byte is replaced with another according to a </a:t>
            </a:r>
            <a:r>
              <a:rPr lang="en-US" sz="2000" b="1" dirty="0" smtClean="0"/>
              <a:t>S-box.</a:t>
            </a:r>
            <a:endParaRPr lang="en-IN" sz="2000" dirty="0" smtClean="0"/>
          </a:p>
          <a:p>
            <a:pPr algn="just"/>
            <a:endParaRPr lang="en-IN" sz="2000" dirty="0"/>
          </a:p>
          <a:p>
            <a:pPr algn="just"/>
            <a:r>
              <a:rPr lang="en-IN" sz="2000" b="1" dirty="0"/>
              <a:t>ShiftRows: </a:t>
            </a:r>
            <a:r>
              <a:rPr lang="en-US" sz="2000" dirty="0" smtClean="0"/>
              <a:t>a permutation step where each row of the state is shifted cyclically a certain number of steps.</a:t>
            </a:r>
            <a:endParaRPr lang="en-IN" sz="2000" dirty="0" smtClean="0"/>
          </a:p>
          <a:p>
            <a:pPr algn="just"/>
            <a:endParaRPr lang="en-IN" sz="2000" dirty="0"/>
          </a:p>
          <a:p>
            <a:pPr algn="just"/>
            <a:r>
              <a:rPr lang="en-IN" sz="2000" b="1" dirty="0"/>
              <a:t>MixColumns</a:t>
            </a:r>
            <a:r>
              <a:rPr lang="en-IN" sz="2000" dirty="0"/>
              <a:t>: </a:t>
            </a:r>
            <a:r>
              <a:rPr lang="en-US" sz="2000" dirty="0" smtClean="0"/>
              <a:t>a mixing operation which operates on the columns of the state, combining the four bytes in each column.</a:t>
            </a:r>
            <a:endParaRPr lang="en-IN" sz="2000" dirty="0" smtClean="0"/>
          </a:p>
          <a:p>
            <a:pPr algn="just"/>
            <a:endParaRPr lang="en-IN" sz="2000" dirty="0"/>
          </a:p>
          <a:p>
            <a:pPr algn="just"/>
            <a:r>
              <a:rPr lang="en-IN" sz="2000" b="1" dirty="0"/>
              <a:t>AddRoundKey</a:t>
            </a:r>
            <a:r>
              <a:rPr lang="en-IN" sz="2000" b="1" dirty="0" smtClean="0"/>
              <a:t>: </a:t>
            </a:r>
            <a:r>
              <a:rPr lang="en-US" sz="2000" dirty="0" smtClean="0"/>
              <a:t>each byte of the state is combined with the round key using bitwise XOR.</a:t>
            </a: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42917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533400"/>
          </a:xfrm>
        </p:spPr>
        <p:txBody>
          <a:bodyPr>
            <a:normAutofit/>
          </a:bodyPr>
          <a:lstStyle/>
          <a:p>
            <a:r>
              <a:rPr lang="en-IN" sz="3200" b="1" dirty="0"/>
              <a:t>AES Encryption Round</a:t>
            </a:r>
            <a:endParaRPr lang="en-IN" sz="3200" dirty="0"/>
          </a:p>
        </p:txBody>
      </p:sp>
      <p:pic>
        <p:nvPicPr>
          <p:cNvPr id="2050" name="Picture 2" descr="C:\Users\TEMP\Desktop\Aes round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6868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8776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475488"/>
          </a:xfrm>
        </p:spPr>
        <p:txBody>
          <a:bodyPr>
            <a:noAutofit/>
          </a:bodyPr>
          <a:lstStyle/>
          <a:p>
            <a:r>
              <a:rPr lang="en-IN" sz="3200" b="1" dirty="0"/>
              <a:t>AES S-Boxes</a:t>
            </a:r>
            <a:endParaRPr lang="en-IN" sz="3200" dirty="0"/>
          </a:p>
        </p:txBody>
      </p:sp>
      <p:pic>
        <p:nvPicPr>
          <p:cNvPr id="2055" name="Picture 7" descr="C:\Users\TEMP\Desktop\sbox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3091"/>
            <a:ext cx="7846676" cy="533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6574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475488"/>
          </a:xfrm>
        </p:spPr>
        <p:txBody>
          <a:bodyPr>
            <a:noAutofit/>
          </a:bodyPr>
          <a:lstStyle/>
          <a:p>
            <a:r>
              <a:rPr lang="en-IN" sz="3200" b="1" dirty="0"/>
              <a:t>AES S-Boxes</a:t>
            </a:r>
            <a:endParaRPr lang="en-IN" sz="3200" dirty="0"/>
          </a:p>
        </p:txBody>
      </p:sp>
      <p:pic>
        <p:nvPicPr>
          <p:cNvPr id="3074" name="Picture 2" descr="C:\Users\TEMP\Desktop\inversesbox.bm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045679"/>
            <a:ext cx="7808899" cy="505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1132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55168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  </a:t>
            </a:r>
            <a:r>
              <a:rPr lang="en-US" sz="3200" b="1" dirty="0" smtClean="0"/>
              <a:t>SubBytes operation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b="1" dirty="0" smtClean="0"/>
              <a:t>forward substitute byte </a:t>
            </a:r>
            <a:r>
              <a:rPr lang="en-US" sz="2000" dirty="0" smtClean="0"/>
              <a:t>transformation, called SubBytes, is a simple table lookup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endParaRPr lang="en-IN" sz="2000" dirty="0" smtClean="0"/>
          </a:p>
          <a:p>
            <a:pPr algn="just"/>
            <a:r>
              <a:rPr lang="en-IN" sz="2000" dirty="0" smtClean="0"/>
              <a:t>Each individual byte of State is mapped into a new byte in the following way: The leftmost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IN" sz="2000" dirty="0" smtClean="0"/>
              <a:t>bits of the byte are used as a row value and the rightmost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000" dirty="0" smtClean="0"/>
              <a:t> bits are used as a column value. These row and column values serve as indexes into the S-box to select a unique 8-bit output value. </a:t>
            </a:r>
          </a:p>
          <a:p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2" descr="C:\Users\TEMP\Desktop\Subbyte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55459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75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475488"/>
          </a:xfrm>
        </p:spPr>
        <p:txBody>
          <a:bodyPr>
            <a:noAutofit/>
          </a:bodyPr>
          <a:lstStyle/>
          <a:p>
            <a:r>
              <a:rPr lang="en-US" sz="3200" b="1" dirty="0"/>
              <a:t>SubBytes </a:t>
            </a:r>
            <a:r>
              <a:rPr lang="en-US" sz="3200" b="1" dirty="0" smtClean="0"/>
              <a:t>operation Example</a:t>
            </a:r>
            <a:endParaRPr lang="en-IN" sz="32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For example, the hexadecimal value</a:t>
            </a:r>
            <a:r>
              <a:rPr lang="en-IN" sz="2000" baseline="30000" dirty="0" smtClean="0"/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{95} </a:t>
            </a:r>
            <a:r>
              <a:rPr lang="en-IN" sz="2000" dirty="0" smtClean="0"/>
              <a:t>references row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9, </a:t>
            </a:r>
            <a:r>
              <a:rPr lang="en-IN" sz="2000" dirty="0" smtClean="0"/>
              <a:t>column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sz="2000" dirty="0" smtClean="0"/>
              <a:t> of the S-box, which contains the value {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2A}. </a:t>
            </a:r>
            <a:r>
              <a:rPr lang="en-IN" sz="2000" dirty="0" smtClean="0"/>
              <a:t>Accordingly, the value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{95} </a:t>
            </a:r>
            <a:r>
              <a:rPr lang="en-IN" sz="2000" dirty="0" smtClean="0"/>
              <a:t>is mapped into the value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{2A}.</a:t>
            </a:r>
          </a:p>
          <a:p>
            <a:r>
              <a:rPr lang="en-IN" sz="2000" dirty="0" smtClean="0"/>
              <a:t>Here is an example of the SubBytes transformation: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200" dirty="0" smtClean="0"/>
          </a:p>
          <a:p>
            <a:r>
              <a:rPr lang="en-US" sz="2000" dirty="0" smtClean="0"/>
              <a:t>The </a:t>
            </a:r>
            <a:r>
              <a:rPr lang="en-US" sz="2000" b="1" dirty="0" smtClean="0"/>
              <a:t>inverse substitute byte </a:t>
            </a:r>
            <a:r>
              <a:rPr lang="en-US" sz="2000" dirty="0" smtClean="0"/>
              <a:t>transformation, called InvSubBytes, makes use of the inverse S-box shown above. Note, for example, that the input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{2A} </a:t>
            </a:r>
            <a:r>
              <a:rPr lang="en-US" sz="2000" dirty="0" smtClean="0"/>
              <a:t>produces the output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{95} </a:t>
            </a:r>
            <a:r>
              <a:rPr lang="en-US" sz="2000" dirty="0" smtClean="0"/>
              <a:t>and the input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{95} </a:t>
            </a:r>
            <a:r>
              <a:rPr lang="en-US" sz="2000" dirty="0" smtClean="0"/>
              <a:t>to the S-box produces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{2A}.</a:t>
            </a:r>
          </a:p>
        </p:txBody>
      </p:sp>
      <p:pic>
        <p:nvPicPr>
          <p:cNvPr id="5" name="Picture 3" descr="C:\Users\TEMP\Desktop\subbyteeg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5562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2573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475488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ShiftRows operation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6096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The </a:t>
            </a:r>
            <a:r>
              <a:rPr lang="en-US" sz="2000" b="1" dirty="0" smtClean="0"/>
              <a:t>forward shift</a:t>
            </a:r>
            <a:r>
              <a:rPr lang="en-US" sz="2000" dirty="0" smtClean="0"/>
              <a:t> </a:t>
            </a:r>
            <a:r>
              <a:rPr lang="en-US" sz="2000" b="1" dirty="0" smtClean="0"/>
              <a:t>row</a:t>
            </a:r>
            <a:r>
              <a:rPr lang="en-US" sz="2000" dirty="0" smtClean="0"/>
              <a:t> transformation, called ShiftRows.</a:t>
            </a:r>
          </a:p>
          <a:p>
            <a:pPr algn="just"/>
            <a:r>
              <a:rPr lang="en-IN" sz="2000" dirty="0" smtClean="0"/>
              <a:t>The </a:t>
            </a:r>
            <a:r>
              <a:rPr lang="en-IN" sz="2000" dirty="0"/>
              <a:t>first row of State is not altered. For the second row, a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dirty="0"/>
              <a:t>-byte circular left shift is performed. For the third row, a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dirty="0"/>
              <a:t>-byte circular left shift is performed. For the fourth row, a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000" dirty="0"/>
              <a:t>-byte circular left shift is performed</a:t>
            </a:r>
            <a:r>
              <a:rPr lang="en-IN" sz="2000" dirty="0" smtClean="0"/>
              <a:t>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marL="0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endParaRPr lang="en-IN" sz="2000" dirty="0" smtClean="0"/>
          </a:p>
          <a:p>
            <a:pPr marL="0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endParaRPr lang="en-IN" sz="2000" dirty="0"/>
          </a:p>
          <a:p>
            <a:pPr algn="just"/>
            <a:r>
              <a:rPr lang="en-IN" sz="2000" dirty="0" smtClean="0"/>
              <a:t>The </a:t>
            </a:r>
            <a:r>
              <a:rPr lang="en-IN" sz="2000" dirty="0"/>
              <a:t>following is an example of ShiftRows</a:t>
            </a:r>
            <a:r>
              <a:rPr lang="en-IN" sz="2000" dirty="0" smtClean="0"/>
              <a:t>: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marL="0" indent="0" algn="just">
              <a:buNone/>
            </a:pPr>
            <a:endParaRPr lang="en-IN" sz="2000" dirty="0" smtClean="0"/>
          </a:p>
          <a:p>
            <a:pPr marL="0" indent="0" algn="just">
              <a:buNone/>
            </a:pPr>
            <a:endParaRPr lang="en-IN" sz="2000" dirty="0" smtClean="0"/>
          </a:p>
          <a:p>
            <a:pPr marL="0" indent="0" algn="just"/>
            <a:endParaRPr lang="en-US" sz="2000" dirty="0" smtClean="0"/>
          </a:p>
          <a:p>
            <a:pPr marL="0" indent="0" algn="just"/>
            <a:r>
              <a:rPr lang="en-US" sz="2000" dirty="0" smtClean="0"/>
              <a:t>The </a:t>
            </a:r>
            <a:r>
              <a:rPr lang="en-US" sz="2000" b="1" dirty="0" smtClean="0"/>
              <a:t>inverse shift row </a:t>
            </a:r>
            <a:r>
              <a:rPr lang="en-US" sz="2000" dirty="0" smtClean="0"/>
              <a:t>transformation, called InvShiftRows, performs the circular shifts in the opposite direction for each of the last three rows, with a one-byte circular right shift for the second row, and so on.</a:t>
            </a:r>
            <a:endParaRPr lang="en-IN" sz="2000" dirty="0"/>
          </a:p>
        </p:txBody>
      </p:sp>
      <p:pic>
        <p:nvPicPr>
          <p:cNvPr id="5122" name="Picture 2" descr="C:\Users\TEMP\Desktop\shiftrow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6477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TEMP\Desktop\siftroweg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400"/>
            <a:ext cx="57912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366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229600" cy="475488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MixColumns operation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943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In the MixColumns step, each column of the state is multiplied with a fixed polynomial </a:t>
            </a:r>
            <a:r>
              <a:rPr lang="en-US" sz="2000" i="1" dirty="0"/>
              <a:t>c(x</a:t>
            </a:r>
            <a:r>
              <a:rPr lang="en-US" sz="2000" i="1" dirty="0" smtClean="0"/>
              <a:t>)</a:t>
            </a:r>
            <a:r>
              <a:rPr lang="en-US" sz="2000" dirty="0" smtClean="0"/>
              <a:t>.</a:t>
            </a:r>
            <a:r>
              <a:rPr lang="en-US" sz="2000" dirty="0"/>
              <a:t> During this operation, each column is multiplied by the known matrix that for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en-US" sz="2000" dirty="0"/>
              <a:t> bit key </a:t>
            </a:r>
            <a:r>
              <a:rPr lang="en-US" sz="2000" dirty="0" smtClean="0"/>
              <a:t>is</a:t>
            </a:r>
            <a:r>
              <a:rPr lang="en-IN" sz="2000" dirty="0"/>
              <a:t>-</a:t>
            </a:r>
          </a:p>
          <a:p>
            <a:pPr algn="just"/>
            <a:r>
              <a:rPr lang="en-IN" sz="2000" dirty="0" smtClean="0"/>
              <a:t>Transformation shown as given below-</a:t>
            </a:r>
          </a:p>
          <a:p>
            <a:pPr algn="just"/>
            <a:endParaRPr lang="en-IN" sz="2000" dirty="0"/>
          </a:p>
          <a:p>
            <a:pPr algn="just"/>
            <a:endParaRPr lang="en-IN" sz="2000" dirty="0" smtClean="0"/>
          </a:p>
          <a:p>
            <a:pPr algn="just"/>
            <a:endParaRPr lang="en-IN" sz="2000" dirty="0"/>
          </a:p>
          <a:p>
            <a:pPr algn="just"/>
            <a:endParaRPr lang="en-IN" sz="2000" dirty="0" smtClean="0"/>
          </a:p>
          <a:p>
            <a:pPr algn="just"/>
            <a:endParaRPr lang="en-IN" sz="2000" dirty="0" smtClean="0"/>
          </a:p>
          <a:p>
            <a:pPr algn="just"/>
            <a:endParaRPr lang="en-IN" sz="2000" dirty="0" smtClean="0"/>
          </a:p>
          <a:p>
            <a:pPr algn="just"/>
            <a:endParaRPr lang="en-IN" sz="2000" dirty="0" smtClean="0"/>
          </a:p>
          <a:p>
            <a:pPr algn="just"/>
            <a:endParaRPr lang="en-IN" sz="2000" dirty="0" smtClean="0"/>
          </a:p>
          <a:p>
            <a:pPr algn="just"/>
            <a:endParaRPr lang="en-IN" sz="2000" dirty="0" smtClean="0"/>
          </a:p>
          <a:p>
            <a:pPr algn="just"/>
            <a:endParaRPr lang="en-IN" sz="2000" dirty="0" smtClean="0"/>
          </a:p>
          <a:p>
            <a:pPr lvl="8" algn="just"/>
            <a:r>
              <a:rPr lang="en-IN" sz="800" dirty="0" smtClean="0"/>
              <a:t>                                                                                                                                                                     </a:t>
            </a:r>
            <a:r>
              <a:rPr lang="en-IN" sz="2000" dirty="0" smtClean="0"/>
              <a:t>---equation(1)</a:t>
            </a:r>
          </a:p>
        </p:txBody>
      </p:sp>
      <p:pic>
        <p:nvPicPr>
          <p:cNvPr id="6146" name="Picture 2" descr="C:\Users\TEMP\Desktop\mixcol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89290"/>
            <a:ext cx="6248400" cy="25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TEMP\Desktop\mixcol1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6" y="5257800"/>
            <a:ext cx="6400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&#10;\begin{bmatrix}&#10;2 &amp; 3 &amp; 1 &amp; 1 \\&#10;1 &amp; 2 &amp; 3 &amp; 1 \\&#10;1 &amp; 1 &amp; 2 &amp; 3 \\&#10;3 &amp; 1 &amp; 1 &amp; 2&#10;\end{bmatrix}.&#10;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4543" y="1600200"/>
            <a:ext cx="1583599" cy="119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57264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475488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MixColumns operation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sz="2400" dirty="0"/>
              <a:t>In this case, the individual additions and </a:t>
            </a:r>
            <a:r>
              <a:rPr lang="en-IN" sz="2400" dirty="0" smtClean="0"/>
              <a:t>multiplications </a:t>
            </a:r>
            <a:r>
              <a:rPr lang="en-IN" sz="2400" dirty="0"/>
              <a:t>are performed in GF(2</a:t>
            </a:r>
            <a:r>
              <a:rPr lang="en-IN" sz="2400" baseline="30000" dirty="0"/>
              <a:t>8</a:t>
            </a:r>
            <a:r>
              <a:rPr lang="en-IN" sz="2400" dirty="0"/>
              <a:t>). The MixColumns transformation on a single column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j(0&lt;= j&lt;=3</a:t>
            </a:r>
            <a:r>
              <a:rPr lang="en-IN" sz="2400" dirty="0"/>
              <a:t>) of State can be expressed </a:t>
            </a:r>
            <a:r>
              <a:rPr lang="en-IN" sz="2400" dirty="0" smtClean="0"/>
              <a:t>as:</a:t>
            </a:r>
          </a:p>
          <a:p>
            <a:pPr algn="just"/>
            <a:endParaRPr lang="en-IN" sz="2400" dirty="0"/>
          </a:p>
          <a:p>
            <a:pPr marL="0" indent="0" algn="just">
              <a:buNone/>
            </a:pPr>
            <a:endParaRPr lang="en-IN" sz="2400" dirty="0"/>
          </a:p>
          <a:p>
            <a:pPr marL="0" indent="0" algn="just">
              <a:buNone/>
            </a:pPr>
            <a:endParaRPr lang="en-IN" sz="2400" dirty="0" smtClean="0"/>
          </a:p>
          <a:p>
            <a:pPr marL="0" indent="0" algn="just">
              <a:buNone/>
            </a:pPr>
            <a:endParaRPr lang="en-IN" sz="2400" dirty="0" smtClean="0"/>
          </a:p>
          <a:p>
            <a:pPr marL="0" indent="0" algn="just">
              <a:buNone/>
            </a:pPr>
            <a:endParaRPr lang="en-IN" sz="2400" dirty="0" smtClean="0"/>
          </a:p>
          <a:p>
            <a:pPr algn="just"/>
            <a:r>
              <a:rPr lang="en-IN" sz="2400" b="1" dirty="0" smtClean="0"/>
              <a:t>The </a:t>
            </a:r>
            <a:r>
              <a:rPr lang="en-IN" sz="2400" b="1" dirty="0"/>
              <a:t>following is an example of MixColumns</a:t>
            </a:r>
            <a:r>
              <a:rPr lang="en-IN" sz="2400" dirty="0" smtClean="0"/>
              <a:t>:</a:t>
            </a:r>
          </a:p>
          <a:p>
            <a:pPr algn="just"/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endParaRPr lang="en-IN" sz="2400" dirty="0" smtClean="0"/>
          </a:p>
          <a:p>
            <a:pPr algn="just">
              <a:buNone/>
            </a:pPr>
            <a:endParaRPr lang="en-US" sz="2400" b="1" dirty="0" smtClean="0"/>
          </a:p>
          <a:p>
            <a:pPr algn="just"/>
            <a:r>
              <a:rPr lang="en-US" sz="2400" b="1" dirty="0" smtClean="0"/>
              <a:t>The multiplication operation is defined as </a:t>
            </a:r>
            <a:r>
              <a:rPr lang="en-US" sz="2400" dirty="0" smtClean="0"/>
              <a:t>: multiplication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/>
              <a:t> means leaving unchanged, multiplication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/>
              <a:t> means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1-bit </a:t>
            </a:r>
            <a:r>
              <a:rPr lang="en-IN" sz="2400" dirty="0" smtClean="0"/>
              <a:t>left shift followed by a conditional bitwise XOR with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1B</a:t>
            </a:r>
            <a:r>
              <a:rPr lang="en-IN" sz="2400" dirty="0" smtClean="0"/>
              <a:t>(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0001 1011</a:t>
            </a:r>
            <a:r>
              <a:rPr lang="en-IN" sz="2400" dirty="0" smtClean="0"/>
              <a:t>) if the leftmost bit of the original value (prior to the shift) is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1 and </a:t>
            </a:r>
            <a:r>
              <a:rPr lang="en-US" sz="2400" dirty="0" smtClean="0"/>
              <a:t>multiplication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/>
              <a:t> means perform multiplication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/>
              <a:t> and then performing XOR with the initial unshifted value. </a:t>
            </a:r>
          </a:p>
          <a:p>
            <a:pPr marL="0" indent="0">
              <a:buNone/>
            </a:pPr>
            <a:r>
              <a:rPr lang="en-IN" sz="2000" dirty="0" smtClean="0"/>
              <a:t>                    </a:t>
            </a:r>
            <a:endParaRPr lang="en-IN" sz="2000" dirty="0"/>
          </a:p>
        </p:txBody>
      </p:sp>
      <p:pic>
        <p:nvPicPr>
          <p:cNvPr id="7170" name="Picture 2" descr="C:\Users\TEMP\Desktop\mix3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33800"/>
            <a:ext cx="50292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TEMP\Desktop\mixcol2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97" y="2032573"/>
            <a:ext cx="4343400" cy="12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&#10;\begin{bmatrix}&#10;2 &amp; 3 &amp; 1 &amp; 1 \\&#10;1 &amp; 2 &amp; 3 &amp; 1 \\&#10;1 &amp; 1 &amp; 2 &amp; 3 \\&#10;3 &amp; 1 &amp; 1 &amp; 2&#10;\end{bmatrix}.&#10;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733800"/>
            <a:ext cx="1583599" cy="115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19002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475488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MixColumns operation Example-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From the above we get the first column of the new state matrix as: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{02}.{87} XOR {03}.{6E} XOR {46} XOR {A6}  =  {47}-----equation(2)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{87}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XOR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{02}.{6E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 XOR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{03}.{46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 XOR {A6}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 {37}-----equation(3)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{87}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XOR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{6E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 XOR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{02}.{46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 XOR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{03}.{A6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  {34}-----equation(4)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{03}.{87}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XOR {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6E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 XOR {46} XOR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{02}.{A6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  {94}-----equation(5)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/>
              <a:t>For </a:t>
            </a:r>
            <a:r>
              <a:rPr lang="en-IN" sz="2000" dirty="0" smtClean="0"/>
              <a:t>the above </a:t>
            </a:r>
            <a:r>
              <a:rPr lang="en-IN" sz="2000" dirty="0"/>
              <a:t>first equation, we have 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{02}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· {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87}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(0000 1110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XOR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(0001 1011) = (0001 0101);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03} · {6E} = {6E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 XOR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({02} · {6E}) = (0110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1110) XOR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(1101 1100) = (1011 0010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IN" sz="2000" dirty="0" smtClean="0"/>
              <a:t>Then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{02} · {87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	= 0001 0101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{03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 · {6E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	= 1011 0010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{46}		= 0100 0110</a:t>
            </a:r>
          </a:p>
          <a:p>
            <a:pPr marL="0" indent="0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{A6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		= 1010 0110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  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0100 0111 = {47}</a:t>
            </a:r>
          </a:p>
          <a:p>
            <a:r>
              <a:rPr lang="en-IN" sz="2000" dirty="0"/>
              <a:t>The other equations can be similarly verified.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590800" y="57150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034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78028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Contents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sz="2000" dirty="0" smtClean="0"/>
              <a:t>Introduction</a:t>
            </a:r>
          </a:p>
          <a:p>
            <a:r>
              <a:rPr lang="en-IN" sz="2000" dirty="0" smtClean="0"/>
              <a:t>AES Evaluation</a:t>
            </a:r>
            <a:endParaRPr lang="en-US" sz="2000" dirty="0" smtClean="0"/>
          </a:p>
          <a:p>
            <a:r>
              <a:rPr lang="en-US" sz="2000" dirty="0" smtClean="0"/>
              <a:t>The Origins of AES</a:t>
            </a:r>
          </a:p>
          <a:p>
            <a:r>
              <a:rPr lang="en-US" sz="2000" dirty="0" smtClean="0"/>
              <a:t>The AES Cipher Parameters</a:t>
            </a:r>
          </a:p>
          <a:p>
            <a:r>
              <a:rPr lang="en-US" sz="2000" dirty="0" smtClean="0"/>
              <a:t>AES Encryption and Decryption Algorithm</a:t>
            </a:r>
          </a:p>
          <a:p>
            <a:r>
              <a:rPr lang="en-US" sz="2000" dirty="0" smtClean="0"/>
              <a:t>AES Data Structures</a:t>
            </a:r>
          </a:p>
          <a:p>
            <a:r>
              <a:rPr lang="en-IN" sz="2000" dirty="0" smtClean="0"/>
              <a:t>AES Encryption Round</a:t>
            </a:r>
          </a:p>
          <a:p>
            <a:r>
              <a:rPr lang="en-IN" sz="2000" dirty="0" smtClean="0"/>
              <a:t>AES Key Expansion</a:t>
            </a:r>
          </a:p>
          <a:p>
            <a:r>
              <a:rPr lang="en-IN" sz="2000" dirty="0" smtClean="0"/>
              <a:t>Conclusion</a:t>
            </a:r>
          </a:p>
          <a:p>
            <a:r>
              <a:rPr lang="en-US" sz="2000" dirty="0" smtClean="0"/>
              <a:t>References</a:t>
            </a:r>
            <a:endParaRPr lang="en-IN" sz="2000" dirty="0" smtClean="0"/>
          </a:p>
          <a:p>
            <a:pPr>
              <a:buNone/>
            </a:pPr>
            <a:endParaRPr lang="en-US" sz="2000" b="1" dirty="0" smtClean="0"/>
          </a:p>
          <a:p>
            <a:endParaRPr lang="en-US" sz="2000" b="1" dirty="0" smtClean="0"/>
          </a:p>
          <a:p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475488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InvMixColumns operation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5791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inverse mix column transformation, called InvMixColumns, is defined by the following matrix multiplication:</a:t>
            </a:r>
          </a:p>
          <a:p>
            <a:endParaRPr lang="en-US" dirty="0" smtClean="0"/>
          </a:p>
          <a:p>
            <a:pPr lvl="8"/>
            <a:r>
              <a:rPr lang="en-US" dirty="0" smtClean="0"/>
              <a:t>                                                                                </a:t>
            </a:r>
            <a:r>
              <a:rPr lang="en-US" sz="2000" dirty="0" smtClean="0"/>
              <a:t>-----equation(6)</a:t>
            </a:r>
          </a:p>
          <a:p>
            <a:endParaRPr lang="en-US" dirty="0" smtClean="0"/>
          </a:p>
          <a:p>
            <a:r>
              <a:rPr lang="en-US" sz="2000" dirty="0" smtClean="0"/>
              <a:t>It is not immediately clear that Equation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/>
              <a:t>) is the inverse of Equation (6). We need to show that:</a:t>
            </a:r>
          </a:p>
          <a:p>
            <a:endParaRPr lang="en-US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({0E} · {02}) {0B} {0D} ({09} · {03}) = {01}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({09} · {02}) {0E} {0B} ({0D} · {03}) = {00}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({0D} · {02}) {09} {0E} ({0B} · {03}) = {00}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({0B} · {02}) {0D} {09} ({0E} · {03}) = {00}</a:t>
            </a:r>
          </a:p>
          <a:p>
            <a:r>
              <a:rPr lang="en-US" sz="2000" dirty="0" smtClean="0"/>
              <a:t>The other equations can be similarly verified.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5260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58140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6858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AddRoundKey operation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6248400"/>
          </a:xfrm>
        </p:spPr>
        <p:txBody>
          <a:bodyPr>
            <a:noAutofit/>
          </a:bodyPr>
          <a:lstStyle/>
          <a:p>
            <a:r>
              <a:rPr lang="en-US" sz="2000" dirty="0"/>
              <a:t>In the AddRoundKey step, each byte of the state is combined with a byte of the round subkey using the </a:t>
            </a:r>
            <a:r>
              <a:rPr lang="en-US" sz="2000" dirty="0" smtClean="0"/>
              <a:t>XOR</a:t>
            </a:r>
            <a:r>
              <a:rPr lang="en-US" sz="2000" dirty="0"/>
              <a:t> </a:t>
            </a:r>
            <a:r>
              <a:rPr lang="en-US" sz="2000" dirty="0" smtClean="0"/>
              <a:t>operation </a:t>
            </a:r>
            <a:r>
              <a:rPr lang="en-US" sz="2000" dirty="0"/>
              <a:t>(⊕</a:t>
            </a:r>
            <a:r>
              <a:rPr lang="en-US" sz="2000" dirty="0" smtClean="0"/>
              <a:t>).the operation is viewed as a column wise operation between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000" dirty="0" smtClean="0"/>
              <a:t>bytes of a State column and one word of the round key;</a:t>
            </a:r>
            <a:endParaRPr lang="en-IN" sz="2000" dirty="0" smtClean="0"/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IN" sz="2000" dirty="0" smtClean="0"/>
          </a:p>
          <a:p>
            <a:endParaRPr lang="en-IN" sz="2000" dirty="0"/>
          </a:p>
          <a:p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following is an example of AddRoundKey</a:t>
            </a:r>
            <a:r>
              <a:rPr lang="en-IN" sz="2000" dirty="0" smtClean="0"/>
              <a:t>:</a:t>
            </a:r>
          </a:p>
          <a:p>
            <a:endParaRPr lang="en-IN" sz="2000" dirty="0" smtClean="0"/>
          </a:p>
          <a:p>
            <a:endParaRPr lang="en-IN" sz="2000" dirty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b="1" dirty="0" smtClean="0"/>
              <a:t>inverse add round key </a:t>
            </a:r>
            <a:r>
              <a:rPr lang="en-US" sz="2000" dirty="0" smtClean="0"/>
              <a:t>transformation is identical to the forward add round key transformation, because the XOR operation is its own inverse.</a:t>
            </a:r>
          </a:p>
          <a:p>
            <a:pPr algn="just"/>
            <a:r>
              <a:rPr lang="en-US" sz="2000" dirty="0" smtClean="0"/>
              <a:t>Such as:      B ⊕ A ⊕</a:t>
            </a:r>
            <a:r>
              <a:rPr lang="en-US" sz="2000" b="1" dirty="0" smtClean="0"/>
              <a:t> </a:t>
            </a:r>
            <a:r>
              <a:rPr lang="en-US" sz="2000" dirty="0" smtClean="0"/>
              <a:t>A   =  B</a:t>
            </a:r>
            <a:endParaRPr lang="en-IN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4038600"/>
            <a:ext cx="730091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E:\m tech\study material\seminar\AES images\addroundke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05000"/>
            <a:ext cx="7086600" cy="18077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73677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229600" cy="475488"/>
          </a:xfrm>
        </p:spPr>
        <p:txBody>
          <a:bodyPr>
            <a:noAutofit/>
          </a:bodyPr>
          <a:lstStyle/>
          <a:p>
            <a:r>
              <a:rPr lang="en-IN" sz="3200" b="1" dirty="0"/>
              <a:t>AES Key </a:t>
            </a:r>
            <a:r>
              <a:rPr lang="en-IN" sz="3200" b="1" dirty="0" smtClean="0"/>
              <a:t>Expansion operation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638800"/>
          </a:xfrm>
        </p:spPr>
        <p:txBody>
          <a:bodyPr>
            <a:normAutofit/>
          </a:bodyPr>
          <a:lstStyle/>
          <a:p>
            <a:r>
              <a:rPr lang="en-IN" sz="2000" dirty="0"/>
              <a:t>The AES key expansion algorithm takes as input a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000" dirty="0"/>
              <a:t>-word (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IN" sz="2000" dirty="0"/>
              <a:t>-byte) key and produces a linear array of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44</a:t>
            </a:r>
            <a:r>
              <a:rPr lang="en-IN" sz="2000" dirty="0"/>
              <a:t> words (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176</a:t>
            </a:r>
            <a:r>
              <a:rPr lang="en-IN" sz="2000" dirty="0"/>
              <a:t> bytes</a:t>
            </a:r>
            <a:r>
              <a:rPr lang="en-IN" sz="2000" dirty="0" smtClean="0"/>
              <a:t>).</a:t>
            </a:r>
          </a:p>
          <a:p>
            <a:r>
              <a:rPr lang="en-US" sz="2000" dirty="0" smtClean="0"/>
              <a:t>The key is copied into the first four words</a:t>
            </a:r>
          </a:p>
          <a:p>
            <a:pPr>
              <a:buNone/>
            </a:pPr>
            <a:r>
              <a:rPr lang="en-US" sz="2000" dirty="0" smtClean="0"/>
              <a:t> of the expanded key.</a:t>
            </a:r>
          </a:p>
          <a:p>
            <a:r>
              <a:rPr lang="en-US" sz="2000" dirty="0" smtClean="0"/>
              <a:t>The function g consists of the following </a:t>
            </a:r>
          </a:p>
          <a:p>
            <a:pPr>
              <a:buNone/>
            </a:pPr>
            <a:r>
              <a:rPr lang="en-US" sz="2000" dirty="0" smtClean="0"/>
              <a:t>subfunctions: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b="1" dirty="0" smtClean="0"/>
              <a:t>RotWord performs </a:t>
            </a:r>
            <a:r>
              <a:rPr lang="en-US" sz="1800" dirty="0" smtClean="0"/>
              <a:t>a one-byte circular left</a:t>
            </a:r>
          </a:p>
          <a:p>
            <a:pPr>
              <a:buNone/>
            </a:pPr>
            <a:r>
              <a:rPr lang="en-US" sz="2000" dirty="0" smtClean="0"/>
              <a:t> shift on a word. This means that an input</a:t>
            </a:r>
          </a:p>
          <a:p>
            <a:pPr>
              <a:buNone/>
            </a:pPr>
            <a:r>
              <a:rPr lang="en-US" sz="2000" dirty="0" smtClean="0"/>
              <a:t> word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[b0, b1, b2, b3] </a:t>
            </a:r>
            <a:r>
              <a:rPr lang="en-US" sz="2000" dirty="0" smtClean="0"/>
              <a:t>is transformed into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[b1, b2, b3, b0].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b="1" dirty="0" smtClean="0"/>
              <a:t>SubWord performs </a:t>
            </a:r>
            <a:r>
              <a:rPr lang="en-US" sz="1800" dirty="0" smtClean="0"/>
              <a:t>a byte substitution on</a:t>
            </a:r>
          </a:p>
          <a:p>
            <a:pPr>
              <a:buNone/>
            </a:pPr>
            <a:r>
              <a:rPr lang="en-US" sz="2000" dirty="0" smtClean="0"/>
              <a:t> each byte of its input word, using the S-box</a:t>
            </a:r>
          </a:p>
          <a:p>
            <a:pPr marL="822960" lvl="1" indent="-457200">
              <a:buFont typeface="Wingdings" pitchFamily="2" charset="2"/>
              <a:buChar char="q"/>
            </a:pPr>
            <a:r>
              <a:rPr lang="en-US" sz="1800" dirty="0" smtClean="0"/>
              <a:t>The result of steps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 and 2 </a:t>
            </a:r>
            <a:r>
              <a:rPr lang="en-US" sz="1800" dirty="0" smtClean="0"/>
              <a:t>is XORed with a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b="1" dirty="0" smtClean="0"/>
              <a:t>round constant</a:t>
            </a:r>
            <a:r>
              <a:rPr lang="en-US" sz="2000" dirty="0" smtClean="0"/>
              <a:t>, Rcon[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 smtClean="0"/>
              <a:t>].</a:t>
            </a:r>
          </a:p>
          <a:p>
            <a:endParaRPr lang="en-IN" sz="2000" dirty="0" smtClean="0"/>
          </a:p>
          <a:p>
            <a:endParaRPr lang="en-IN" sz="2000" dirty="0"/>
          </a:p>
        </p:txBody>
      </p:sp>
      <p:pic>
        <p:nvPicPr>
          <p:cNvPr id="8" name="Picture 2" descr="I:\AES images\keyexpand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696125"/>
            <a:ext cx="3390637" cy="4018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54663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475488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Round</a:t>
            </a:r>
            <a:r>
              <a:rPr lang="en-IN" sz="2800" b="1" dirty="0" smtClean="0"/>
              <a:t> </a:t>
            </a:r>
            <a:r>
              <a:rPr lang="en-IN" sz="3600" b="1" dirty="0" smtClean="0"/>
              <a:t>Constant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round constant is a word in which the three rightmost bytes are always 0. The round constant is different for each round and is defined as Rcon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[j] = (RC[j], 0, 0, 0), with RC[1] = 1, RC[j] = 2 · RC[j - 1] </a:t>
            </a:r>
            <a:r>
              <a:rPr lang="en-US" sz="2000" dirty="0" smtClean="0"/>
              <a:t>and with multiplication defined over the field GF(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dirty="0" smtClean="0"/>
              <a:t>). </a:t>
            </a:r>
          </a:p>
          <a:p>
            <a:r>
              <a:rPr lang="en-US" sz="2000" dirty="0" smtClean="0"/>
              <a:t>The values of RC[j] in hexadecimal are-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For example, suppose that the round key for round 8 is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 D2 73 21 B5 8D BA D2 31 2B F5 60 7F 8D 29 2F</a:t>
            </a:r>
          </a:p>
          <a:p>
            <a:pPr>
              <a:buNone/>
            </a:pPr>
            <a:r>
              <a:rPr lang="en-US" sz="2000" dirty="0" smtClean="0"/>
              <a:t>Then the first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dirty="0" smtClean="0"/>
              <a:t> bytes (first column) of the round key for round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000" dirty="0" smtClean="0"/>
              <a:t> are calculated as follows: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667000"/>
            <a:ext cx="68580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917061"/>
            <a:ext cx="8153400" cy="140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Conclusion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After the above discussion we have concluded  the following points about the AES: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Resistance against all known attacks.</a:t>
            </a:r>
          </a:p>
          <a:p>
            <a:endParaRPr lang="en-US" sz="2400" dirty="0" smtClean="0"/>
          </a:p>
          <a:p>
            <a:r>
              <a:rPr lang="en-US" sz="2400" dirty="0" smtClean="0"/>
              <a:t>Speed and code compactness on wide range of platforms.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Design simplicity.</a:t>
            </a:r>
            <a:endParaRPr 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78028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References</a:t>
            </a:r>
            <a:endParaRPr lang="en-US" sz="32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Cryptography and Network Security Principles and Practices, Fourth Edition </a:t>
            </a:r>
            <a:r>
              <a:rPr lang="en-US" sz="2000" b="1" i="1" dirty="0" smtClean="0"/>
              <a:t>By William Stallings</a:t>
            </a:r>
            <a:r>
              <a:rPr lang="en-US" sz="2000" b="1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91673" y="1828800"/>
            <a:ext cx="476632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endParaRPr lang="en-US" sz="8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7" name="Picture 2" descr="E:\Images11\IMAGES\thank%20yo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2362200"/>
            <a:ext cx="61721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Any  Queries</a:t>
            </a:r>
          </a:p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???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59055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 Introduction  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153400" cy="4267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AES is a block cipher intended to replace DES for commercial applications. </a:t>
            </a:r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It uses 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128-bits </a:t>
            </a:r>
            <a:r>
              <a:rPr lang="en-US" sz="2000" dirty="0" smtClean="0"/>
              <a:t>block size and a key size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128, 192, or 256 </a:t>
            </a:r>
            <a:r>
              <a:rPr lang="en-US" sz="2000" dirty="0" smtClean="0"/>
              <a:t>bits with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10, 12 or 14 </a:t>
            </a:r>
            <a:r>
              <a:rPr lang="en-US" sz="2000" dirty="0" smtClean="0"/>
              <a:t>rounds respectively.</a:t>
            </a:r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 AES does not use a Feistel structure. Instead, each full round consists of four separate functions: byte substitution, permutation, arithmetic operations over a </a:t>
            </a:r>
            <a:r>
              <a:rPr lang="en-US" sz="2000" b="1" dirty="0" smtClean="0"/>
              <a:t>finite field</a:t>
            </a:r>
            <a:r>
              <a:rPr lang="en-US" sz="2000" dirty="0" smtClean="0"/>
              <a:t>, and XOR with a key</a:t>
            </a:r>
            <a:r>
              <a:rPr lang="en-AU" sz="2000" dirty="0" smtClean="0">
                <a:latin typeface="Book Antiqua" pitchFamily="18" charset="0"/>
              </a:rPr>
              <a:t>.</a:t>
            </a:r>
          </a:p>
          <a:p>
            <a:pPr algn="just">
              <a:buNone/>
            </a:pPr>
            <a:endParaRPr lang="en-AU" sz="2000" dirty="0" smtClean="0">
              <a:latin typeface="Book Antiqua" pitchFamily="18" charset="0"/>
            </a:endParaRPr>
          </a:p>
          <a:p>
            <a:pPr algn="just"/>
            <a:r>
              <a:rPr lang="en-US" sz="2000" dirty="0" smtClean="0"/>
              <a:t>The AES ciphers have been analyzed extensively and are now used worldwide, as was the case with its predecessor, i.e. DES.</a:t>
            </a:r>
          </a:p>
          <a:p>
            <a:pPr algn="just">
              <a:buNone/>
            </a:pPr>
            <a:endParaRPr lang="en-US" sz="20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704088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AES </a:t>
            </a:r>
            <a:r>
              <a:rPr lang="en-IN" sz="3200" b="1" dirty="0"/>
              <a:t>Evaluation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When </a:t>
            </a:r>
            <a:r>
              <a:rPr lang="en-US" sz="2000" dirty="0"/>
              <a:t>NIST issued its original request for candidate algorithm nominations 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1997</a:t>
            </a:r>
            <a:r>
              <a:rPr lang="en-US" sz="2000" dirty="0"/>
              <a:t> , the request stated that candidate algorithms would be compared based on the following  </a:t>
            </a:r>
            <a:r>
              <a:rPr lang="en-US" sz="2000" dirty="0" smtClean="0"/>
              <a:t>factors-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b="1" dirty="0"/>
              <a:t>Security-</a:t>
            </a:r>
            <a:r>
              <a:rPr lang="en-US" sz="2000" dirty="0"/>
              <a:t> This refers to the effort required to cryptanalyze an algorithm</a:t>
            </a:r>
            <a:r>
              <a:rPr lang="en-US" sz="2000" dirty="0" smtClean="0"/>
              <a:t>.</a:t>
            </a:r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b="1" dirty="0"/>
              <a:t>Cost- </a:t>
            </a:r>
            <a:r>
              <a:rPr lang="en-US" sz="2000" dirty="0"/>
              <a:t>NIST intends AES to be practical in a wide range of applications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b="1" dirty="0"/>
              <a:t>Algorithm and implementation characteristics: </a:t>
            </a:r>
            <a:r>
              <a:rPr lang="en-US" sz="2000" dirty="0"/>
              <a:t>This category includes a variety of considerations, including flexibility; suitability for a variety of hardware and software implementations; and </a:t>
            </a:r>
            <a:r>
              <a:rPr lang="en-US" sz="2000" dirty="0" smtClean="0"/>
              <a:t>simplicity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020117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458200" cy="59055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The Origins of AES</a:t>
            </a:r>
            <a:endParaRPr lang="en-US" sz="3200" b="1" u="sng" dirty="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5334000"/>
          </a:xfrm>
        </p:spPr>
        <p:txBody>
          <a:bodyPr>
            <a:normAutofit fontScale="92500" lnSpcReduction="10000"/>
          </a:bodyPr>
          <a:lstStyle/>
          <a:p>
            <a:pPr algn="just">
              <a:defRPr/>
            </a:pPr>
            <a:r>
              <a:rPr lang="en-US" sz="2000" dirty="0" smtClean="0"/>
              <a:t>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1999, </a:t>
            </a:r>
            <a:r>
              <a:rPr lang="en-US" sz="2000" dirty="0" smtClean="0"/>
              <a:t>NIST issued a new version of its DES standard that indicated that DES should only be used for traditional systems and that triple DES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(3DES) </a:t>
            </a:r>
            <a:r>
              <a:rPr lang="en-US" sz="2000" dirty="0" smtClean="0"/>
              <a:t>be used.</a:t>
            </a:r>
          </a:p>
          <a:p>
            <a:pPr algn="just">
              <a:buNone/>
              <a:defRPr/>
            </a:pPr>
            <a:endParaRPr lang="en-US" sz="2000" dirty="0" smtClean="0"/>
          </a:p>
          <a:p>
            <a:pPr algn="just">
              <a:defRPr/>
            </a:pPr>
            <a:r>
              <a:rPr lang="en-US" sz="2000" dirty="0"/>
              <a:t>The principal drawback of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3DES </a:t>
            </a:r>
            <a:r>
              <a:rPr lang="en-US" sz="2000" dirty="0"/>
              <a:t>is that the algorithm is relatively sluggish in </a:t>
            </a:r>
            <a:r>
              <a:rPr lang="en-US" sz="2000" dirty="0" smtClean="0"/>
              <a:t>software.</a:t>
            </a:r>
          </a:p>
          <a:p>
            <a:pPr algn="just">
              <a:defRPr/>
            </a:pPr>
            <a:r>
              <a:rPr lang="en-US" sz="2000" dirty="0" smtClean="0"/>
              <a:t>A secondary drawback is that both DES and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3DES </a:t>
            </a:r>
            <a:r>
              <a:rPr lang="en-US" sz="2000" dirty="0" smtClean="0"/>
              <a:t>use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en-US" sz="2000" dirty="0" smtClean="0"/>
              <a:t>-bit block size. For reasons of both efficiency and security, a larger block size is desirable.</a:t>
            </a:r>
          </a:p>
          <a:p>
            <a:pPr algn="just">
              <a:buNone/>
              <a:defRPr/>
            </a:pPr>
            <a:endParaRPr lang="en-US" sz="2000" dirty="0" smtClean="0"/>
          </a:p>
          <a:p>
            <a:pPr algn="just">
              <a:defRPr/>
            </a:pPr>
            <a:r>
              <a:rPr lang="en-US" sz="2000" dirty="0" smtClean="0"/>
              <a:t>Because </a:t>
            </a:r>
            <a:r>
              <a:rPr lang="en-US" sz="2000" dirty="0"/>
              <a:t>of these drawbacks-,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3DES</a:t>
            </a:r>
            <a:r>
              <a:rPr lang="en-US" sz="2000" dirty="0"/>
              <a:t> is not a reasonable candidate for long-term use</a:t>
            </a:r>
            <a:r>
              <a:rPr lang="en-US" sz="2000" dirty="0" smtClean="0"/>
              <a:t>.</a:t>
            </a:r>
          </a:p>
          <a:p>
            <a:pPr algn="just">
              <a:buNone/>
              <a:defRPr/>
            </a:pPr>
            <a:endParaRPr lang="en-US" sz="2000" dirty="0" smtClean="0"/>
          </a:p>
          <a:p>
            <a:pPr algn="just">
              <a:defRPr/>
            </a:pPr>
            <a:r>
              <a:rPr lang="en-US" sz="2000" dirty="0"/>
              <a:t>And then The Advanced Encryption Standard (AES) was published by NIST (National Institute of Standards and Technology) on November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26,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2001.</a:t>
            </a:r>
          </a:p>
          <a:p>
            <a:pPr algn="just">
              <a:buNone/>
              <a:defRPr/>
            </a:pPr>
            <a:endParaRPr lang="en-US" sz="2000" dirty="0" smtClean="0"/>
          </a:p>
          <a:p>
            <a:pPr algn="just">
              <a:defRPr/>
            </a:pPr>
            <a:r>
              <a:rPr lang="en-US" sz="2000" dirty="0" smtClean="0"/>
              <a:t>It </a:t>
            </a:r>
            <a:r>
              <a:rPr lang="en-US" sz="2000" dirty="0"/>
              <a:t>became effective as a Federal government standard on May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26, 2002 </a:t>
            </a:r>
            <a:r>
              <a:rPr lang="en-US" sz="2000" dirty="0"/>
              <a:t>after approval by the Secretary of Commerce. </a:t>
            </a:r>
            <a:endParaRPr lang="en-US" sz="2000" dirty="0" smtClean="0">
              <a:latin typeface="Book Antiqua" pitchFamily="18" charset="0"/>
            </a:endParaRPr>
          </a:p>
          <a:p>
            <a:pPr algn="just">
              <a:buNone/>
            </a:pPr>
            <a:endParaRPr lang="en-US" sz="2000" dirty="0" smtClean="0">
              <a:latin typeface="Book Antiqua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b="1" dirty="0"/>
              <a:t>The AES </a:t>
            </a:r>
            <a:r>
              <a:rPr lang="en-US" sz="3200" b="1" dirty="0" smtClean="0"/>
              <a:t>Cipher Parameters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400" dirty="0"/>
              <a:t>AES </a:t>
            </a:r>
            <a:r>
              <a:rPr lang="en-US" sz="3400" dirty="0" smtClean="0"/>
              <a:t>Parameter</a:t>
            </a:r>
            <a:endParaRPr lang="en-US" sz="3400" dirty="0"/>
          </a:p>
          <a:p>
            <a:pPr marL="0" indent="0" algn="ctr">
              <a:buNone/>
            </a:pPr>
            <a:endParaRPr lang="en-IN" sz="2000" dirty="0" smtClean="0"/>
          </a:p>
          <a:p>
            <a:pPr marL="0" indent="0" algn="ctr">
              <a:buNone/>
            </a:pPr>
            <a:endParaRPr lang="en-IN" sz="2000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US" sz="2200" b="1" dirty="0" smtClean="0"/>
          </a:p>
          <a:p>
            <a:endParaRPr lang="en-US" sz="2200" b="1" dirty="0"/>
          </a:p>
          <a:p>
            <a:endParaRPr lang="en-US" sz="2200" b="1" dirty="0" smtClean="0"/>
          </a:p>
          <a:p>
            <a:endParaRPr lang="en-US" sz="2200" b="1" dirty="0"/>
          </a:p>
          <a:p>
            <a:endParaRPr lang="en-US" sz="2200" b="1" dirty="0" smtClean="0"/>
          </a:p>
          <a:p>
            <a:pPr>
              <a:buNone/>
            </a:pPr>
            <a:endParaRPr lang="en-US" sz="2200" b="1" dirty="0" smtClean="0"/>
          </a:p>
          <a:p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word= 4 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Byte</a:t>
            </a:r>
          </a:p>
          <a:p>
            <a:pPr>
              <a:buNone/>
            </a:pPr>
            <a:endParaRPr lang="en-IN" sz="2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900" dirty="0"/>
              <a:t>In the description of this section, we assume a key length of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en-US" sz="2900" dirty="0"/>
              <a:t> bits, which is likely to be the one most commonly implemented.</a:t>
            </a:r>
            <a:endParaRPr lang="en-IN" sz="2900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080972"/>
              </p:ext>
            </p:extLst>
          </p:nvPr>
        </p:nvGraphicFramePr>
        <p:xfrm>
          <a:off x="990600" y="2362199"/>
          <a:ext cx="7239000" cy="2590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05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Key size (words/bytes/bits)</a:t>
                      </a:r>
                      <a:endParaRPr lang="en-IN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4/16/128</a:t>
                      </a:r>
                      <a:endParaRPr lang="en-IN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6/24/192</a:t>
                      </a:r>
                      <a:endParaRPr lang="en-IN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8/32/256</a:t>
                      </a:r>
                      <a:endParaRPr lang="en-IN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8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Plaintext block size (words/bytes/bits)</a:t>
                      </a:r>
                      <a:endParaRPr lang="en-IN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4/16/128</a:t>
                      </a:r>
                      <a:endParaRPr lang="en-IN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4/16/128</a:t>
                      </a:r>
                      <a:endParaRPr lang="en-IN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4/16/128</a:t>
                      </a:r>
                      <a:endParaRPr lang="en-IN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 of rounds</a:t>
                      </a:r>
                      <a:endParaRPr lang="en-IN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IN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IN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Round key size (words/bytes/bits)</a:t>
                      </a:r>
                      <a:endParaRPr lang="en-IN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4/16/128</a:t>
                      </a:r>
                      <a:endParaRPr lang="en-IN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4/16/128</a:t>
                      </a:r>
                      <a:endParaRPr lang="en-IN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4/16/128</a:t>
                      </a:r>
                      <a:endParaRPr lang="en-IN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Expanded key size (words/bytes)</a:t>
                      </a:r>
                      <a:endParaRPr lang="en-IN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44/176</a:t>
                      </a:r>
                      <a:endParaRPr lang="en-IN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52/208</a:t>
                      </a:r>
                      <a:endParaRPr lang="en-IN" sz="20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60/240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4951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51688"/>
          </a:xfrm>
        </p:spPr>
        <p:txBody>
          <a:bodyPr>
            <a:normAutofit/>
          </a:bodyPr>
          <a:lstStyle/>
          <a:p>
            <a:r>
              <a:rPr lang="en-US" sz="3200" b="1" dirty="0"/>
              <a:t>AES Encryption and </a:t>
            </a:r>
            <a:r>
              <a:rPr lang="en-US" sz="3200" b="1" dirty="0" smtClean="0"/>
              <a:t>Decryption Algorithm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 lvl="0"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Initial Round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Initialize the State matrix  to plaintext  and perform  AddRoundKey operation.</a:t>
            </a:r>
          </a:p>
          <a:p>
            <a:pPr lvl="0"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Rounds( For N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r-1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Rounds)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SubBytes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Uses an S-box to perform a byte-by-byte substitution of the block.</a:t>
            </a:r>
            <a:endParaRPr lang="en-IN" sz="2600" b="1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ShiftRows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simple permutation.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MixColumns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substitution that makes use of arithmetic over GF(2</a:t>
            </a:r>
            <a:r>
              <a:rPr lang="en-IN" sz="2800" baseline="30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AddRoundKey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simple bitwise XOR of the current block (State) with a portion of the expanded key.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Final Round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MixColumns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SubBytes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ShiftRows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AddRoundKey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KeyExpansion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—round keys are derived from the cipher key using Rijndael’s key schedule.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0196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AES Encryption and </a:t>
            </a:r>
            <a:r>
              <a:rPr lang="en-US" sz="3600" b="1" dirty="0" smtClean="0"/>
              <a:t>Decryption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 descr="C:\Documents and Settings\vijay\Desktop\AES Encryption and Decryption.bmp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85800"/>
            <a:ext cx="7696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68717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AES Data Structures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 descr="C:\Documents and Settings\vijay\Desktop\AES data Structure.bmp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839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61379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1479</TotalTime>
  <Words>1585</Words>
  <Application>Microsoft Office PowerPoint</Application>
  <PresentationFormat>On-screen Show (4:3)</PresentationFormat>
  <Paragraphs>258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Berlin Sans FB Demi</vt:lpstr>
      <vt:lpstr>Book Antiqua</vt:lpstr>
      <vt:lpstr>Calibri</vt:lpstr>
      <vt:lpstr>Constantia</vt:lpstr>
      <vt:lpstr>Times New Roman</vt:lpstr>
      <vt:lpstr>Wingdings</vt:lpstr>
      <vt:lpstr>Wingdings 2</vt:lpstr>
      <vt:lpstr>Flow</vt:lpstr>
      <vt:lpstr>PowerPoint Presentation</vt:lpstr>
      <vt:lpstr>Contents</vt:lpstr>
      <vt:lpstr> Introduction  </vt:lpstr>
      <vt:lpstr>AES Evaluation</vt:lpstr>
      <vt:lpstr>The Origins of AES</vt:lpstr>
      <vt:lpstr>The AES Cipher Parameters</vt:lpstr>
      <vt:lpstr>AES Encryption and Decryption Algorithm</vt:lpstr>
      <vt:lpstr>AES Encryption and Decryption </vt:lpstr>
      <vt:lpstr>AES Data Structures </vt:lpstr>
      <vt:lpstr>AES Encryption Round</vt:lpstr>
      <vt:lpstr>AES Encryption Round</vt:lpstr>
      <vt:lpstr>AES S-Boxes</vt:lpstr>
      <vt:lpstr>AES S-Boxes</vt:lpstr>
      <vt:lpstr>  SubBytes operation</vt:lpstr>
      <vt:lpstr>SubBytes operation Example</vt:lpstr>
      <vt:lpstr>ShiftRows operation</vt:lpstr>
      <vt:lpstr>MixColumns operation</vt:lpstr>
      <vt:lpstr>MixColumns operation</vt:lpstr>
      <vt:lpstr>MixColumns operation Example-</vt:lpstr>
      <vt:lpstr>InvMixColumns operation</vt:lpstr>
      <vt:lpstr>AddRoundKey operation</vt:lpstr>
      <vt:lpstr>AES Key Expansion operation</vt:lpstr>
      <vt:lpstr>Round Constant</vt:lpstr>
      <vt:lpstr>Conclusion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Encryption Standard (DES)</dc:title>
  <dc:creator/>
  <cp:lastModifiedBy>V S Rathor</cp:lastModifiedBy>
  <cp:revision>241</cp:revision>
  <dcterms:created xsi:type="dcterms:W3CDTF">2006-08-16T00:00:00Z</dcterms:created>
  <dcterms:modified xsi:type="dcterms:W3CDTF">2021-04-28T05:56:22Z</dcterms:modified>
</cp:coreProperties>
</file>