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74" r:id="rId2"/>
    <p:sldId id="275" r:id="rId3"/>
    <p:sldId id="277" r:id="rId4"/>
    <p:sldId id="257" r:id="rId5"/>
    <p:sldId id="258" r:id="rId6"/>
    <p:sldId id="280" r:id="rId7"/>
    <p:sldId id="259" r:id="rId8"/>
    <p:sldId id="260" r:id="rId9"/>
    <p:sldId id="278" r:id="rId10"/>
    <p:sldId id="261" r:id="rId11"/>
    <p:sldId id="279" r:id="rId12"/>
    <p:sldId id="262" r:id="rId13"/>
    <p:sldId id="282" r:id="rId14"/>
    <p:sldId id="264" r:id="rId15"/>
    <p:sldId id="265" r:id="rId16"/>
    <p:sldId id="266" r:id="rId17"/>
    <p:sldId id="283" r:id="rId18"/>
    <p:sldId id="281" r:id="rId19"/>
    <p:sldId id="268" r:id="rId20"/>
    <p:sldId id="269" r:id="rId21"/>
    <p:sldId id="270" r:id="rId22"/>
    <p:sldId id="271" r:id="rId23"/>
    <p:sldId id="272" r:id="rId24"/>
    <p:sldId id="273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7BE7-7AB1-4AEE-A173-0B9F34ACE84A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3E86B-E3E4-45AB-BF2C-780AD79CF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3E86B-E3E4-45AB-BF2C-780AD79CF8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4C224-7DE6-425E-9801-A5D567F36005}" type="slidenum">
              <a:rPr lang="en-AU" smtClean="0"/>
              <a:pPr/>
              <a:t>4</a:t>
            </a:fld>
            <a:endParaRPr lang="en-AU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4C224-7DE6-425E-9801-A5D567F36005}" type="slidenum">
              <a:rPr lang="en-AU" smtClean="0"/>
              <a:pPr/>
              <a:t>6</a:t>
            </a:fld>
            <a:endParaRPr lang="en-AU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4C224-7DE6-425E-9801-A5D567F36005}" type="slidenum">
              <a:rPr lang="en-AU" smtClean="0"/>
              <a:pPr/>
              <a:t>9</a:t>
            </a:fld>
            <a:endParaRPr lang="en-AU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4C224-7DE6-425E-9801-A5D567F36005}" type="slidenum">
              <a:rPr lang="en-AU" smtClean="0"/>
              <a:pPr/>
              <a:t>11</a:t>
            </a:fld>
            <a:endParaRPr lang="en-AU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3E86B-E3E4-45AB-BF2C-780AD79CF87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4C224-7DE6-425E-9801-A5D567F36005}" type="slidenum">
              <a:rPr lang="en-AU" smtClean="0"/>
              <a:pPr/>
              <a:t>18</a:t>
            </a:fld>
            <a:endParaRPr lang="en-AU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E9954-D8DB-4023-83D1-4A42960B05B5}" type="slidenum">
              <a:rPr lang="en-AU" smtClean="0"/>
              <a:pPr/>
              <a:t>23</a:t>
            </a:fld>
            <a:endParaRPr lang="en-AU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Times-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0"/>
          <p:cNvSpPr txBox="1">
            <a:spLocks noGrp="1"/>
          </p:cNvSpPr>
          <p:nvPr/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accent1">
                  <a:shade val="75000"/>
                </a:schemeClr>
              </a:solidFill>
              <a:latin typeface="+mn-lt"/>
            </a:endParaRPr>
          </a:p>
        </p:txBody>
      </p:sp>
      <p:sp>
        <p:nvSpPr>
          <p:cNvPr id="7" name="Date Placeholder 9"/>
          <p:cNvSpPr txBox="1">
            <a:spLocks noGrp="1"/>
          </p:cNvSpPr>
          <p:nvPr/>
        </p:nvSpPr>
        <p:spPr>
          <a:xfrm>
            <a:off x="6834188" y="6569075"/>
            <a:ext cx="1624012" cy="288925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1">
                  <a:shade val="75000"/>
                </a:schemeClr>
              </a:solidFill>
              <a:latin typeface="+mn-lt"/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</p:spPr>
        <p:txBody>
          <a:bodyPr/>
          <a:lstStyle/>
          <a:p>
            <a:fld id="{2044CB43-C27D-4A2B-BAA1-3AD9ECA259C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1752600" y="3886200"/>
            <a:ext cx="5638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erlin Sans FB Demi" pitchFamily="34" charset="0"/>
                <a:cs typeface="Arial" charset="0"/>
              </a:rPr>
              <a:t>Data Encryption standard</a:t>
            </a:r>
          </a:p>
          <a:p>
            <a:pPr algn="ctr"/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erlin Sans FB Demi" pitchFamily="34" charset="0"/>
                <a:cs typeface="Arial" charset="0"/>
              </a:rPr>
              <a:t>(DES)</a:t>
            </a:r>
            <a:endParaRPr lang="en-US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erlin Sans FB Dem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533400"/>
            <a:ext cx="5780957" cy="6324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7618" y="838200"/>
            <a:ext cx="6650182" cy="304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228600" y="2286000"/>
            <a:ext cx="2133600" cy="5905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Initial and Inverse Permutation (IP)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7284661" y="2087939"/>
            <a:ext cx="304800" cy="313932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7284661" y="1706939"/>
            <a:ext cx="304800" cy="3139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7284661" y="1325939"/>
            <a:ext cx="304800" cy="31393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7322762" y="983039"/>
            <a:ext cx="228600" cy="313932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7284661" y="640139"/>
            <a:ext cx="304800" cy="31393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7269539" y="259139"/>
            <a:ext cx="304800" cy="313932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7284661" y="-121861"/>
            <a:ext cx="304800" cy="3139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7284661" y="-502861"/>
            <a:ext cx="304800" cy="313932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114800" y="4191000"/>
            <a:ext cx="457200" cy="25853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4191000"/>
            <a:ext cx="457200" cy="258532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800600" y="4191000"/>
            <a:ext cx="457200" cy="25853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562600" y="4191000"/>
            <a:ext cx="381000" cy="2585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324600" y="4191000"/>
            <a:ext cx="457200" cy="2585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010400" y="4191000"/>
            <a:ext cx="457200" cy="258532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7620000" y="4191000"/>
            <a:ext cx="457200" cy="258532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8382000" y="4191000"/>
            <a:ext cx="457200" cy="25853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8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4343400" y="5257800"/>
            <a:ext cx="4343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DES Encryption Overview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1273938" y="283339"/>
            <a:ext cx="533401" cy="28623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5905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Details of Single Round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520065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Left and right halves of 64 bits are separated into two 32-bit parts, labeled L (left) and R (right).</a:t>
            </a:r>
          </a:p>
          <a:p>
            <a:pPr algn="just"/>
            <a:r>
              <a:rPr lang="en-US" sz="2000" dirty="0" smtClean="0"/>
              <a:t>Overall processing at each round will be:</a:t>
            </a:r>
          </a:p>
          <a:p>
            <a:pPr lvl="1" algn="just"/>
            <a:r>
              <a:rPr lang="en-AU" sz="2000" dirty="0" smtClean="0">
                <a:latin typeface="Book Antiqua" pitchFamily="18" charset="0"/>
              </a:rPr>
              <a:t>L</a:t>
            </a:r>
            <a:r>
              <a:rPr lang="en-AU" sz="2000" baseline="-25000" dirty="0" smtClean="0">
                <a:latin typeface="Book Antiqua" pitchFamily="18" charset="0"/>
              </a:rPr>
              <a:t>i</a:t>
            </a:r>
            <a:r>
              <a:rPr lang="en-AU" sz="2000" dirty="0" smtClean="0">
                <a:latin typeface="Book Antiqua" pitchFamily="18" charset="0"/>
              </a:rPr>
              <a:t> = R</a:t>
            </a:r>
            <a:r>
              <a:rPr lang="en-AU" sz="2000" baseline="-25000" dirty="0" smtClean="0">
                <a:latin typeface="Book Antiqua" pitchFamily="18" charset="0"/>
              </a:rPr>
              <a:t>i-1</a:t>
            </a:r>
          </a:p>
          <a:p>
            <a:pPr lvl="1" algn="just"/>
            <a:r>
              <a:rPr lang="en-AU" sz="2000" dirty="0" smtClean="0">
                <a:latin typeface="Book Antiqua" pitchFamily="18" charset="0"/>
              </a:rPr>
              <a:t>R</a:t>
            </a:r>
            <a:r>
              <a:rPr lang="en-AU" sz="2000" baseline="-25000" dirty="0" smtClean="0">
                <a:latin typeface="Book Antiqua" pitchFamily="18" charset="0"/>
              </a:rPr>
              <a:t>i</a:t>
            </a:r>
            <a:r>
              <a:rPr lang="en-AU" sz="2000" dirty="0" smtClean="0">
                <a:latin typeface="Book Antiqua" pitchFamily="18" charset="0"/>
              </a:rPr>
              <a:t> = L</a:t>
            </a:r>
            <a:r>
              <a:rPr lang="en-AU" sz="2000" baseline="-25000" dirty="0" smtClean="0">
                <a:latin typeface="Book Antiqua" pitchFamily="18" charset="0"/>
              </a:rPr>
              <a:t>i-1</a:t>
            </a:r>
            <a:r>
              <a:rPr lang="en-AU" sz="2000" dirty="0" smtClean="0">
                <a:latin typeface="Book Antiqua" pitchFamily="18" charset="0"/>
              </a:rPr>
              <a:t> </a:t>
            </a:r>
            <a:r>
              <a:rPr lang="en-US" sz="2000" dirty="0" smtClean="0"/>
              <a:t>⊕ F(R</a:t>
            </a:r>
            <a:r>
              <a:rPr lang="en-US" sz="2000" baseline="-25000" dirty="0" smtClean="0"/>
              <a:t>i-1</a:t>
            </a:r>
            <a:r>
              <a:rPr lang="en-US" sz="2000" dirty="0" smtClean="0"/>
              <a:t>, K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</a:t>
            </a:r>
          </a:p>
          <a:p>
            <a:pPr algn="just"/>
            <a:r>
              <a:rPr lang="en-US" sz="2000" dirty="0" smtClean="0"/>
              <a:t>The round key K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is 48 bits. The R input is 32 bits. This R input is first expanded to 48 bits by using a table that defines a permutation plus an expansion (E) that involves duplication of 16 of the R bits.</a:t>
            </a:r>
          </a:p>
          <a:p>
            <a:pPr algn="just"/>
            <a:r>
              <a:rPr lang="en-US" sz="2000" dirty="0" smtClean="0"/>
              <a:t>The resulting 48 bits are XORed with K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 smtClean="0"/>
              <a:t>This 48-bit result passes through a substitution function F (8 S-Boxes) that produces a 32-bit output.</a:t>
            </a:r>
          </a:p>
          <a:p>
            <a:pPr algn="just"/>
            <a:r>
              <a:rPr lang="en-US" sz="2000" dirty="0" smtClean="0"/>
              <a:t>Output is permuted using permutation function P. </a:t>
            </a:r>
            <a:endParaRPr lang="en-AU" sz="2000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M-Tech\I SEM\C&amp;NS\img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261" y="1219200"/>
            <a:ext cx="7382339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16200000">
            <a:off x="346863" y="1939138"/>
            <a:ext cx="5562593" cy="3970318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5105400" cy="5905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Details of Single 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28600" y="1905000"/>
            <a:ext cx="1828800" cy="5905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Permutation Tables E, P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914400"/>
            <a:ext cx="6572250" cy="5734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43000" y="5638800"/>
            <a:ext cx="838200" cy="36195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32 Bits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1200" y="2667000"/>
            <a:ext cx="838200" cy="36195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48 Bits</a:t>
            </a:r>
          </a:p>
        </p:txBody>
      </p:sp>
      <p:sp>
        <p:nvSpPr>
          <p:cNvPr id="6" name="Left Brace 5"/>
          <p:cNvSpPr/>
          <p:nvPr/>
        </p:nvSpPr>
        <p:spPr>
          <a:xfrm>
            <a:off x="2743200" y="1524000"/>
            <a:ext cx="533400" cy="2743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905000" y="5181600"/>
            <a:ext cx="5334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905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Role of S-Boxes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410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 substitution consists of a set of eight S-boxes, each of which accepts 6 bits as input and produces 4 bits as output.</a:t>
            </a:r>
          </a:p>
          <a:p>
            <a:pPr algn="just"/>
            <a:r>
              <a:rPr lang="en-US" sz="2000" dirty="0" smtClean="0"/>
              <a:t>The first and last bits (outer 2 bits) of the input to box S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form a 2-bit binary number to select one of four substitutions defined by the four rows in the table for S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 smtClean="0"/>
              <a:t>The middle four bits select one of the sixteen columns. </a:t>
            </a:r>
          </a:p>
          <a:p>
            <a:pPr algn="just"/>
            <a:r>
              <a:rPr lang="en-US" sz="2000" dirty="0" smtClean="0"/>
              <a:t>The decimal value in the cell selected by the row and column is then converted to its 4-bit representation to produce the output.</a:t>
            </a:r>
          </a:p>
          <a:p>
            <a:pPr algn="just"/>
            <a:r>
              <a:rPr lang="en-US" sz="2000" dirty="0" smtClean="0"/>
              <a:t>8, 4-bit groups produce 32 bit output.</a:t>
            </a:r>
            <a:endParaRPr lang="en-AU" sz="2000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3352800" y="685800"/>
            <a:ext cx="2667000" cy="5905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Role of S-Boxes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295400"/>
            <a:ext cx="5164183" cy="433739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4267200" cy="4830792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Rectangle 4"/>
          <p:cNvSpPr/>
          <p:nvPr/>
        </p:nvSpPr>
        <p:spPr>
          <a:xfrm>
            <a:off x="3581400" y="5867400"/>
            <a:ext cx="541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Wingdings" pitchFamily="2" charset="2"/>
              <a:buChar char="v"/>
            </a:pPr>
            <a:r>
              <a:rPr lang="en-US" sz="1600" dirty="0" smtClean="0"/>
              <a:t>    For example, in S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for input 011001, the row is 01 (row 1) and the column is 1100 (column 12). The value in row 1, column 12 is 9, so the output is 1001.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:\M-Tech\I SEM\C&amp;NS\S-box s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14400"/>
            <a:ext cx="8459492" cy="1524000"/>
          </a:xfrm>
          <a:prstGeom prst="rect">
            <a:avLst/>
          </a:prstGeom>
          <a:noFill/>
          <a:effectLst/>
        </p:spPr>
      </p:pic>
      <p:pic>
        <p:nvPicPr>
          <p:cNvPr id="3" name="Picture 5" descr="E:\M-Tech\I SEM\C&amp;NS\Encoder&amp;Decod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2590800"/>
            <a:ext cx="5181600" cy="4031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bliqueTopRight"/>
            <a:lightRig rig="threePt" dir="t"/>
          </a:scene3d>
          <a:sp3d>
            <a:bevelT w="165100" prst="coolSlant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8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4343400" y="5257800"/>
            <a:ext cx="4343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DES Encryption Overview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5372101" y="-1434256"/>
            <a:ext cx="2057400" cy="50783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5905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Key Generation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481965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Book Antiqua" pitchFamily="18" charset="0"/>
              </a:rPr>
              <a:t>64-bit key used as input (8 × 8 table). </a:t>
            </a:r>
          </a:p>
          <a:p>
            <a:pPr algn="just"/>
            <a:r>
              <a:rPr lang="en-US" sz="2000" dirty="0" smtClean="0">
                <a:latin typeface="Book Antiqua" pitchFamily="18" charset="0"/>
              </a:rPr>
              <a:t>8th bit in each row is ignored </a:t>
            </a:r>
            <a:r>
              <a:rPr lang="en-US" sz="2000" dirty="0" smtClean="0">
                <a:latin typeface="Book Antiqua" pitchFamily="18" charset="0"/>
                <a:sym typeface="Wingdings" pitchFamily="2" charset="2"/>
              </a:rPr>
              <a:t> produces</a:t>
            </a:r>
            <a:r>
              <a:rPr lang="en-US" sz="2000" dirty="0" smtClean="0">
                <a:latin typeface="Book Antiqua" pitchFamily="18" charset="0"/>
              </a:rPr>
              <a:t> 56 bits.</a:t>
            </a:r>
          </a:p>
          <a:p>
            <a:pPr algn="just"/>
            <a:r>
              <a:rPr lang="en-US" sz="2000" dirty="0" smtClean="0">
                <a:latin typeface="Book Antiqua" pitchFamily="18" charset="0"/>
              </a:rPr>
              <a:t>Key is permuted using table Permuted Choice One  PC-1</a:t>
            </a:r>
          </a:p>
          <a:p>
            <a:pPr algn="just"/>
            <a:r>
              <a:rPr lang="en-US" sz="2000" dirty="0" smtClean="0">
                <a:latin typeface="Book Antiqua" pitchFamily="18" charset="0"/>
              </a:rPr>
              <a:t>Resulting 56 bits separated into two 28-bit parts C0, D0</a:t>
            </a:r>
          </a:p>
          <a:p>
            <a:pPr algn="just"/>
            <a:r>
              <a:rPr lang="en-US" sz="2000" dirty="0" smtClean="0">
                <a:latin typeface="Book Antiqua" pitchFamily="18" charset="0"/>
              </a:rPr>
              <a:t>At each round:</a:t>
            </a: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C</a:t>
            </a:r>
            <a:r>
              <a:rPr lang="en-US" sz="2000" baseline="-25000" dirty="0" smtClean="0">
                <a:latin typeface="Book Antiqua" pitchFamily="18" charset="0"/>
              </a:rPr>
              <a:t>i-1</a:t>
            </a:r>
            <a:r>
              <a:rPr lang="en-US" sz="2000" dirty="0" smtClean="0">
                <a:latin typeface="Book Antiqua" pitchFamily="18" charset="0"/>
              </a:rPr>
              <a:t> and D</a:t>
            </a:r>
            <a:r>
              <a:rPr lang="en-US" sz="2000" baseline="-25000" dirty="0" smtClean="0">
                <a:latin typeface="Book Antiqua" pitchFamily="18" charset="0"/>
              </a:rPr>
              <a:t>i-1</a:t>
            </a:r>
            <a:r>
              <a:rPr lang="en-US" sz="2000" dirty="0" smtClean="0">
                <a:latin typeface="Book Antiqua" pitchFamily="18" charset="0"/>
              </a:rPr>
              <a:t> are separately subjected to a circular left shift, or rotation, of 1 or 2 bits, as governed by the Table. </a:t>
            </a: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These shifted values serve as input to the next round. </a:t>
            </a: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They also serve as input to Permuted Choice Two PC-2.</a:t>
            </a: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PC-2 produces a 48-bit output that serves as input to the function F(R</a:t>
            </a:r>
            <a:r>
              <a:rPr lang="en-US" sz="2000" baseline="-25000" dirty="0" smtClean="0">
                <a:latin typeface="Book Antiqua" pitchFamily="18" charset="0"/>
              </a:rPr>
              <a:t>i-1</a:t>
            </a:r>
            <a:r>
              <a:rPr lang="en-US" sz="2000" dirty="0" smtClean="0">
                <a:latin typeface="Book Antiqua" pitchFamily="18" charset="0"/>
              </a:rPr>
              <a:t>, K</a:t>
            </a:r>
            <a:r>
              <a:rPr lang="en-US" sz="2000" baseline="-25000" dirty="0" smtClean="0">
                <a:latin typeface="Book Antiqua" pitchFamily="18" charset="0"/>
              </a:rPr>
              <a:t>i</a:t>
            </a:r>
            <a:r>
              <a:rPr lang="en-US" sz="2000" dirty="0" smtClean="0">
                <a:latin typeface="Book Antiqua" pitchFamily="18" charset="0"/>
              </a:rPr>
              <a:t>). </a:t>
            </a:r>
            <a:endParaRPr lang="en-AU" sz="2000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5905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Data Encryption Standard (DES)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4267200"/>
          </a:xfrm>
        </p:spPr>
        <p:txBody>
          <a:bodyPr>
            <a:normAutofit/>
          </a:bodyPr>
          <a:lstStyle/>
          <a:p>
            <a:pPr algn="just"/>
            <a:r>
              <a:rPr lang="en-AU" sz="2200" dirty="0" smtClean="0"/>
              <a:t>DES is the most widely used block cipher in the world. </a:t>
            </a:r>
          </a:p>
          <a:p>
            <a:pPr algn="just"/>
            <a:r>
              <a:rPr lang="en-US" sz="2200" dirty="0" smtClean="0"/>
              <a:t>It is based on the Feistel cipher structure with 16 rounds of processing.</a:t>
            </a:r>
          </a:p>
          <a:p>
            <a:pPr algn="just"/>
            <a:r>
              <a:rPr lang="en-US" sz="2200" dirty="0" smtClean="0"/>
              <a:t>DES having 64-bit block size and 56-bit key size and algorithm itself is referred to as the Data Encryption Algorithm (DEA).</a:t>
            </a:r>
          </a:p>
          <a:p>
            <a:pPr algn="just"/>
            <a:r>
              <a:rPr lang="en-US" sz="2200" dirty="0" smtClean="0"/>
              <a:t>Design Principles of DES:</a:t>
            </a:r>
          </a:p>
          <a:p>
            <a:pPr lvl="1" algn="just"/>
            <a:r>
              <a:rPr lang="en-US" sz="2200" dirty="0" smtClean="0"/>
              <a:t>To achieve high degree of </a:t>
            </a:r>
            <a:r>
              <a:rPr lang="en-US" sz="2200" dirty="0" smtClean="0">
                <a:solidFill>
                  <a:srgbClr val="C00000"/>
                </a:solidFill>
              </a:rPr>
              <a:t>diffusion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rgbClr val="C00000"/>
                </a:solidFill>
              </a:rPr>
              <a:t>confusion</a:t>
            </a:r>
            <a:r>
              <a:rPr lang="en-US" sz="2200" dirty="0" smtClean="0"/>
              <a:t>. </a:t>
            </a:r>
          </a:p>
          <a:p>
            <a:pPr algn="just"/>
            <a:endParaRPr lang="en-AU" sz="2200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48006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Key Generation</a:t>
            </a:r>
          </a:p>
        </p:txBody>
      </p:sp>
      <p:pic>
        <p:nvPicPr>
          <p:cNvPr id="1026" name="Picture 2" descr="E:\M-Tech\I SEM\C&amp;NS\img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261" y="1219200"/>
            <a:ext cx="7382339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16200000">
            <a:off x="4135045" y="2077638"/>
            <a:ext cx="5562593" cy="3693319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62000"/>
            <a:ext cx="6781800" cy="5962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905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Key Generation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2209800"/>
            <a:ext cx="838200" cy="36195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 Bits</a:t>
            </a:r>
          </a:p>
        </p:txBody>
      </p:sp>
      <p:sp>
        <p:nvSpPr>
          <p:cNvPr id="5" name="Left Brace 4"/>
          <p:cNvSpPr/>
          <p:nvPr/>
        </p:nvSpPr>
        <p:spPr>
          <a:xfrm>
            <a:off x="1066800" y="1219200"/>
            <a:ext cx="533400" cy="2362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200650"/>
            <a:ext cx="838200" cy="36195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56 Bits</a:t>
            </a:r>
          </a:p>
        </p:txBody>
      </p:sp>
      <p:sp>
        <p:nvSpPr>
          <p:cNvPr id="7" name="Left Brace 6"/>
          <p:cNvSpPr/>
          <p:nvPr/>
        </p:nvSpPr>
        <p:spPr>
          <a:xfrm>
            <a:off x="1447800" y="4267200"/>
            <a:ext cx="533400" cy="2362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917318" y="2365117"/>
            <a:ext cx="2057400" cy="3751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735061" y="1741939"/>
            <a:ext cx="304791" cy="53553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905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Key Generation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743950" cy="533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2000" y="3124200"/>
            <a:ext cx="838200" cy="36195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48 Bits</a:t>
            </a:r>
          </a:p>
        </p:txBody>
      </p:sp>
      <p:sp>
        <p:nvSpPr>
          <p:cNvPr id="5" name="Left Brace 4"/>
          <p:cNvSpPr/>
          <p:nvPr/>
        </p:nvSpPr>
        <p:spPr>
          <a:xfrm>
            <a:off x="1524000" y="1981200"/>
            <a:ext cx="533400" cy="2743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666750"/>
          </a:xfrm>
        </p:spPr>
        <p:txBody>
          <a:bodyPr>
            <a:normAutofit/>
          </a:bodyPr>
          <a:lstStyle/>
          <a:p>
            <a:pPr eaLnBrk="1" hangingPunct="1"/>
            <a:r>
              <a:rPr lang="en-AU" sz="3600" b="1" dirty="0" smtClean="0"/>
              <a:t>Avalanche Effect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algn="just" eaLnBrk="1" hangingPunct="1"/>
            <a:r>
              <a:rPr lang="en-AU" sz="2000" dirty="0" smtClean="0">
                <a:latin typeface="Book Antiqua" pitchFamily="18" charset="0"/>
              </a:rPr>
              <a:t>Avalanche effect:</a:t>
            </a:r>
            <a:endParaRPr lang="en-US" sz="2000" dirty="0" smtClean="0">
              <a:latin typeface="Book Antiqua" pitchFamily="18" charset="0"/>
            </a:endParaRPr>
          </a:p>
          <a:p>
            <a:pPr lvl="1" algn="just" eaLnBrk="1" hangingPunct="1"/>
            <a:r>
              <a:rPr lang="en-AU" sz="2000" dirty="0" smtClean="0">
                <a:latin typeface="Book Antiqua" pitchFamily="18" charset="0"/>
              </a:rPr>
              <a:t>A small change in the plaintext or in the key results in a significant change in the ciphertext.</a:t>
            </a:r>
          </a:p>
          <a:p>
            <a:pPr lvl="1" algn="just" eaLnBrk="1" hangingPunct="1"/>
            <a:r>
              <a:rPr lang="en-US" sz="2000" dirty="0" smtClean="0">
                <a:latin typeface="Book Antiqua" pitchFamily="18" charset="0"/>
              </a:rPr>
              <a:t>an evidence of high degree of diffusion and confusion</a:t>
            </a:r>
          </a:p>
          <a:p>
            <a:pPr lvl="1" algn="just" eaLnBrk="1" hangingPunct="1"/>
            <a:r>
              <a:rPr lang="en-US" sz="2000" dirty="0" smtClean="0">
                <a:latin typeface="Book Antiqua" pitchFamily="18" charset="0"/>
              </a:rPr>
              <a:t>a desirable property of any encryption algorithm</a:t>
            </a:r>
            <a:endParaRPr lang="en-AU" sz="2000" dirty="0" smtClean="0">
              <a:latin typeface="Book Antiqua" pitchFamily="18" charset="0"/>
            </a:endParaRPr>
          </a:p>
          <a:p>
            <a:pPr algn="just" eaLnBrk="1" hangingPunct="1"/>
            <a:endParaRPr lang="en-US" sz="2000" dirty="0" smtClean="0">
              <a:latin typeface="Book Antiqua" pitchFamily="18" charset="0"/>
            </a:endParaRPr>
          </a:p>
          <a:p>
            <a:pPr algn="just" eaLnBrk="1" hangingPunct="1"/>
            <a:r>
              <a:rPr lang="en-US" sz="2000" dirty="0" smtClean="0">
                <a:latin typeface="Book Antiqua" pitchFamily="18" charset="0"/>
              </a:rPr>
              <a:t>DES exhibits a strong avalanche effect</a:t>
            </a:r>
          </a:p>
          <a:p>
            <a:pPr lvl="1" algn="just" eaLnBrk="1" hangingPunct="1"/>
            <a:r>
              <a:rPr lang="en-US" sz="2000" dirty="0" smtClean="0">
                <a:latin typeface="Book Antiqua" pitchFamily="18" charset="0"/>
              </a:rPr>
              <a:t>Changing 1 bit in the plaintext affects 34 bits in the ciphertext on average.</a:t>
            </a:r>
          </a:p>
          <a:p>
            <a:pPr lvl="1" algn="just" eaLnBrk="1" hangingPunct="1"/>
            <a:r>
              <a:rPr lang="en-US" sz="2000" dirty="0" smtClean="0">
                <a:latin typeface="Book Antiqua" pitchFamily="18" charset="0"/>
              </a:rPr>
              <a:t>1-bit change in the key affects 35 bits in the ciphertext on average.</a:t>
            </a:r>
          </a:p>
          <a:p>
            <a:pPr algn="just" eaLnBrk="1" hangingPunct="1">
              <a:buFont typeface="Arial" pitchFamily="34" charset="0"/>
              <a:buNone/>
            </a:pPr>
            <a:endParaRPr lang="en-AU" sz="2500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5905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Strength of DES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743450"/>
          </a:xfrm>
        </p:spPr>
        <p:txBody>
          <a:bodyPr/>
          <a:lstStyle/>
          <a:p>
            <a:pPr algn="just"/>
            <a:r>
              <a:rPr lang="en-US" sz="2000" b="1" dirty="0" smtClean="0">
                <a:latin typeface="Book Antiqua" pitchFamily="18" charset="0"/>
              </a:rPr>
              <a:t>Key Size:</a:t>
            </a:r>
            <a:endParaRPr lang="en-US" sz="2000" dirty="0" smtClean="0">
              <a:latin typeface="Book Antiqua" pitchFamily="18" charset="0"/>
            </a:endParaRPr>
          </a:p>
          <a:p>
            <a:pPr algn="just"/>
            <a:r>
              <a:rPr lang="en-US" sz="2000" dirty="0" smtClean="0">
                <a:latin typeface="Book Antiqua" pitchFamily="18" charset="0"/>
              </a:rPr>
              <a:t>56-bit keys have 2</a:t>
            </a:r>
            <a:r>
              <a:rPr lang="en-US" sz="2000" baseline="30000" dirty="0" smtClean="0">
                <a:latin typeface="Book Antiqua" pitchFamily="18" charset="0"/>
              </a:rPr>
              <a:t>56</a:t>
            </a:r>
            <a:r>
              <a:rPr lang="en-US" sz="2000" dirty="0" smtClean="0">
                <a:latin typeface="Book Antiqua" pitchFamily="18" charset="0"/>
              </a:rPr>
              <a:t> = 7.2 x 10</a:t>
            </a:r>
            <a:r>
              <a:rPr lang="en-US" sz="2000" baseline="30000" dirty="0" smtClean="0">
                <a:latin typeface="Book Antiqua" pitchFamily="18" charset="0"/>
              </a:rPr>
              <a:t>16</a:t>
            </a:r>
            <a:r>
              <a:rPr lang="en-US" sz="2000" dirty="0" smtClean="0">
                <a:latin typeface="Book Antiqua" pitchFamily="18" charset="0"/>
              </a:rPr>
              <a:t> values</a:t>
            </a:r>
          </a:p>
          <a:p>
            <a:pPr algn="just"/>
            <a:r>
              <a:rPr lang="en-US" sz="2000" dirty="0" smtClean="0">
                <a:latin typeface="Book Antiqua" pitchFamily="18" charset="0"/>
              </a:rPr>
              <a:t>brute force search looks hard</a:t>
            </a:r>
          </a:p>
          <a:p>
            <a:pPr algn="just"/>
            <a:r>
              <a:rPr lang="en-US" sz="2000" b="1" dirty="0" smtClean="0">
                <a:latin typeface="Book Antiqua" pitchFamily="18" charset="0"/>
              </a:rPr>
              <a:t>Timing Attacks:</a:t>
            </a:r>
          </a:p>
          <a:p>
            <a:pPr algn="just"/>
            <a:r>
              <a:rPr lang="en-US" sz="2000" dirty="0" smtClean="0">
                <a:latin typeface="Book Antiqua" pitchFamily="18" charset="0"/>
              </a:rPr>
              <a:t>a timing attack is one in which information about the key or the plaintext is obtained by observing how long it takes a given implementation to perform decryptions on various ciphertexts.</a:t>
            </a:r>
          </a:p>
          <a:p>
            <a:pPr algn="just"/>
            <a:r>
              <a:rPr lang="en-US" sz="2000" dirty="0" smtClean="0">
                <a:latin typeface="Book Antiqua" pitchFamily="18" charset="0"/>
              </a:rPr>
              <a:t>This is a long way from knowing the actual key.</a:t>
            </a:r>
            <a:endParaRPr lang="en-US" sz="2400" dirty="0" smtClean="0">
              <a:latin typeface="Book Antiqua" pitchFamily="18" charset="0"/>
            </a:endParaRPr>
          </a:p>
          <a:p>
            <a:pPr algn="just"/>
            <a:endParaRPr lang="en-AU" sz="2400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Refrences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Cryptography and Network Security Principles and Practices, Fourth Edition </a:t>
            </a:r>
            <a:r>
              <a:rPr lang="en-US" b="1" i="1" dirty="0" smtClean="0"/>
              <a:t>By William Stallings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Images11\IMAGES\thank%20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458200" cy="59055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Claude Shannon Principles -</a:t>
            </a:r>
            <a:r>
              <a:rPr lang="en-US" sz="2400" b="1" dirty="0" smtClean="0"/>
              <a:t> </a:t>
            </a:r>
            <a:r>
              <a:rPr lang="en-US" sz="3200" b="1" u="sng" dirty="0" smtClean="0"/>
              <a:t>Confusion and Diffusion 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53340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000" dirty="0" smtClean="0">
                <a:latin typeface="Book Antiqua" pitchFamily="18" charset="0"/>
              </a:rPr>
              <a:t>Two basic building blocks for block cipher. Ideally achieved by arbitrary substitution cipher</a:t>
            </a:r>
          </a:p>
          <a:p>
            <a:pPr algn="just">
              <a:defRPr/>
            </a:pPr>
            <a:r>
              <a:rPr lang="en-US" sz="2000" b="1" dirty="0" smtClean="0">
                <a:latin typeface="Book Antiqua" pitchFamily="18" charset="0"/>
              </a:rPr>
              <a:t>Diffusion:</a:t>
            </a:r>
          </a:p>
          <a:p>
            <a:pPr lvl="1" algn="just">
              <a:buClr>
                <a:srgbClr val="0F6FC6"/>
              </a:buClr>
            </a:pPr>
            <a:r>
              <a:rPr lang="en-US" sz="2000" dirty="0" smtClean="0">
                <a:solidFill>
                  <a:prstClr val="black"/>
                </a:solidFill>
                <a:latin typeface="Book Antiqua" pitchFamily="18" charset="0"/>
              </a:rPr>
              <a:t>The mechanism of </a:t>
            </a:r>
            <a:r>
              <a:rPr lang="en-US" sz="2000" b="1" dirty="0" smtClean="0">
                <a:solidFill>
                  <a:prstClr val="black"/>
                </a:solidFill>
                <a:latin typeface="Book Antiqua" pitchFamily="18" charset="0"/>
              </a:rPr>
              <a:t>diffusion</a:t>
            </a:r>
            <a:r>
              <a:rPr lang="en-US" sz="2000" dirty="0" smtClean="0">
                <a:solidFill>
                  <a:prstClr val="black"/>
                </a:solidFill>
                <a:latin typeface="Book Antiqua" pitchFamily="18" charset="0"/>
              </a:rPr>
              <a:t> is to make the statistical relationship between the plaintext and ciphertext as complex as possible.</a:t>
            </a:r>
            <a:endParaRPr lang="en-US" sz="2000" dirty="0" smtClean="0">
              <a:latin typeface="Book Antiqua" pitchFamily="18" charset="0"/>
            </a:endParaRPr>
          </a:p>
          <a:p>
            <a:pPr lvl="1" algn="just">
              <a:defRPr/>
            </a:pPr>
            <a:r>
              <a:rPr lang="en-US" sz="2000" dirty="0" smtClean="0">
                <a:latin typeface="Book Antiqua" pitchFamily="18" charset="0"/>
              </a:rPr>
              <a:t>diffusion can be achieved by repeatedly performing some </a:t>
            </a:r>
            <a:r>
              <a:rPr lang="en-US" sz="2000" b="1" dirty="0" smtClean="0">
                <a:latin typeface="Book Antiqua" pitchFamily="18" charset="0"/>
              </a:rPr>
              <a:t>permutation</a:t>
            </a:r>
            <a:r>
              <a:rPr lang="en-US" sz="2000" dirty="0" smtClean="0">
                <a:latin typeface="Book Antiqua" pitchFamily="18" charset="0"/>
              </a:rPr>
              <a:t> on the data followed by applying a function to that permutation.</a:t>
            </a:r>
          </a:p>
          <a:p>
            <a:pPr algn="just"/>
            <a:r>
              <a:rPr lang="en-US" sz="2000" b="1" dirty="0" smtClean="0">
                <a:latin typeface="Book Antiqua" pitchFamily="18" charset="0"/>
              </a:rPr>
              <a:t>Confusion :</a:t>
            </a:r>
            <a:endParaRPr lang="en-US" sz="2000" dirty="0" smtClean="0">
              <a:latin typeface="Book Antiqua" pitchFamily="18" charset="0"/>
            </a:endParaRP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On the other hand, </a:t>
            </a:r>
            <a:r>
              <a:rPr lang="en-US" sz="2000" b="1" dirty="0" smtClean="0">
                <a:latin typeface="Book Antiqua" pitchFamily="18" charset="0"/>
              </a:rPr>
              <a:t>confusion</a:t>
            </a:r>
            <a:r>
              <a:rPr lang="en-US" sz="2000" dirty="0" smtClean="0">
                <a:latin typeface="Book Antiqua" pitchFamily="18" charset="0"/>
              </a:rPr>
              <a:t> is to make the relationship between the statistics of the ciphertext and the value of the encryption key as complex as possible. </a:t>
            </a: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This is achieved by the use of a complex </a:t>
            </a:r>
            <a:r>
              <a:rPr lang="en-US" sz="2000" b="1" dirty="0" smtClean="0">
                <a:latin typeface="Book Antiqua" pitchFamily="18" charset="0"/>
              </a:rPr>
              <a:t>substitution </a:t>
            </a:r>
            <a:r>
              <a:rPr lang="en-US" sz="2000" dirty="0" smtClean="0">
                <a:latin typeface="Book Antiqua" pitchFamily="18" charset="0"/>
              </a:rPr>
              <a:t>algorithms.</a:t>
            </a:r>
            <a:endParaRPr lang="en-AU" sz="2000" dirty="0" smtClean="0">
              <a:latin typeface="Book Antiqua" pitchFamily="18" charset="0"/>
            </a:endParaRPr>
          </a:p>
          <a:p>
            <a:pPr lvl="1" algn="just">
              <a:buNone/>
              <a:defRPr/>
            </a:pPr>
            <a:endParaRPr lang="en-US" sz="2000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8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4343400" y="5257800"/>
            <a:ext cx="4343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DES Encryption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5905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DES Encryption - </a:t>
            </a:r>
            <a:r>
              <a:rPr lang="en-US" sz="3200" dirty="0" smtClean="0"/>
              <a:t>Three Phases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74345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en-US" sz="2000" dirty="0" smtClean="0"/>
              <a:t>In the first phase, 64-bit plaintext passes through an initial permutation (IP) that rearranges the bits to produce the permuted input.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000" dirty="0" smtClean="0"/>
              <a:t>Followed by 16 rounds of same function</a:t>
            </a:r>
          </a:p>
          <a:p>
            <a:pPr marL="914400" lvl="1" indent="-457200" algn="just">
              <a:defRPr/>
            </a:pPr>
            <a:r>
              <a:rPr lang="en-US" sz="2000" dirty="0" smtClean="0">
                <a:ea typeface="+mn-ea"/>
                <a:cs typeface="+mn-cs"/>
              </a:rPr>
              <a:t>Which </a:t>
            </a:r>
            <a:r>
              <a:rPr lang="en-US" sz="2000" dirty="0" smtClean="0"/>
              <a:t>involve both permutation &amp; substitution functions.</a:t>
            </a:r>
          </a:p>
          <a:p>
            <a:pPr marL="914400" lvl="1" indent="-457200" algn="just">
              <a:defRPr/>
            </a:pPr>
            <a:r>
              <a:rPr lang="en-US" sz="2000" dirty="0" smtClean="0"/>
              <a:t>The output of the last (sixteenth) round consists of 64 bits that are a function of the input plaintext and the key.</a:t>
            </a:r>
          </a:p>
          <a:p>
            <a:pPr marL="914400" lvl="1" indent="-457200" algn="just">
              <a:defRPr/>
            </a:pPr>
            <a:r>
              <a:rPr lang="en-US" sz="2000" dirty="0" smtClean="0"/>
              <a:t>The left and right halves of the output are swapped to produce the </a:t>
            </a:r>
            <a:r>
              <a:rPr lang="en-US" sz="2000" b="1" dirty="0" err="1" smtClean="0"/>
              <a:t>preoutput</a:t>
            </a:r>
            <a:r>
              <a:rPr lang="en-US" sz="2000" dirty="0" smtClean="0"/>
              <a:t>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000" dirty="0" smtClean="0"/>
              <a:t>Finally, the </a:t>
            </a:r>
            <a:r>
              <a:rPr lang="en-US" sz="2000" dirty="0" err="1" smtClean="0"/>
              <a:t>preoutput</a:t>
            </a:r>
            <a:r>
              <a:rPr lang="en-US" sz="2000" dirty="0" smtClean="0"/>
              <a:t> is passed through a permutation (IP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) that is the inverse of the initial permutation function, to produce the 64-bit 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. </a:t>
            </a:r>
          </a:p>
          <a:p>
            <a:pPr algn="just">
              <a:defRPr/>
            </a:pPr>
            <a:endParaRPr lang="en-AU" sz="2000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4343400" y="5257800"/>
            <a:ext cx="4343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DES Encryption Overview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1235839" y="-478660"/>
            <a:ext cx="533401" cy="28623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5905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Initial Permutation (IP)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4495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 initial permutation and its inverse are defined by tables.</a:t>
            </a:r>
          </a:p>
          <a:p>
            <a:pPr algn="just"/>
            <a:r>
              <a:rPr lang="en-US" sz="2000" dirty="0" smtClean="0"/>
              <a:t>The tables are to be interpreted as follows:</a:t>
            </a:r>
          </a:p>
          <a:p>
            <a:pPr lvl="1" algn="just"/>
            <a:r>
              <a:rPr lang="en-US" sz="2000" dirty="0" smtClean="0"/>
              <a:t>The input to a table consists of 64 bits numbered from 1 to 64.</a:t>
            </a:r>
          </a:p>
          <a:p>
            <a:pPr lvl="1" algn="just"/>
            <a:r>
              <a:rPr lang="en-US" sz="2000" dirty="0" smtClean="0"/>
              <a:t>The 64 entries in the permutation table contain a permutation of the numbers from 1 to 64.</a:t>
            </a:r>
          </a:p>
          <a:p>
            <a:pPr lvl="1" algn="just"/>
            <a:r>
              <a:rPr lang="en-US" sz="2000" dirty="0" smtClean="0"/>
              <a:t>Each entry in the permutation table indicates the position of a numbered input bit in the output, which also consists of 64 bits.</a:t>
            </a:r>
          </a:p>
          <a:p>
            <a:pPr algn="just"/>
            <a:r>
              <a:rPr lang="en-US" sz="2000" dirty="0" smtClean="0"/>
              <a:t>Consider the 64-bit input M, then the permutation X = IP(M) and the inverse permutation Y = IP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(X) = IP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(IP(M)).</a:t>
            </a:r>
          </a:p>
          <a:p>
            <a:pPr algn="just"/>
            <a:r>
              <a:rPr lang="en-US" sz="2000" dirty="0" smtClean="0"/>
              <a:t>It can be seen that the original ordering of the bits is restored.</a:t>
            </a:r>
            <a:endParaRPr lang="en-AU" sz="2000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5905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Initial Permutation (IP)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19" y="1752600"/>
            <a:ext cx="8936182" cy="4095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Box 3"/>
          <p:cNvSpPr txBox="1"/>
          <p:nvPr/>
        </p:nvSpPr>
        <p:spPr>
          <a:xfrm>
            <a:off x="685800" y="1676400"/>
            <a:ext cx="457200" cy="424731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619460" y="-142458"/>
            <a:ext cx="457199" cy="424731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619461" y="390941"/>
            <a:ext cx="457199" cy="4247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619459" y="924342"/>
            <a:ext cx="457199" cy="424731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657561" y="1419641"/>
            <a:ext cx="381000" cy="42473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6619459" y="1914940"/>
            <a:ext cx="457200" cy="424731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619459" y="2448341"/>
            <a:ext cx="457201" cy="42473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657560" y="2943641"/>
            <a:ext cx="381000" cy="42473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619459" y="3438941"/>
            <a:ext cx="457200" cy="424731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" y="1676400"/>
            <a:ext cx="457200" cy="424731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19200" y="1676400"/>
            <a:ext cx="457200" cy="42473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52600" y="1676400"/>
            <a:ext cx="381000" cy="4247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09800" y="1676400"/>
            <a:ext cx="457200" cy="42473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43200" y="1676400"/>
            <a:ext cx="457200" cy="424731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76600" y="1676400"/>
            <a:ext cx="457200" cy="424731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0" y="1676400"/>
            <a:ext cx="457200" cy="42473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8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4343400" y="5257800"/>
            <a:ext cx="4343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DES Encryption Overview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1316860" y="4474341"/>
            <a:ext cx="533401" cy="28623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599</TotalTime>
  <Words>1037</Words>
  <Application>Microsoft Office PowerPoint</Application>
  <PresentationFormat>On-screen Show (4:3)</PresentationFormat>
  <Paragraphs>524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Berlin Sans FB Demi</vt:lpstr>
      <vt:lpstr>Book Antiqua</vt:lpstr>
      <vt:lpstr>Calibri</vt:lpstr>
      <vt:lpstr>Constantia</vt:lpstr>
      <vt:lpstr>Times-Roman</vt:lpstr>
      <vt:lpstr>Wingdings</vt:lpstr>
      <vt:lpstr>Wingdings 2</vt:lpstr>
      <vt:lpstr>Flow</vt:lpstr>
      <vt:lpstr>PowerPoint Presentation</vt:lpstr>
      <vt:lpstr>Data Encryption Standard (DES)</vt:lpstr>
      <vt:lpstr>Claude Shannon Principles - Confusion and Diffusion </vt:lpstr>
      <vt:lpstr>PowerPoint Presentation</vt:lpstr>
      <vt:lpstr>DES Encryption - Three Phases</vt:lpstr>
      <vt:lpstr>PowerPoint Presentation</vt:lpstr>
      <vt:lpstr>Initial Permutation (IP)</vt:lpstr>
      <vt:lpstr>Initial Permutation (IP)</vt:lpstr>
      <vt:lpstr>PowerPoint Presentation</vt:lpstr>
      <vt:lpstr>Initial and Inverse Permutation (IP)</vt:lpstr>
      <vt:lpstr>PowerPoint Presentation</vt:lpstr>
      <vt:lpstr>Details of Single Round</vt:lpstr>
      <vt:lpstr>Details of Single Round</vt:lpstr>
      <vt:lpstr>Permutation Tables E, P</vt:lpstr>
      <vt:lpstr>Role of S-Boxes</vt:lpstr>
      <vt:lpstr>Role of S-Boxes</vt:lpstr>
      <vt:lpstr>PowerPoint Presentation</vt:lpstr>
      <vt:lpstr>PowerPoint Presentation</vt:lpstr>
      <vt:lpstr>Key Generation</vt:lpstr>
      <vt:lpstr>Key Generation</vt:lpstr>
      <vt:lpstr>Key Generation</vt:lpstr>
      <vt:lpstr>Key Generation</vt:lpstr>
      <vt:lpstr>Avalanche Effect </vt:lpstr>
      <vt:lpstr>Strength of DES</vt:lpstr>
      <vt:lpstr>Refrences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Encryption Standard (DES)</dc:title>
  <dc:creator/>
  <cp:lastModifiedBy>V S Rathor</cp:lastModifiedBy>
  <cp:revision>124</cp:revision>
  <dcterms:created xsi:type="dcterms:W3CDTF">2006-08-16T00:00:00Z</dcterms:created>
  <dcterms:modified xsi:type="dcterms:W3CDTF">2021-04-28T10:20:20Z</dcterms:modified>
</cp:coreProperties>
</file>