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797675" cy="9926638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leen Singh" initials="SS" lastIdx="1" clrIdx="0">
    <p:extLst>
      <p:ext uri="{19B8F6BF-5375-455C-9EA6-DF929625EA0E}">
        <p15:presenceInfo xmlns:p15="http://schemas.microsoft.com/office/powerpoint/2012/main" userId="d4a0414fe812c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0E73B9"/>
    <a:srgbClr val="00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5352" autoAdjust="0"/>
  </p:normalViewPr>
  <p:slideViewPr>
    <p:cSldViewPr>
      <p:cViewPr>
        <p:scale>
          <a:sx n="33" d="100"/>
          <a:sy n="33" d="100"/>
        </p:scale>
        <p:origin x="2238" y="24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C3FF2-77D6-45D0-9E06-770F1BA32D92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BBB82-109B-4D9D-B89E-A991A56EAE7A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608FF-AF4D-40D5-8435-0B0C59A10015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0F627-EF81-4FCD-A6E1-7732A6696B19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8167F-9B4E-460D-8900-520D346B4C06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8550"/>
            <a:ext cx="13549313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06F66-65F1-4147-A496-335C8000C3FB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E38F6-296D-4542-AC25-CF8105DBAE07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C1478-A096-4580-95F3-7A601A2096F3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9F6DE-BC68-4862-B234-437E6A4587C0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7556D-EFFD-4B2E-8951-3834D7A28339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BA90E-18FE-4DF4-8911-80F891DB3550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defTabSz="4176713">
              <a:defRPr sz="6400"/>
            </a:lvl1pPr>
          </a:lstStyle>
          <a:p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/>
            </a:lvl1pPr>
          </a:lstStyle>
          <a:p>
            <a:endParaRPr lang="en-I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fld id="{E2A2198E-DD5A-4551-A418-6D5E0D954DD8}" type="slidenum">
              <a:rPr lang="en-IE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fontAlgn="base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41313" y="12277492"/>
            <a:ext cx="15145965" cy="5735971"/>
          </a:xfrm>
          <a:prstGeom prst="roundRect">
            <a:avLst>
              <a:gd name="adj" fmla="val 16053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defTabSz="4176713">
              <a:spcBef>
                <a:spcPct val="50000"/>
              </a:spcBef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685800" indent="-685800" algn="just" defTabSz="41767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To securely transmit data, cryptography is used. There are two types of cryptographic systems: Symmetric and Asymmetric.</a:t>
            </a:r>
          </a:p>
          <a:p>
            <a:pPr marL="685800" indent="-685800" algn="just" defTabSz="41767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Symmetric cypher algorithms use identical keys for the sender and the receiver.</a:t>
            </a:r>
          </a:p>
          <a:p>
            <a:pPr marL="685800" indent="-685800" algn="just" defTabSz="41767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Rijndael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algorithm , which is a symmetric, block cryptosystem, was chosen as the Advanced Encryption Standard (AES) by the NIST on 2</a:t>
            </a:r>
            <a:r>
              <a:rPr lang="en-US" sz="33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Oct 2000.</a:t>
            </a:r>
          </a:p>
          <a:p>
            <a:pPr marL="685800" indent="-685800" algn="just" defTabSz="41767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Hardware implementation provides greater speeds and higher reliability with large amount of data [1].</a:t>
            </a:r>
          </a:p>
          <a:p>
            <a:pPr algn="just" defTabSz="4176713">
              <a:spcBef>
                <a:spcPct val="50000"/>
              </a:spcBef>
            </a:pP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487324" y="18385455"/>
            <a:ext cx="15145965" cy="8917511"/>
          </a:xfrm>
          <a:prstGeom prst="roundRect">
            <a:avLst>
              <a:gd name="adj" fmla="val 11486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IE"/>
            </a:defPPr>
            <a:lvl1pPr algn="just" defTabSz="4176713">
              <a:spcBef>
                <a:spcPct val="50000"/>
              </a:spcBef>
              <a:defRPr sz="45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200" dirty="0">
                <a:solidFill>
                  <a:srgbClr val="FF0000"/>
                </a:solidFill>
              </a:rPr>
              <a:t>Advanced Encryption Standard</a:t>
            </a:r>
            <a:endParaRPr lang="en-US" sz="4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AES algorithm is very robust because of the different key lengths, which results in AES-128, AES-192 and AES-256 format encryption for a 128-bit (16 word) block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/>
          </a:p>
          <a:p>
            <a:endParaRPr lang="en-US" sz="3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 this project, the implementation is using a key length of 128 bits.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Key is expanded into 44-word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5953435" y="7442375"/>
            <a:ext cx="13799886" cy="8717197"/>
          </a:xfrm>
          <a:prstGeom prst="roundRect">
            <a:avLst>
              <a:gd name="adj" fmla="val 14016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IE"/>
            </a:defPPr>
            <a:lvl1pPr algn="just" defTabSz="4176713">
              <a:spcBef>
                <a:spcPct val="50000"/>
              </a:spcBef>
              <a:defRPr sz="45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1" algn="ctr"/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Up Tables and ROM Implementation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300" dirty="0"/>
              <a:t>Implementation utilizes LUTs (ROM) for the S-box </a:t>
            </a:r>
            <a:r>
              <a:rPr lang="en-US" sz="3300" dirty="0" err="1"/>
              <a:t>SubBytes</a:t>
            </a:r>
            <a:r>
              <a:rPr lang="en-US" sz="3300" dirty="0"/>
              <a:t> layer, multiplication in </a:t>
            </a:r>
            <a:r>
              <a:rPr lang="en-US" sz="3300" dirty="0" err="1"/>
              <a:t>MixColumns</a:t>
            </a:r>
            <a:r>
              <a:rPr lang="en-US" sz="3300" dirty="0"/>
              <a:t> layer [2].</a:t>
            </a:r>
          </a:p>
          <a:p>
            <a:pPr marL="68580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This reduces the computation cost otherwise needed for matrix multiplication in Galois field GF(2</a:t>
            </a:r>
            <a:r>
              <a:rPr lang="en-US" sz="3300" baseline="30000" dirty="0"/>
              <a:t>8</a:t>
            </a:r>
            <a:r>
              <a:rPr lang="en-US" sz="3300" dirty="0"/>
              <a:t>).</a:t>
            </a:r>
          </a:p>
          <a:p>
            <a:endParaRPr lang="en-US" dirty="0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15953434" y="28501961"/>
            <a:ext cx="13799536" cy="9420036"/>
          </a:xfrm>
          <a:prstGeom prst="roundRect">
            <a:avLst>
              <a:gd name="adj" fmla="val 10451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IE"/>
            </a:defPPr>
            <a:lvl1pPr algn="just" defTabSz="4176713">
              <a:spcBef>
                <a:spcPct val="50000"/>
              </a:spcBef>
              <a:defRPr sz="45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412750" indent="-412750">
              <a:buFont typeface="Arial" panose="020B0604020202020204" pitchFamily="34" charset="0"/>
              <a:buChar char="•"/>
              <a:tabLst>
                <a:tab pos="9645650" algn="l"/>
              </a:tabLst>
            </a:pPr>
            <a:endParaRPr lang="en-US" dirty="0"/>
          </a:p>
          <a:p>
            <a:pPr marL="412750" indent="-412750">
              <a:buFont typeface="Arial" panose="020B0604020202020204" pitchFamily="34" charset="0"/>
              <a:buChar char="•"/>
              <a:tabLst>
                <a:tab pos="9645650" algn="l"/>
              </a:tabLst>
            </a:pPr>
            <a:endParaRPr lang="en-US" dirty="0"/>
          </a:p>
          <a:p>
            <a:pPr marL="412750" indent="-412750">
              <a:buFont typeface="Arial" panose="020B0604020202020204" pitchFamily="34" charset="0"/>
              <a:buChar char="•"/>
              <a:tabLst>
                <a:tab pos="9645650" algn="l"/>
              </a:tabLst>
            </a:pPr>
            <a:endParaRPr lang="en-US" dirty="0"/>
          </a:p>
          <a:p>
            <a:pPr marL="412750" indent="-412750">
              <a:buFont typeface="Arial" panose="020B0604020202020204" pitchFamily="34" charset="0"/>
              <a:buChar char="•"/>
              <a:tabLst>
                <a:tab pos="9645650" algn="l"/>
              </a:tabLst>
            </a:pPr>
            <a:endParaRPr lang="en-US" dirty="0"/>
          </a:p>
          <a:p>
            <a:pPr marL="412750" indent="-412750">
              <a:buFont typeface="Arial" panose="020B0604020202020204" pitchFamily="34" charset="0"/>
              <a:buChar char="•"/>
              <a:tabLst>
                <a:tab pos="9645650" algn="l"/>
              </a:tabLst>
            </a:pPr>
            <a:endParaRPr lang="en-US" dirty="0"/>
          </a:p>
          <a:p>
            <a:pPr marL="412750" indent="-412750">
              <a:buFont typeface="Arial" panose="020B0604020202020204" pitchFamily="34" charset="0"/>
              <a:buChar char="•"/>
              <a:tabLst>
                <a:tab pos="9645650" algn="l"/>
              </a:tabLst>
            </a:pPr>
            <a:endParaRPr lang="en-US" dirty="0"/>
          </a:p>
          <a:p>
            <a:pPr marL="412750" indent="-412750">
              <a:buFont typeface="Arial" panose="020B0604020202020204" pitchFamily="34" charset="0"/>
              <a:buChar char="•"/>
              <a:tabLst>
                <a:tab pos="9645650" algn="l"/>
              </a:tabLst>
            </a:pPr>
            <a:endParaRPr lang="en-US" dirty="0"/>
          </a:p>
          <a:p>
            <a:pPr marL="412750" indent="-41275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645650" algn="l"/>
              </a:tabLst>
            </a:pPr>
            <a:r>
              <a:rPr lang="en-US" sz="3500" dirty="0"/>
              <a:t>This is a Moore FSM; the states depend on the internal enable.</a:t>
            </a:r>
          </a:p>
          <a:p>
            <a:pPr marL="412750" indent="-41275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645650" algn="l"/>
              </a:tabLst>
            </a:pPr>
            <a:r>
              <a:rPr lang="en-US" sz="3500" dirty="0"/>
              <a:t>This implementation represents only first round for the AES. FSM stays in a state until the calculation of the state is not finished.</a:t>
            </a: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5997242" y="38326142"/>
            <a:ext cx="13755727" cy="3830034"/>
          </a:xfrm>
          <a:prstGeom prst="roundRect">
            <a:avLst>
              <a:gd name="adj" fmla="val 17717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IE"/>
            </a:defPPr>
            <a:lvl1pPr algn="just" defTabSz="4176713">
              <a:spcBef>
                <a:spcPct val="50000"/>
              </a:spcBef>
              <a:defRPr sz="4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100" dirty="0">
                <a:solidFill>
                  <a:srgbClr val="FF0000"/>
                </a:solidFill>
              </a:rPr>
              <a:t>References</a:t>
            </a:r>
          </a:p>
          <a:p>
            <a:pPr marL="738188" indent="-738188"/>
            <a:r>
              <a:rPr lang="en-US" sz="3000" dirty="0"/>
              <a:t>[1]	P. S. </a:t>
            </a:r>
            <a:r>
              <a:rPr lang="en-US" sz="3000" dirty="0" err="1"/>
              <a:t>Abhijith</a:t>
            </a:r>
            <a:r>
              <a:rPr lang="en-US" sz="3000" dirty="0"/>
              <a:t>, M. Srivastava, A. Mishra, M. Goswami, and B. R. Singh, "High performance hardware implementation of AES using minimal resources," pp. 338-343, 2013, </a:t>
            </a:r>
            <a:r>
              <a:rPr lang="en-US" sz="3000" dirty="0" err="1"/>
              <a:t>doi</a:t>
            </a:r>
            <a:r>
              <a:rPr lang="en-US" sz="3000" dirty="0"/>
              <a:t>: 10.1109/ISSP.2013.6526931.</a:t>
            </a:r>
          </a:p>
          <a:p>
            <a:pPr marL="738188" indent="-738188"/>
            <a:r>
              <a:rPr lang="en-US" sz="3000" dirty="0"/>
              <a:t>[2]	W. McLoone and J. V. </a:t>
            </a:r>
            <a:r>
              <a:rPr lang="en-US" sz="3000" dirty="0" err="1"/>
              <a:t>McCanny</a:t>
            </a:r>
            <a:r>
              <a:rPr lang="en-US" sz="3000" dirty="0"/>
              <a:t>, "</a:t>
            </a:r>
            <a:r>
              <a:rPr lang="en-US" sz="3000" dirty="0" err="1"/>
              <a:t>Rijndael</a:t>
            </a:r>
            <a:r>
              <a:rPr lang="en-US" sz="3000" dirty="0"/>
              <a:t> FPGA implementation utilizing look-up tables," vol. 34, pp. 349-360, 2001, </a:t>
            </a:r>
            <a:r>
              <a:rPr lang="en-US" sz="3000" dirty="0" err="1"/>
              <a:t>doi</a:t>
            </a:r>
            <a:r>
              <a:rPr lang="en-US" sz="3000" dirty="0"/>
              <a:t>: 10.1109/SIPS.2001.957363.</a:t>
            </a:r>
          </a:p>
          <a:p>
            <a:pPr marL="738188" indent="-738188"/>
            <a:endParaRPr lang="en-US" sz="3000" dirty="0"/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541314" y="27674958"/>
            <a:ext cx="15091976" cy="14481217"/>
          </a:xfrm>
          <a:prstGeom prst="roundRect">
            <a:avLst>
              <a:gd name="adj" fmla="val 5783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IE"/>
            </a:defPPr>
            <a:lvl1pPr algn="just" defTabSz="4176713">
              <a:spcBef>
                <a:spcPct val="50000"/>
              </a:spcBef>
              <a:defRPr sz="4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2782888"/>
            <a:r>
              <a:rPr lang="en-US" sz="4200" dirty="0">
                <a:solidFill>
                  <a:srgbClr val="FF0000"/>
                </a:solidFill>
              </a:rPr>
              <a:t>AES round description</a:t>
            </a:r>
          </a:p>
          <a:p>
            <a:pPr marL="9202738" indent="-530225"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  <a:p>
            <a:pPr defTabSz="2782888">
              <a:spcBef>
                <a:spcPts val="1200"/>
              </a:spcBef>
            </a:pPr>
            <a:endParaRPr lang="en-US" sz="3800" dirty="0"/>
          </a:p>
          <a:p>
            <a:pPr defTabSz="2782888">
              <a:spcBef>
                <a:spcPts val="1200"/>
              </a:spcBef>
            </a:pPr>
            <a:endParaRPr lang="en-US" sz="3200" dirty="0"/>
          </a:p>
          <a:p>
            <a:pPr marL="501650" indent="-501650" defTabSz="2782888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01650" indent="-501650" defTabSz="27828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SubBytes</a:t>
            </a:r>
            <a:r>
              <a:rPr lang="en-US" sz="3200" dirty="0"/>
              <a:t> uses a LUT to substitute input 8-bits.</a:t>
            </a:r>
          </a:p>
          <a:p>
            <a:pPr marL="501650" indent="-501650" defTabSz="27828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ShiftRows</a:t>
            </a:r>
            <a:r>
              <a:rPr lang="en-US" sz="3200" dirty="0"/>
              <a:t> rotates the rows of the 16-byte block through a fixed pattern.</a:t>
            </a:r>
          </a:p>
          <a:p>
            <a:pPr marL="501650" indent="-501650" defTabSz="27828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In the </a:t>
            </a:r>
            <a:r>
              <a:rPr lang="en-US" sz="3200" dirty="0" err="1"/>
              <a:t>MixColumns</a:t>
            </a:r>
            <a:r>
              <a:rPr lang="en-US" sz="3200" dirty="0"/>
              <a:t> layer multiplication of the block data is performed in Galois field GF(2</a:t>
            </a:r>
            <a:r>
              <a:rPr lang="en-US" sz="3200" baseline="30000" dirty="0"/>
              <a:t>8</a:t>
            </a:r>
            <a:r>
              <a:rPr lang="en-US" sz="3200" dirty="0"/>
              <a:t>).</a:t>
            </a:r>
          </a:p>
          <a:p>
            <a:pPr defTabSz="2782888">
              <a:buFont typeface="Arial" panose="020B0604020202020204" pitchFamily="34" charset="0"/>
              <a:buChar char="•"/>
            </a:pPr>
            <a:endParaRPr lang="en-US" sz="3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91201"/>
            <a:ext cx="30279975" cy="2071079"/>
          </a:xfrm>
        </p:spPr>
        <p:txBody>
          <a:bodyPr/>
          <a:lstStyle/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</a:pPr>
            <a:r>
              <a:rPr lang="en-GB" sz="5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   				Name:      Sachleen S. </a:t>
            </a:r>
            <a:r>
              <a:rPr lang="en-GB" sz="5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Chani</a:t>
            </a:r>
            <a:r>
              <a:rPr lang="en-GB" sz="5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				Mentor: </a:t>
            </a:r>
            <a:r>
              <a:rPr lang="en-GB" sz="5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5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Vijaypal</a:t>
            </a:r>
            <a:r>
              <a:rPr lang="en-GB" sz="5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Singh </a:t>
            </a:r>
            <a:r>
              <a:rPr lang="en-GB" sz="5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Rathor</a:t>
            </a:r>
            <a:endParaRPr lang="en-GB" sz="5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</a:tabLst>
            </a:pPr>
            <a:r>
              <a:rPr lang="en-GB" sz="5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   				Roll No. : 101506143</a:t>
            </a:r>
          </a:p>
          <a:p>
            <a:pPr>
              <a:lnSpc>
                <a:spcPct val="90000"/>
              </a:lnSpc>
            </a:pPr>
            <a:endParaRPr lang="en-IE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5502" y="3402733"/>
            <a:ext cx="25850850" cy="2663825"/>
          </a:xfrm>
        </p:spPr>
        <p:txBody>
          <a:bodyPr/>
          <a:lstStyle/>
          <a:p>
            <a:r>
              <a:rPr lang="en-IE" sz="7300" b="1" dirty="0">
                <a:latin typeface="Calibri" panose="020F0502020204030204" pitchFamily="34" charset="0"/>
                <a:ea typeface="Source Sans Pro" panose="020B0503030403020204" pitchFamily="34" charset="0"/>
              </a:rPr>
              <a:t>Efficient Hardware Implementation of AES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0EEF2-3A29-4B36-81C5-D146E0D1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99" y="665162"/>
            <a:ext cx="9001000" cy="3250221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69714417-A7A9-4F6D-937A-E57536F5A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9907" y="775098"/>
            <a:ext cx="15221994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>
            <a:lvl1pPr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2pPr>
            <a:lvl3pPr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3pPr>
            <a:lvl4pPr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4pPr>
            <a:lvl5pPr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5pPr>
            <a:lvl6pPr marL="4572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6pPr>
            <a:lvl7pPr marL="9144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7pPr>
            <a:lvl8pPr marL="13716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8pPr>
            <a:lvl9pPr marL="1828800" algn="ctr" defTabSz="4176713" rtl="0" fontAlgn="base">
              <a:spcBef>
                <a:spcPct val="0"/>
              </a:spcBef>
              <a:spcAft>
                <a:spcPct val="0"/>
              </a:spcAft>
              <a:defRPr sz="201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sz="6000" b="1" kern="0" dirty="0">
                <a:latin typeface="Calibri" panose="020F0502020204030204" pitchFamily="34" charset="0"/>
                <a:ea typeface="Source Sans Pro" panose="020B0503030403020204" pitchFamily="34" charset="0"/>
              </a:rPr>
              <a:t>     </a:t>
            </a:r>
            <a:r>
              <a:rPr lang="en-IE" sz="6000" b="1" kern="0" dirty="0">
                <a:solidFill>
                  <a:srgbClr val="53565A"/>
                </a:solidFill>
                <a:latin typeface="Calibri" panose="020F0502020204030204" pitchFamily="34" charset="0"/>
                <a:ea typeface="Source Sans Pro" panose="020B0503030403020204" pitchFamily="34" charset="0"/>
              </a:rPr>
              <a:t>Department of </a:t>
            </a:r>
          </a:p>
          <a:p>
            <a:r>
              <a:rPr lang="en-IE" sz="6000" b="1" kern="0" dirty="0">
                <a:solidFill>
                  <a:srgbClr val="53565A"/>
                </a:solidFill>
                <a:latin typeface="Calibri" panose="020F0502020204030204" pitchFamily="34" charset="0"/>
                <a:ea typeface="Source Sans Pro" panose="020B0503030403020204" pitchFamily="34" charset="0"/>
              </a:rPr>
              <a:t>Electronics &amp; Communication Engineering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8A900-2EF4-41D3-9CF3-6D52D66126DF}"/>
              </a:ext>
            </a:extLst>
          </p:cNvPr>
          <p:cNvGrpSpPr/>
          <p:nvPr/>
        </p:nvGrpSpPr>
        <p:grpSpPr>
          <a:xfrm>
            <a:off x="2247431" y="21287239"/>
            <a:ext cx="11618239" cy="4176776"/>
            <a:chOff x="1714621" y="19316030"/>
            <a:chExt cx="12956245" cy="53214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E63487-3ED2-47D8-A727-5A7F06A5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621" y="19316030"/>
              <a:ext cx="12956245" cy="472214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1729E9-5851-4C29-A9E7-EB9D8A6EAE5C}"/>
                </a:ext>
              </a:extLst>
            </p:cNvPr>
            <p:cNvSpPr txBox="1"/>
            <p:nvPr/>
          </p:nvSpPr>
          <p:spPr>
            <a:xfrm>
              <a:off x="5785532" y="23941827"/>
              <a:ext cx="4814420" cy="69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AES Parameters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927AF6-825F-42A3-A7E7-F36F990787BC}"/>
              </a:ext>
            </a:extLst>
          </p:cNvPr>
          <p:cNvGrpSpPr/>
          <p:nvPr/>
        </p:nvGrpSpPr>
        <p:grpSpPr>
          <a:xfrm>
            <a:off x="738387" y="28880246"/>
            <a:ext cx="14616938" cy="10525546"/>
            <a:chOff x="867634" y="26608787"/>
            <a:chExt cx="14241332" cy="119441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8F00B3-9D81-480C-AC7B-56090D636ED4}"/>
                </a:ext>
              </a:extLst>
            </p:cNvPr>
            <p:cNvSpPr txBox="1"/>
            <p:nvPr/>
          </p:nvSpPr>
          <p:spPr>
            <a:xfrm>
              <a:off x="4830850" y="37921997"/>
              <a:ext cx="63149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AES Round Functions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50E432-58A2-4BA3-B745-F3ED67CB0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634" y="26608787"/>
              <a:ext cx="14241332" cy="1131321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359649F-6365-4F23-9001-837ADFB37858}"/>
              </a:ext>
            </a:extLst>
          </p:cNvPr>
          <p:cNvGrpSpPr/>
          <p:nvPr/>
        </p:nvGrpSpPr>
        <p:grpSpPr>
          <a:xfrm>
            <a:off x="16988022" y="10891094"/>
            <a:ext cx="11917148" cy="5117058"/>
            <a:chOff x="16544319" y="9714685"/>
            <a:chExt cx="12624025" cy="622923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3651B1-0282-40DF-A509-C24AF29E5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44319" y="9714685"/>
              <a:ext cx="12624025" cy="566689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01D2DE-76EB-4212-BC59-3A86A8B68D1D}"/>
                </a:ext>
              </a:extLst>
            </p:cNvPr>
            <p:cNvSpPr txBox="1"/>
            <p:nvPr/>
          </p:nvSpPr>
          <p:spPr>
            <a:xfrm>
              <a:off x="19291935" y="15312976"/>
              <a:ext cx="712879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Galois Multiplication by 2 LUT</a:t>
              </a:r>
            </a:p>
          </p:txBody>
        </p:sp>
      </p:grpSp>
      <p:sp>
        <p:nvSpPr>
          <p:cNvPr id="35" name="Text Box 28">
            <a:extLst>
              <a:ext uri="{FF2B5EF4-FFF2-40B4-BE49-F238E27FC236}">
                <a16:creationId xmlns:a16="http://schemas.microsoft.com/office/drawing/2014/main" id="{EC5BB30D-7CDF-40EA-BEDD-F02D343E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9611" y="16488520"/>
            <a:ext cx="13799536" cy="11684493"/>
          </a:xfrm>
          <a:prstGeom prst="roundRect">
            <a:avLst>
              <a:gd name="adj" fmla="val 7632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IE"/>
            </a:defPPr>
            <a:lvl1pPr algn="just" defTabSz="4176713">
              <a:spcBef>
                <a:spcPct val="50000"/>
              </a:spcBef>
              <a:defRPr sz="45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200" dirty="0">
                <a:solidFill>
                  <a:srgbClr val="FF0000"/>
                </a:solidFill>
              </a:rPr>
              <a:t>Verilog Implementation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038943-3963-49A6-B543-254FEA7E1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0851" y="17515830"/>
            <a:ext cx="12931490" cy="99371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FD53730-E2FB-41E9-9390-F2BB70091483}"/>
              </a:ext>
            </a:extLst>
          </p:cNvPr>
          <p:cNvSpPr txBox="1"/>
          <p:nvPr/>
        </p:nvSpPr>
        <p:spPr>
          <a:xfrm>
            <a:off x="19345090" y="27422820"/>
            <a:ext cx="71287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i="1" dirty="0">
                <a:latin typeface="Calibri" panose="020F0502020204030204" pitchFamily="34" charset="0"/>
                <a:cs typeface="Calibri" panose="020F0502020204030204" pitchFamily="34" charset="0"/>
              </a:rPr>
              <a:t>Top Level block diagram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D8B4E3-4AEC-440B-B94F-594928025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0107" y="28893094"/>
            <a:ext cx="12934754" cy="62646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60987D3-F143-470E-B7EC-7D726C148F4A}"/>
              </a:ext>
            </a:extLst>
          </p:cNvPr>
          <p:cNvSpPr txBox="1"/>
          <p:nvPr/>
        </p:nvSpPr>
        <p:spPr>
          <a:xfrm>
            <a:off x="19382200" y="34522584"/>
            <a:ext cx="71287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i="1" dirty="0">
                <a:latin typeface="Calibri" panose="020F0502020204030204" pitchFamily="34" charset="0"/>
                <a:cs typeface="Calibri" panose="020F0502020204030204" pitchFamily="34" charset="0"/>
              </a:rPr>
              <a:t>AES State diagram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5A536728-547C-42D1-BCF4-31775EDE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17" y="7442376"/>
            <a:ext cx="15101671" cy="4456830"/>
          </a:xfrm>
          <a:prstGeom prst="roundRect">
            <a:avLst>
              <a:gd name="adj" fmla="val 16053"/>
            </a:avLst>
          </a:prstGeom>
          <a:noFill/>
          <a:ln w="127000">
            <a:solidFill>
              <a:srgbClr val="0E73B9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defTabSz="4176713">
              <a:spcBef>
                <a:spcPct val="50000"/>
              </a:spcBef>
            </a:pPr>
            <a:r>
              <a:rPr lang="en-US" sz="4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571500" indent="-571500" algn="just" defTabSz="41767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Hardware implementation of cryptographic algorithms is inherently more secure.</a:t>
            </a:r>
          </a:p>
          <a:p>
            <a:pPr marL="571500" indent="-571500" algn="just" defTabSz="41767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 effective way to implement the AES algorithm in FPGA is explored in this project.</a:t>
            </a:r>
          </a:p>
          <a:p>
            <a:pPr marL="571500" indent="-571500" algn="just" defTabSz="417671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Higher speeds and lesser area could be achieved by designing the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SubBytes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MixColumns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layers as a Look Up Tables (LUTs) and ROMs.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479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Efficient Hardware Implementation of AES</vt:lpstr>
    </vt:vector>
  </TitlesOfParts>
  <Company>TCD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Sachleen Singh</cp:lastModifiedBy>
  <cp:revision>106</cp:revision>
  <cp:lastPrinted>2015-03-11T11:22:03Z</cp:lastPrinted>
  <dcterms:created xsi:type="dcterms:W3CDTF">2010-11-12T15:42:59Z</dcterms:created>
  <dcterms:modified xsi:type="dcterms:W3CDTF">2021-05-27T12:28:27Z</dcterms:modified>
</cp:coreProperties>
</file>