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7" r:id="rId5"/>
    <p:sldId id="288" r:id="rId6"/>
    <p:sldId id="289" r:id="rId7"/>
    <p:sldId id="286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90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AB05A9-F29C-4FD6-A4A1-1D680EFCCE21}">
          <p14:sldIdLst>
            <p14:sldId id="287"/>
            <p14:sldId id="288"/>
            <p14:sldId id="28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90"/>
            <p14:sldId id="302"/>
          </p14:sldIdLst>
        </p14:section>
        <p14:section name="Untitled Section" id="{54223382-9173-4EB1-AD34-482D006B460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leen Singh" initials="SS" lastIdx="1" clrIdx="0">
    <p:extLst>
      <p:ext uri="{19B8F6BF-5375-455C-9EA6-DF929625EA0E}">
        <p15:presenceInfo xmlns:p15="http://schemas.microsoft.com/office/powerpoint/2012/main" userId="d4a0414fe812c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72293" autoAdjust="0"/>
  </p:normalViewPr>
  <p:slideViewPr>
    <p:cSldViewPr snapToGrid="0">
      <p:cViewPr varScale="1">
        <p:scale>
          <a:sx n="77" d="100"/>
          <a:sy n="77" d="100"/>
        </p:scale>
        <p:origin x="18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need and importance of encryption</a:t>
            </a:r>
          </a:p>
          <a:p>
            <a:endParaRPr lang="en-US" dirty="0"/>
          </a:p>
          <a:p>
            <a:r>
              <a:rPr lang="en-US" dirty="0"/>
              <a:t>-- the proposed design to solve the problem</a:t>
            </a:r>
          </a:p>
          <a:p>
            <a:endParaRPr lang="en-US" dirty="0"/>
          </a:p>
          <a:p>
            <a:r>
              <a:rPr lang="en-US" dirty="0"/>
              <a:t>-- simulation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60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reiterate the problem</a:t>
            </a:r>
          </a:p>
          <a:p>
            <a:endParaRPr lang="en-US" dirty="0"/>
          </a:p>
          <a:p>
            <a:r>
              <a:rPr lang="en-US" dirty="0"/>
              <a:t>-- mention the result of only 1% resource utilization </a:t>
            </a:r>
          </a:p>
          <a:p>
            <a:r>
              <a:rPr lang="en-US" dirty="0"/>
              <a:t>0.97 Gbps throughput </a:t>
            </a:r>
          </a:p>
          <a:p>
            <a:r>
              <a:rPr lang="en-US" dirty="0"/>
              <a:t>and low power</a:t>
            </a:r>
          </a:p>
          <a:p>
            <a:endParaRPr lang="en-US" dirty="0"/>
          </a:p>
          <a:p>
            <a:r>
              <a:rPr lang="en-US" dirty="0"/>
              <a:t>--the design can include larger designs</a:t>
            </a:r>
          </a:p>
          <a:p>
            <a:endParaRPr lang="en-US" dirty="0"/>
          </a:p>
          <a:p>
            <a:r>
              <a:rPr lang="en-US" dirty="0"/>
              <a:t>-- design improved by using parallel </a:t>
            </a:r>
            <a:r>
              <a:rPr lang="en-US" dirty="0" err="1"/>
              <a:t>prcesses</a:t>
            </a:r>
            <a:r>
              <a:rPr lang="en-US" dirty="0"/>
              <a:t> and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88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security and secure way to send data</a:t>
            </a:r>
          </a:p>
          <a:p>
            <a:endParaRPr lang="en-US" dirty="0"/>
          </a:p>
          <a:p>
            <a:r>
              <a:rPr lang="en-US" dirty="0"/>
              <a:t>-- various cryptographic algos</a:t>
            </a:r>
          </a:p>
          <a:p>
            <a:endParaRPr lang="en-US" dirty="0"/>
          </a:p>
          <a:p>
            <a:r>
              <a:rPr lang="en-US" dirty="0"/>
              <a:t>-- need an efficient way to encrypt</a:t>
            </a:r>
          </a:p>
          <a:p>
            <a:endParaRPr lang="en-US" dirty="0"/>
          </a:p>
          <a:p>
            <a:r>
              <a:rPr lang="en-US" dirty="0"/>
              <a:t>-- AES-128 implemented</a:t>
            </a:r>
          </a:p>
          <a:p>
            <a:endParaRPr lang="en-US" dirty="0"/>
          </a:p>
          <a:p>
            <a:r>
              <a:rPr lang="en-US" dirty="0"/>
              <a:t>-- solved the problem by reduced resources used on-board + low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0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</a:t>
            </a:r>
            <a:r>
              <a:rPr lang="en-US" dirty="0" err="1"/>
              <a:t>fpgas</a:t>
            </a:r>
            <a:r>
              <a:rPr lang="en-US" dirty="0"/>
              <a:t> give reliable way to implement the encryption and decryption.</a:t>
            </a:r>
          </a:p>
          <a:p>
            <a:endParaRPr lang="en-US" dirty="0"/>
          </a:p>
          <a:p>
            <a:r>
              <a:rPr lang="en-US" dirty="0"/>
              <a:t>-- physical security, even if the OS is compromised, the data may still be secure.</a:t>
            </a:r>
          </a:p>
          <a:p>
            <a:endParaRPr lang="en-US" dirty="0"/>
          </a:p>
          <a:p>
            <a:r>
              <a:rPr lang="en-US" dirty="0"/>
              <a:t>-- FPGAs chosen as they give the agility to modify the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hardware implementation can give high speeds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 and even low speeds for reduced implementation costs for the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87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robust with diff  bit lengths</a:t>
            </a:r>
          </a:p>
          <a:p>
            <a:endParaRPr lang="en-US" dirty="0"/>
          </a:p>
          <a:p>
            <a:r>
              <a:rPr lang="en-US" dirty="0"/>
              <a:t>-- how many rounds and round operations</a:t>
            </a:r>
          </a:p>
          <a:p>
            <a:endParaRPr lang="en-US" dirty="0"/>
          </a:p>
          <a:p>
            <a:r>
              <a:rPr lang="en-US" dirty="0"/>
              <a:t>-- key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28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computation resource expensive operations </a:t>
            </a:r>
            <a:r>
              <a:rPr lang="en-US" dirty="0" err="1"/>
              <a:t>mixcolumn</a:t>
            </a:r>
            <a:r>
              <a:rPr lang="en-US" dirty="0"/>
              <a:t> and </a:t>
            </a:r>
            <a:r>
              <a:rPr lang="en-US" dirty="0" err="1"/>
              <a:t>subbytes</a:t>
            </a:r>
            <a:r>
              <a:rPr lang="en-US" dirty="0"/>
              <a:t>= inverse + vector add</a:t>
            </a:r>
          </a:p>
          <a:p>
            <a:endParaRPr lang="en-US" dirty="0"/>
          </a:p>
          <a:p>
            <a:r>
              <a:rPr lang="en-US" dirty="0"/>
              <a:t>-- proposed design of LUTs</a:t>
            </a:r>
          </a:p>
          <a:p>
            <a:endParaRPr lang="en-US" dirty="0"/>
          </a:p>
          <a:p>
            <a:r>
              <a:rPr lang="en-US" dirty="0"/>
              <a:t>-- reduced computation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time and area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09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--look up value instead of computing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elaborate on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73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key expansion computed as a ROM before encryption start</a:t>
            </a:r>
          </a:p>
          <a:p>
            <a:endParaRPr lang="en-US" dirty="0"/>
          </a:p>
          <a:p>
            <a:r>
              <a:rPr lang="en-US" dirty="0"/>
              <a:t>-- no on-the-fly key computation</a:t>
            </a:r>
          </a:p>
          <a:p>
            <a:endParaRPr lang="en-US" dirty="0"/>
          </a:p>
          <a:p>
            <a:r>
              <a:rPr lang="en-US" dirty="0"/>
              <a:t>-- FSM used and each states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0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--board used and software</a:t>
            </a:r>
          </a:p>
          <a:p>
            <a:endParaRPr lang="en-US" dirty="0"/>
          </a:p>
          <a:p>
            <a:r>
              <a:rPr lang="en-US" dirty="0"/>
              <a:t>-- sim results</a:t>
            </a:r>
          </a:p>
          <a:p>
            <a:endParaRPr lang="en-US" dirty="0"/>
          </a:p>
          <a:p>
            <a:r>
              <a:rPr lang="en-US" dirty="0"/>
              <a:t>-- sim goes through FSM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70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talk about the results</a:t>
            </a:r>
          </a:p>
          <a:p>
            <a:endParaRPr lang="en-US" dirty="0"/>
          </a:p>
          <a:p>
            <a:r>
              <a:rPr lang="en-US" dirty="0"/>
              <a:t>-- compare with the paper cited</a:t>
            </a:r>
          </a:p>
          <a:p>
            <a:endParaRPr lang="en-US" dirty="0"/>
          </a:p>
          <a:p>
            <a:r>
              <a:rPr lang="en-US" dirty="0"/>
              <a:t>--how results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4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90779E-263D-4656-98E8-867735ABE5C8}"/>
              </a:ext>
            </a:extLst>
          </p:cNvPr>
          <p:cNvSpPr txBox="1">
            <a:spLocks/>
          </p:cNvSpPr>
          <p:nvPr/>
        </p:nvSpPr>
        <p:spPr>
          <a:xfrm>
            <a:off x="4895088" y="558800"/>
            <a:ext cx="7077456" cy="574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14F71-66D0-487E-8949-73A7E87AA7A1}"/>
              </a:ext>
            </a:extLst>
          </p:cNvPr>
          <p:cNvSpPr/>
          <p:nvPr/>
        </p:nvSpPr>
        <p:spPr>
          <a:xfrm>
            <a:off x="918196" y="109258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700" b="1" dirty="0">
                <a:solidFill>
                  <a:srgbClr val="47C3D3"/>
                </a:solidFill>
                <a:latin typeface="Trebuchet MS"/>
                <a:ea typeface="Tahoma" panose="020B0604030504040204" pitchFamily="34" charset="0"/>
                <a:cs typeface="Tahoma" panose="020B0604030504040204" pitchFamily="34" charset="0"/>
              </a:rPr>
              <a:t>Efficient Hardware Implementation of Advanced Encryption Standard (AES)</a:t>
            </a:r>
            <a:endParaRPr lang="en-US" sz="57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672766-0555-4263-910B-7BF2CC472F57}"/>
              </a:ext>
            </a:extLst>
          </p:cNvPr>
          <p:cNvSpPr txBox="1">
            <a:spLocks/>
          </p:cNvSpPr>
          <p:nvPr/>
        </p:nvSpPr>
        <p:spPr>
          <a:xfrm>
            <a:off x="7122544" y="6375531"/>
            <a:ext cx="3669101" cy="3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Sachleen S. </a:t>
            </a:r>
            <a:r>
              <a:rPr lang="en-US" dirty="0" err="1"/>
              <a:t>Chani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4B51-6C1D-4831-ACAD-748DE71D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C08B-E686-4039-A29D-EC4E8954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6854582" cy="4659248"/>
          </a:xfrm>
        </p:spPr>
        <p:txBody>
          <a:bodyPr/>
          <a:lstStyle/>
          <a:p>
            <a:pPr algn="just"/>
            <a:r>
              <a:rPr lang="en-US" dirty="0"/>
              <a:t>Two operations in the AES algorithm, SubBytes and MixColumns are expansive transformations in terms of computational resources [11].</a:t>
            </a:r>
          </a:p>
          <a:p>
            <a:pPr algn="just"/>
            <a:r>
              <a:rPr lang="en-US" dirty="0"/>
              <a:t>The SubBytes operation is already optimized in most of the AES implementations by using a look-up table rather than computing the inverse and vector addition in GF(</a:t>
            </a:r>
            <a:r>
              <a:rPr lang="en-IN" dirty="0"/>
              <a:t>2</a:t>
            </a:r>
            <a:r>
              <a:rPr lang="en-IN" baseline="30000" dirty="0"/>
              <a:t>8</a:t>
            </a:r>
            <a:r>
              <a:rPr lang="en-IN" dirty="0"/>
              <a:t>).</a:t>
            </a:r>
          </a:p>
          <a:p>
            <a:pPr algn="just"/>
            <a:r>
              <a:rPr lang="en-IN" dirty="0"/>
              <a:t>In this project the MixColumns operation is optimized for efficient performance.</a:t>
            </a:r>
          </a:p>
          <a:p>
            <a:pPr algn="just"/>
            <a:r>
              <a:rPr lang="en-US" dirty="0"/>
              <a:t>The Proposed design implementation is aimed at reducing the area and increasing the speed by using LUTs and ROMs. </a:t>
            </a:r>
          </a:p>
          <a:p>
            <a:pPr algn="just"/>
            <a:r>
              <a:rPr lang="en-US" dirty="0"/>
              <a:t>The resource area and computational time decreases significantly [7].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75329-020A-4813-BDC6-A570B5C0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32" y="1819982"/>
            <a:ext cx="4218831" cy="36042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1E5A94-5849-475C-9534-81647DB4BC74}"/>
              </a:ext>
            </a:extLst>
          </p:cNvPr>
          <p:cNvSpPr/>
          <p:nvPr/>
        </p:nvSpPr>
        <p:spPr>
          <a:xfrm>
            <a:off x="8430378" y="5424260"/>
            <a:ext cx="25090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Mixcolumns</a:t>
            </a:r>
            <a:r>
              <a:rPr lang="en-US" sz="1500" dirty="0">
                <a:solidFill>
                  <a:schemeClr val="bg1"/>
                </a:solidFill>
              </a:rPr>
              <a:t> block diagram </a:t>
            </a:r>
          </a:p>
        </p:txBody>
      </p:sp>
    </p:spTree>
    <p:extLst>
      <p:ext uri="{BB962C8B-B14F-4D97-AF65-F5344CB8AC3E}">
        <p14:creationId xmlns:p14="http://schemas.microsoft.com/office/powerpoint/2010/main" val="40532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61F94-EF1E-43AD-8F37-8806E204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4" y="1517715"/>
            <a:ext cx="11012035" cy="2165764"/>
          </a:xfrm>
        </p:spPr>
        <p:txBody>
          <a:bodyPr/>
          <a:lstStyle/>
          <a:p>
            <a:pPr algn="just"/>
            <a:r>
              <a:rPr lang="en-US" dirty="0"/>
              <a:t>Instead of computing the multiplication in GF(</a:t>
            </a:r>
            <a:r>
              <a:rPr lang="en-IN" dirty="0"/>
              <a:t>2</a:t>
            </a:r>
            <a:r>
              <a:rPr lang="en-IN" baseline="30000" dirty="0"/>
              <a:t>8</a:t>
            </a:r>
            <a:r>
              <a:rPr lang="en-IN" dirty="0"/>
              <a:t>) by 2 and 3, Look-up Tables (LUTs) are used. 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 values are mapped exactly like it’s done for S-boxes. Each LUT ROM has address lines and data lines of size 8-bits</a:t>
            </a:r>
          </a:p>
          <a:p>
            <a:pPr algn="just"/>
            <a:r>
              <a:rPr lang="en-US" dirty="0"/>
              <a:t>{02}35 = 6A</a:t>
            </a:r>
          </a:p>
          <a:p>
            <a:pPr algn="just"/>
            <a:r>
              <a:rPr lang="en-US" dirty="0"/>
              <a:t>{03}F5 =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705ED-B0F7-46C6-A80B-071C2348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" y="3853851"/>
            <a:ext cx="5254662" cy="2351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12F9F-AC74-4172-BB7B-03B23817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39" y="3858335"/>
            <a:ext cx="5254661" cy="2356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8E5F92-D5C9-4728-BC71-B21CFB948F9F}"/>
              </a:ext>
            </a:extLst>
          </p:cNvPr>
          <p:cNvSpPr/>
          <p:nvPr/>
        </p:nvSpPr>
        <p:spPr>
          <a:xfrm>
            <a:off x="1054086" y="6205474"/>
            <a:ext cx="40332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Galois Multiplication LUT for multiply by 2 [7]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268BB-36F4-4DFF-BECC-B6B538CFDAFC}"/>
              </a:ext>
            </a:extLst>
          </p:cNvPr>
          <p:cNvSpPr/>
          <p:nvPr/>
        </p:nvSpPr>
        <p:spPr>
          <a:xfrm>
            <a:off x="6811459" y="6186180"/>
            <a:ext cx="40332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Galois Multiplication LUT for multiply by 3 [7] </a:t>
            </a:r>
          </a:p>
        </p:txBody>
      </p:sp>
    </p:spTree>
    <p:extLst>
      <p:ext uri="{BB962C8B-B14F-4D97-AF65-F5344CB8AC3E}">
        <p14:creationId xmlns:p14="http://schemas.microsoft.com/office/powerpoint/2010/main" val="398135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0EA7-8AB9-45D9-923E-8C252481F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7" y="681487"/>
            <a:ext cx="5879444" cy="59987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optimize the key expansion, it is implemented as a ROM.</a:t>
            </a:r>
          </a:p>
          <a:p>
            <a:pPr algn="just"/>
            <a:r>
              <a:rPr lang="en-US" dirty="0"/>
              <a:t>All the round keys are computed at the start of the encryption process.</a:t>
            </a:r>
          </a:p>
          <a:p>
            <a:pPr algn="just"/>
            <a:r>
              <a:rPr lang="en-US" dirty="0"/>
              <a:t>Whole 44-word key is stored in a 11x1 ROMs each having a size of 128-bits.</a:t>
            </a:r>
          </a:p>
          <a:p>
            <a:pPr algn="just"/>
            <a:r>
              <a:rPr lang="en-US" dirty="0"/>
              <a:t>This further reduced the complexities provided by on-the-fly key generation [2].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implementation of the encryption algorithm is done using a FSM.</a:t>
            </a:r>
          </a:p>
          <a:p>
            <a:pPr algn="just"/>
            <a:r>
              <a:rPr lang="en-US" dirty="0"/>
              <a:t>Each round operation implemented in a separate module.</a:t>
            </a:r>
          </a:p>
          <a:p>
            <a:pPr lvl="1"/>
            <a:r>
              <a:rPr lang="en-US" b="1" dirty="0"/>
              <a:t>State0 </a:t>
            </a:r>
            <a:r>
              <a:rPr lang="en-US" dirty="0"/>
              <a:t>– Add first round key </a:t>
            </a:r>
          </a:p>
          <a:p>
            <a:pPr lvl="1"/>
            <a:r>
              <a:rPr lang="en-US" b="1" dirty="0"/>
              <a:t>State1 </a:t>
            </a:r>
            <a:r>
              <a:rPr lang="en-US" dirty="0"/>
              <a:t>– SubBytes </a:t>
            </a:r>
          </a:p>
          <a:p>
            <a:pPr lvl="1"/>
            <a:r>
              <a:rPr lang="en-US" b="1" dirty="0"/>
              <a:t>State2 </a:t>
            </a:r>
            <a:r>
              <a:rPr lang="en-US" dirty="0"/>
              <a:t>– ShiftRows </a:t>
            </a:r>
          </a:p>
          <a:p>
            <a:pPr lvl="1"/>
            <a:r>
              <a:rPr lang="en-US" b="1" dirty="0"/>
              <a:t>State3 </a:t>
            </a:r>
            <a:r>
              <a:rPr lang="en-US" dirty="0"/>
              <a:t>– MixColumns </a:t>
            </a:r>
          </a:p>
          <a:p>
            <a:pPr lvl="1"/>
            <a:r>
              <a:rPr lang="en-US" b="1" dirty="0"/>
              <a:t>State4 </a:t>
            </a:r>
            <a:r>
              <a:rPr lang="en-US" dirty="0"/>
              <a:t>– AddRoundkey </a:t>
            </a:r>
          </a:p>
          <a:p>
            <a:pPr lvl="1"/>
            <a:r>
              <a:rPr lang="en-US" b="1" dirty="0"/>
              <a:t>State5 </a:t>
            </a:r>
            <a:r>
              <a:rPr lang="en-US" dirty="0"/>
              <a:t>– Complete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505D7-01CD-4AC1-AE33-09F1C35F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90" y="2021883"/>
            <a:ext cx="5403903" cy="31212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5AD301-4D79-4BF8-BC3D-698A318150A7}"/>
              </a:ext>
            </a:extLst>
          </p:cNvPr>
          <p:cNvSpPr/>
          <p:nvPr/>
        </p:nvSpPr>
        <p:spPr>
          <a:xfrm>
            <a:off x="8103685" y="5143103"/>
            <a:ext cx="20233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AES encryption FSM </a:t>
            </a:r>
          </a:p>
        </p:txBody>
      </p:sp>
    </p:spTree>
    <p:extLst>
      <p:ext uri="{BB962C8B-B14F-4D97-AF65-F5344CB8AC3E}">
        <p14:creationId xmlns:p14="http://schemas.microsoft.com/office/powerpoint/2010/main" val="226786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4FDB-78D1-4229-A3C7-A271FF90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 and Simulation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4413-F472-4597-9685-487BBB688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11214100" cy="1846587"/>
          </a:xfrm>
        </p:spPr>
        <p:txBody>
          <a:bodyPr/>
          <a:lstStyle/>
          <a:p>
            <a:r>
              <a:rPr lang="en-US" dirty="0"/>
              <a:t>The target Device is Virtex-7 XC7VX690TFFG1761-1.</a:t>
            </a:r>
          </a:p>
          <a:p>
            <a:r>
              <a:rPr lang="en-US" dirty="0"/>
              <a:t>The proposed algorithm is simulated and synthesized using the Xilinx </a:t>
            </a:r>
            <a:r>
              <a:rPr lang="en-US" dirty="0" err="1"/>
              <a:t>Vivado</a:t>
            </a:r>
            <a:r>
              <a:rPr lang="en-US" dirty="0"/>
              <a:t> Design Suit 2020.2.</a:t>
            </a:r>
          </a:p>
          <a:p>
            <a:r>
              <a:rPr lang="en-US" dirty="0"/>
              <a:t>All the individual operations were coded in separate modules and tested for their correct functionality.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9B21-F343-4DE2-BB1F-B19D8251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7" y="3377142"/>
            <a:ext cx="6802295" cy="2880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1AAA20-1F5B-4AB5-A1CA-80FD6E334395}"/>
              </a:ext>
            </a:extLst>
          </p:cNvPr>
          <p:cNvSpPr/>
          <p:nvPr/>
        </p:nvSpPr>
        <p:spPr>
          <a:xfrm>
            <a:off x="6793412" y="6252565"/>
            <a:ext cx="34291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Encryption simulation result waveform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70ED3A-4836-4851-ACDB-F034EFCD7DA6}"/>
              </a:ext>
            </a:extLst>
          </p:cNvPr>
          <p:cNvSpPr txBox="1">
            <a:spLocks/>
          </p:cNvSpPr>
          <p:nvPr/>
        </p:nvSpPr>
        <p:spPr>
          <a:xfrm>
            <a:off x="443365" y="3319738"/>
            <a:ext cx="4534077" cy="18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‘ready’ signal goes from low to high when the encryption process is complete.</a:t>
            </a:r>
          </a:p>
          <a:p>
            <a:pPr algn="just"/>
            <a:r>
              <a:rPr lang="en-US" dirty="0"/>
              <a:t>‘</a:t>
            </a:r>
            <a:r>
              <a:rPr lang="en-US" dirty="0" err="1"/>
              <a:t>en</a:t>
            </a:r>
            <a:r>
              <a:rPr lang="en-US" dirty="0"/>
              <a:t>’ signal enables the encryption module.</a:t>
            </a:r>
          </a:p>
        </p:txBody>
      </p:sp>
    </p:spTree>
    <p:extLst>
      <p:ext uri="{BB962C8B-B14F-4D97-AF65-F5344CB8AC3E}">
        <p14:creationId xmlns:p14="http://schemas.microsoft.com/office/powerpoint/2010/main" val="31490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1A6FA-AC5B-455B-90D3-B3342E199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774441"/>
            <a:ext cx="5780153" cy="3978713"/>
          </a:xfrm>
        </p:spPr>
        <p:txBody>
          <a:bodyPr/>
          <a:lstStyle/>
          <a:p>
            <a:pPr algn="just"/>
            <a:r>
              <a:rPr lang="en-US" dirty="0"/>
              <a:t>Table 2 shows the results after the synthesis of the design on the target board.</a:t>
            </a:r>
          </a:p>
          <a:p>
            <a:pPr algn="just"/>
            <a:r>
              <a:rPr lang="en-US" dirty="0"/>
              <a:t>The area utilization is 0.93% (&lt;1%).</a:t>
            </a:r>
          </a:p>
          <a:p>
            <a:pPr algn="just"/>
            <a:r>
              <a:rPr lang="en-US" dirty="0"/>
              <a:t>There is a reduction of area used by 62.61% by the implementation of LUTs and ROMs for MixColumns and Key Expansion operations compared to [2].</a:t>
            </a:r>
          </a:p>
          <a:p>
            <a:pPr algn="just"/>
            <a:r>
              <a:rPr lang="en-US" dirty="0"/>
              <a:t>Maximum path delay is 4.380 ns, the maximum frequency is 228.31 MHz</a:t>
            </a:r>
          </a:p>
          <a:p>
            <a:pPr algn="just"/>
            <a:r>
              <a:rPr lang="en-US" dirty="0"/>
              <a:t>The throughput achieved is 0.974 Gbps</a:t>
            </a:r>
          </a:p>
          <a:p>
            <a:pPr algn="just"/>
            <a:r>
              <a:rPr lang="en-US" dirty="0"/>
              <a:t>Power consumption of the design is 0.33W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D79ED-A8CF-4E55-8FD4-6FC3D2A5C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1" b="1153"/>
          <a:stretch/>
        </p:blipFill>
        <p:spPr>
          <a:xfrm>
            <a:off x="6782403" y="774442"/>
            <a:ext cx="5022448" cy="3268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0095F-3031-4883-B58D-770E9E88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5" y="5055248"/>
            <a:ext cx="531495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D3194-AE48-457C-8392-E23E9E9F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901" y="5059072"/>
            <a:ext cx="5314950" cy="1558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E87E79-0C20-4897-A549-FB4FD39A0A58}"/>
              </a:ext>
            </a:extLst>
          </p:cNvPr>
          <p:cNvSpPr/>
          <p:nvPr/>
        </p:nvSpPr>
        <p:spPr>
          <a:xfrm>
            <a:off x="6782403" y="4043331"/>
            <a:ext cx="50224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Result comparison between proposed method and existing method [2] </a:t>
            </a:r>
          </a:p>
        </p:txBody>
      </p:sp>
    </p:spTree>
    <p:extLst>
      <p:ext uri="{BB962C8B-B14F-4D97-AF65-F5344CB8AC3E}">
        <p14:creationId xmlns:p14="http://schemas.microsoft.com/office/powerpoint/2010/main" val="341623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6B-9F19-45E9-82EC-6D1FB3C0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 and further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DD39-6422-404E-9734-438815B96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10210258" cy="4659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project, effective hardware implementation of AES-128 encryption is presented.</a:t>
            </a:r>
          </a:p>
          <a:p>
            <a:r>
              <a:rPr lang="en-US" dirty="0"/>
              <a:t>The implementation was done on XC7VX690T chipset, of Xilinx Virtex-7 family FPGA.</a:t>
            </a:r>
          </a:p>
          <a:p>
            <a:r>
              <a:rPr lang="en-US" dirty="0"/>
              <a:t>It is well designed to meet the requirements of efficient design. Look-up table (LUT) based approach saves processing time and reduces the complex architecture.</a:t>
            </a:r>
          </a:p>
          <a:p>
            <a:r>
              <a:rPr lang="en-US" dirty="0"/>
              <a:t>With the SubBytes and MixColumns operations as LUTs, the throughput of 0.974 Gbps was achieved, which is comparable to [2] AES-128 throughput. </a:t>
            </a:r>
          </a:p>
          <a:p>
            <a:r>
              <a:rPr lang="en-US" dirty="0"/>
              <a:t>The resource utilization is 0.93% (&lt;1%) with the power consumption of 0.33W</a:t>
            </a:r>
          </a:p>
          <a:p>
            <a:r>
              <a:rPr lang="en-US" dirty="0"/>
              <a:t>The overall design is found to have good efficiency in terms of power, area, and throughput.  </a:t>
            </a:r>
          </a:p>
          <a:p>
            <a:r>
              <a:rPr lang="en-US" dirty="0"/>
              <a:t>This implementation can be incorporated in larger designs due to its small resource utilization.</a:t>
            </a:r>
          </a:p>
          <a:p>
            <a:r>
              <a:rPr lang="en-US" dirty="0"/>
              <a:t>The design can be further improved in performance by using parallel processes and pipelining. </a:t>
            </a:r>
          </a:p>
        </p:txBody>
      </p:sp>
    </p:spTree>
    <p:extLst>
      <p:ext uri="{BB962C8B-B14F-4D97-AF65-F5344CB8AC3E}">
        <p14:creationId xmlns:p14="http://schemas.microsoft.com/office/powerpoint/2010/main" val="249911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204A5-813B-4919-B34E-4E2C3247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5D2F-1DAE-42CC-80AB-C6F45FD5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FE7F6-E220-49AA-8CC4-C7C25F587835}"/>
              </a:ext>
            </a:extLst>
          </p:cNvPr>
          <p:cNvSpPr txBox="1"/>
          <p:nvPr/>
        </p:nvSpPr>
        <p:spPr>
          <a:xfrm>
            <a:off x="444499" y="1466491"/>
            <a:ext cx="11214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[1]	I. </a:t>
            </a:r>
            <a:r>
              <a:rPr lang="en-US" sz="1200" dirty="0" err="1">
                <a:solidFill>
                  <a:schemeClr val="bg1"/>
                </a:solidFill>
              </a:rPr>
              <a:t>Verbauwhede</a:t>
            </a:r>
            <a:r>
              <a:rPr lang="en-US" sz="1200" dirty="0">
                <a:solidFill>
                  <a:schemeClr val="bg1"/>
                </a:solidFill>
              </a:rPr>
              <a:t>, P. </a:t>
            </a:r>
            <a:r>
              <a:rPr lang="en-US" sz="1200" dirty="0" err="1">
                <a:solidFill>
                  <a:schemeClr val="bg1"/>
                </a:solidFill>
              </a:rPr>
              <a:t>Schaumont</a:t>
            </a:r>
            <a:r>
              <a:rPr lang="en-US" sz="1200" dirty="0">
                <a:solidFill>
                  <a:schemeClr val="bg1"/>
                </a:solidFill>
              </a:rPr>
              <a:t>, and H. </a:t>
            </a:r>
            <a:r>
              <a:rPr lang="en-US" sz="1200" dirty="0" err="1">
                <a:solidFill>
                  <a:schemeClr val="bg1"/>
                </a:solidFill>
              </a:rPr>
              <a:t>Kuo</a:t>
            </a:r>
            <a:r>
              <a:rPr lang="en-US" sz="1200" dirty="0">
                <a:solidFill>
                  <a:schemeClr val="bg1"/>
                </a:solidFill>
              </a:rPr>
              <a:t>, "Design and performance testing of a 2.29-GB/s </a:t>
            </a:r>
            <a:r>
              <a:rPr lang="en-US" sz="1200" dirty="0" err="1">
                <a:solidFill>
                  <a:schemeClr val="bg1"/>
                </a:solidFill>
              </a:rPr>
              <a:t>Rijndael</a:t>
            </a:r>
            <a:r>
              <a:rPr lang="en-US" sz="1200" dirty="0">
                <a:solidFill>
                  <a:schemeClr val="bg1"/>
                </a:solidFill>
              </a:rPr>
              <a:t> processor," </a:t>
            </a:r>
            <a:r>
              <a:rPr lang="en-US" sz="1200" i="1" dirty="0">
                <a:solidFill>
                  <a:schemeClr val="bg1"/>
                </a:solidFill>
              </a:rPr>
              <a:t>IEEE Journal of Solid-State Circuits, </a:t>
            </a:r>
            <a:r>
              <a:rPr lang="pt-BR" sz="1200" dirty="0">
                <a:solidFill>
                  <a:schemeClr val="bg1"/>
                </a:solidFill>
              </a:rPr>
              <a:t>vol. 38, no. 3, pp. 569-572, 2003, doi: 10.1109/JSSC.2002.808300.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[2]	 N. S. S. Srinivas and M. </a:t>
            </a:r>
            <a:r>
              <a:rPr lang="en-US" sz="1200" dirty="0" err="1">
                <a:solidFill>
                  <a:schemeClr val="bg1"/>
                </a:solidFill>
              </a:rPr>
              <a:t>Akramuddin</a:t>
            </a:r>
            <a:r>
              <a:rPr lang="en-US" sz="1200" dirty="0">
                <a:solidFill>
                  <a:schemeClr val="bg1"/>
                </a:solidFill>
              </a:rPr>
              <a:t>, "FPGA based hardware implementation of AES </a:t>
            </a:r>
            <a:r>
              <a:rPr lang="en-US" sz="1200" dirty="0" err="1">
                <a:solidFill>
                  <a:schemeClr val="bg1"/>
                </a:solidFill>
              </a:rPr>
              <a:t>Rijndael</a:t>
            </a:r>
            <a:r>
              <a:rPr lang="en-US" sz="1200" dirty="0">
                <a:solidFill>
                  <a:schemeClr val="bg1"/>
                </a:solidFill>
              </a:rPr>
              <a:t> algorithm for Encryption and Decryption," in </a:t>
            </a:r>
            <a:r>
              <a:rPr lang="en-US" sz="1200" i="1" dirty="0">
                <a:solidFill>
                  <a:schemeClr val="bg1"/>
                </a:solidFill>
              </a:rPr>
              <a:t>2016 International Conference on Electrical, Electronics, and Optimization Techniques (ICEEOT)</a:t>
            </a:r>
            <a:r>
              <a:rPr lang="en-US" sz="1200" dirty="0">
                <a:solidFill>
                  <a:schemeClr val="bg1"/>
                </a:solidFill>
              </a:rPr>
              <a:t>, 3-5 March 2016 2016, pp. 1769-1776,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10.1109/ICEEOT.2016.7754990.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[3]	 P. V. S. </a:t>
            </a:r>
            <a:r>
              <a:rPr lang="en-US" sz="1200" dirty="0" err="1">
                <a:solidFill>
                  <a:schemeClr val="bg1"/>
                </a:solidFill>
              </a:rPr>
              <a:t>Shastry</a:t>
            </a:r>
            <a:r>
              <a:rPr lang="en-US" sz="1200" dirty="0">
                <a:solidFill>
                  <a:schemeClr val="bg1"/>
                </a:solidFill>
              </a:rPr>
              <a:t>, A. Agnihotri, D. </a:t>
            </a:r>
            <a:r>
              <a:rPr lang="en-US" sz="1200" dirty="0" err="1">
                <a:solidFill>
                  <a:schemeClr val="bg1"/>
                </a:solidFill>
              </a:rPr>
              <a:t>Kachhwaha</a:t>
            </a:r>
            <a:r>
              <a:rPr lang="en-US" sz="1200" dirty="0">
                <a:solidFill>
                  <a:schemeClr val="bg1"/>
                </a:solidFill>
              </a:rPr>
              <a:t>, J. Singh, and M. S. </a:t>
            </a:r>
            <a:r>
              <a:rPr lang="en-US" sz="1200" dirty="0" err="1">
                <a:solidFill>
                  <a:schemeClr val="bg1"/>
                </a:solidFill>
              </a:rPr>
              <a:t>Sutaone</a:t>
            </a:r>
            <a:r>
              <a:rPr lang="en-US" sz="1200" dirty="0">
                <a:solidFill>
                  <a:schemeClr val="bg1"/>
                </a:solidFill>
              </a:rPr>
              <a:t>, "A combinational logic implementation of S-box of AES," in </a:t>
            </a:r>
            <a:r>
              <a:rPr lang="en-US" sz="1200" i="1" dirty="0">
                <a:solidFill>
                  <a:schemeClr val="bg1"/>
                </a:solidFill>
              </a:rPr>
              <a:t>2011 IEEE 54th International Midwest Symposium on Circuits and Systems (MWSCAS)</a:t>
            </a:r>
            <a:r>
              <a:rPr lang="pt-BR" sz="1200" dirty="0">
                <a:solidFill>
                  <a:schemeClr val="bg1"/>
                </a:solidFill>
              </a:rPr>
              <a:t>, 7-10 Aug. 2011 2011, pp. 1-4, doi: 10.1109/MWSCAS.2011.6026559.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[4]	 S. Qu, G. Shou, Y. Hu, Z. Guo, and Z. Qian, "High Throughput, Pipelined Implementation of AES on FPGA," in </a:t>
            </a:r>
            <a:r>
              <a:rPr lang="en-US" sz="1200" i="1" dirty="0">
                <a:solidFill>
                  <a:schemeClr val="bg1"/>
                </a:solidFill>
              </a:rPr>
              <a:t>2009 International Symposium on Information Engineering and Electronic Commerce</a:t>
            </a:r>
            <a:r>
              <a:rPr lang="en-US" sz="1200" dirty="0">
                <a:solidFill>
                  <a:schemeClr val="bg1"/>
                </a:solidFill>
              </a:rPr>
              <a:t>, 16-17 May 2009 2009, pp. 542-545,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10.1109/IEEC.2009.120.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[5]	C. </a:t>
            </a:r>
            <a:r>
              <a:rPr lang="en-US" sz="1200" dirty="0" err="1">
                <a:solidFill>
                  <a:schemeClr val="bg1"/>
                </a:solidFill>
              </a:rPr>
              <a:t>Paar</a:t>
            </a:r>
            <a:r>
              <a:rPr lang="en-US" sz="1200" dirty="0">
                <a:solidFill>
                  <a:schemeClr val="bg1"/>
                </a:solidFill>
              </a:rPr>
              <a:t> and J. </a:t>
            </a:r>
            <a:r>
              <a:rPr lang="en-US" sz="1200" dirty="0" err="1">
                <a:solidFill>
                  <a:schemeClr val="bg1"/>
                </a:solidFill>
              </a:rPr>
              <a:t>Pelzl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i="1" dirty="0">
                <a:solidFill>
                  <a:schemeClr val="bg1"/>
                </a:solidFill>
              </a:rPr>
              <a:t>Understanding Cryptography: A Textbook for Students and Practitioners</a:t>
            </a:r>
            <a:r>
              <a:rPr lang="en-US" sz="1200" dirty="0">
                <a:solidFill>
                  <a:schemeClr val="bg1"/>
                </a:solidFill>
              </a:rPr>
              <a:t>. 2010.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[6]	 D. Mukhopadhyay and D. </a:t>
            </a:r>
            <a:r>
              <a:rPr lang="en-US" sz="1200" dirty="0" err="1">
                <a:solidFill>
                  <a:schemeClr val="bg1"/>
                </a:solidFill>
              </a:rPr>
              <a:t>RoyChowdhury</a:t>
            </a:r>
            <a:r>
              <a:rPr lang="en-US" sz="1200" dirty="0">
                <a:solidFill>
                  <a:schemeClr val="bg1"/>
                </a:solidFill>
              </a:rPr>
              <a:t>, "An efficient end to end design of </a:t>
            </a:r>
            <a:r>
              <a:rPr lang="en-US" sz="1200" dirty="0" err="1">
                <a:solidFill>
                  <a:schemeClr val="bg1"/>
                </a:solidFill>
              </a:rPr>
              <a:t>Rijndael</a:t>
            </a:r>
            <a:r>
              <a:rPr lang="en-US" sz="1200" dirty="0">
                <a:solidFill>
                  <a:schemeClr val="bg1"/>
                </a:solidFill>
              </a:rPr>
              <a:t> cryptosystem in 0.18 /</a:t>
            </a:r>
            <a:r>
              <a:rPr lang="en-US" sz="1200" dirty="0" err="1">
                <a:solidFill>
                  <a:schemeClr val="bg1"/>
                </a:solidFill>
              </a:rPr>
              <a:t>spl</a:t>
            </a:r>
            <a:r>
              <a:rPr lang="en-US" sz="1200" dirty="0">
                <a:solidFill>
                  <a:schemeClr val="bg1"/>
                </a:solidFill>
              </a:rPr>
              <a:t> mu/ CMOS," in </a:t>
            </a:r>
            <a:r>
              <a:rPr lang="en-US" sz="1200" i="1" dirty="0">
                <a:solidFill>
                  <a:schemeClr val="bg1"/>
                </a:solidFill>
              </a:rPr>
              <a:t>18th International Conference on VLSI Design held jointly with 4th International Conference on Embedded Systems Design</a:t>
            </a:r>
            <a:r>
              <a:rPr lang="en-US" sz="1200" dirty="0">
                <a:solidFill>
                  <a:schemeClr val="bg1"/>
                </a:solidFill>
              </a:rPr>
              <a:t>, 3-7 Jan. 2005 2005, pp. 405-410,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10.1109/ICVD.2005.49.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[7]	W. McLoone and J. V. </a:t>
            </a:r>
            <a:r>
              <a:rPr lang="en-US" sz="1200" dirty="0" err="1">
                <a:solidFill>
                  <a:schemeClr val="bg1"/>
                </a:solidFill>
              </a:rPr>
              <a:t>McCanny</a:t>
            </a:r>
            <a:r>
              <a:rPr lang="en-US" sz="1200" dirty="0">
                <a:solidFill>
                  <a:schemeClr val="bg1"/>
                </a:solidFill>
              </a:rPr>
              <a:t>, "</a:t>
            </a:r>
            <a:r>
              <a:rPr lang="en-US" sz="1200" dirty="0" err="1">
                <a:solidFill>
                  <a:schemeClr val="bg1"/>
                </a:solidFill>
              </a:rPr>
              <a:t>Rijndael</a:t>
            </a:r>
            <a:r>
              <a:rPr lang="en-US" sz="1200" dirty="0">
                <a:solidFill>
                  <a:schemeClr val="bg1"/>
                </a:solidFill>
              </a:rPr>
              <a:t> FPGA implementation utilizing look-up tables," vol. 34, pp. 349-360, 2001,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10.1109/SIPS.2001.957363.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[8]	B. Liu and B. M. Baas, "Parallel AES Encryption Engines for Many-Core Processor Arrays," </a:t>
            </a:r>
            <a:r>
              <a:rPr lang="en-US" sz="1200" i="1" dirty="0">
                <a:solidFill>
                  <a:schemeClr val="bg1"/>
                </a:solidFill>
              </a:rPr>
              <a:t>IEEE Transactions on Computers, </a:t>
            </a:r>
            <a:r>
              <a:rPr lang="pt-BR" sz="1200" dirty="0">
                <a:solidFill>
                  <a:schemeClr val="bg1"/>
                </a:solidFill>
              </a:rPr>
              <a:t>vol. 62, no. 3, pp. 536-547, 2013, doi: 10.1109/TC.2011.251.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[9]	N. James</a:t>
            </a:r>
            <a:r>
              <a:rPr lang="en-US" sz="1200" i="1" dirty="0">
                <a:solidFill>
                  <a:schemeClr val="bg1"/>
                </a:solidFill>
              </a:rPr>
              <a:t> et al.</a:t>
            </a:r>
            <a:r>
              <a:rPr lang="en-US" sz="1200" dirty="0">
                <a:solidFill>
                  <a:schemeClr val="bg1"/>
                </a:solidFill>
              </a:rPr>
              <a:t>, "Advanced Encryption Standard (AES)," (in -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), </a:t>
            </a:r>
            <a:r>
              <a:rPr lang="en-US" sz="1200" i="1" dirty="0">
                <a:solidFill>
                  <a:schemeClr val="bg1"/>
                </a:solidFill>
              </a:rPr>
              <a:t>Journal of Research of the National Institute of Standards and Technology, </a:t>
            </a:r>
            <a:r>
              <a:rPr lang="nl-NL" sz="1200" dirty="0">
                <a:solidFill>
                  <a:schemeClr val="bg1"/>
                </a:solidFill>
              </a:rPr>
              <a:t>vol. 106, 3, pp. 511-577, 2001.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[10]	 A. </a:t>
            </a:r>
            <a:r>
              <a:rPr lang="en-US" sz="1200" dirty="0" err="1">
                <a:solidFill>
                  <a:schemeClr val="bg1"/>
                </a:solidFill>
              </a:rPr>
              <a:t>Hodjat</a:t>
            </a:r>
            <a:r>
              <a:rPr lang="en-US" sz="1200" dirty="0">
                <a:solidFill>
                  <a:schemeClr val="bg1"/>
                </a:solidFill>
              </a:rPr>
              <a:t> and I. </a:t>
            </a:r>
            <a:r>
              <a:rPr lang="en-US" sz="1200" dirty="0" err="1">
                <a:solidFill>
                  <a:schemeClr val="bg1"/>
                </a:solidFill>
              </a:rPr>
              <a:t>Verbauwhede</a:t>
            </a:r>
            <a:r>
              <a:rPr lang="en-US" sz="1200" dirty="0">
                <a:solidFill>
                  <a:schemeClr val="bg1"/>
                </a:solidFill>
              </a:rPr>
              <a:t>, "A 21.54 </a:t>
            </a:r>
            <a:r>
              <a:rPr lang="en-US" sz="1200" dirty="0" err="1">
                <a:solidFill>
                  <a:schemeClr val="bg1"/>
                </a:solidFill>
              </a:rPr>
              <a:t>Gbits</a:t>
            </a:r>
            <a:r>
              <a:rPr lang="en-US" sz="1200" dirty="0">
                <a:solidFill>
                  <a:schemeClr val="bg1"/>
                </a:solidFill>
              </a:rPr>
              <a:t>/s fully pipelined AES processor on FPGA," in </a:t>
            </a:r>
            <a:r>
              <a:rPr lang="en-US" sz="1200" i="1" dirty="0">
                <a:solidFill>
                  <a:schemeClr val="bg1"/>
                </a:solidFill>
              </a:rPr>
              <a:t>12th Annual IEEE Symposium on Field-Programmable Custom Computing Machines</a:t>
            </a:r>
            <a:r>
              <a:rPr lang="en-US" sz="1200" dirty="0">
                <a:solidFill>
                  <a:schemeClr val="bg1"/>
                </a:solidFill>
              </a:rPr>
              <a:t>, 20-23 April 2004 2004, pp. 308-309,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10.1109/FCCM.2004.1.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[11]	R. </a:t>
            </a:r>
            <a:r>
              <a:rPr lang="en-US" sz="1200" dirty="0" err="1">
                <a:solidFill>
                  <a:schemeClr val="bg1"/>
                </a:solidFill>
              </a:rPr>
              <a:t>Doud</a:t>
            </a:r>
            <a:r>
              <a:rPr lang="en-US" sz="1200" dirty="0">
                <a:solidFill>
                  <a:schemeClr val="bg1"/>
                </a:solidFill>
              </a:rPr>
              <a:t>, "Hardware crypto solutions Boost VPN," </a:t>
            </a:r>
            <a:r>
              <a:rPr lang="en-US" sz="1200" i="1" dirty="0">
                <a:solidFill>
                  <a:schemeClr val="bg1"/>
                </a:solidFill>
              </a:rPr>
              <a:t>Electron Eng. Times, </a:t>
            </a:r>
            <a:r>
              <a:rPr lang="en-US" sz="1200" dirty="0">
                <a:solidFill>
                  <a:schemeClr val="bg1"/>
                </a:solidFill>
              </a:rPr>
              <a:t>pp. 57-64, 1999.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[12]	J. </a:t>
            </a:r>
            <a:r>
              <a:rPr lang="en-US" sz="1200" dirty="0" err="1">
                <a:solidFill>
                  <a:schemeClr val="bg1"/>
                </a:solidFill>
              </a:rPr>
              <a:t>Criado</a:t>
            </a:r>
            <a:r>
              <a:rPr lang="en-US" sz="1200" dirty="0">
                <a:solidFill>
                  <a:schemeClr val="bg1"/>
                </a:solidFill>
              </a:rPr>
              <a:t>, M. A. Vega-Rodríguez, J. Sánchez-Pérez, and J. A. Gomez-Pulido, "A new methodology to implement the AES algorithm using partial and dynamic reconfiguration," </a:t>
            </a:r>
            <a:r>
              <a:rPr lang="en-US" sz="1200" i="1" dirty="0">
                <a:solidFill>
                  <a:schemeClr val="bg1"/>
                </a:solidFill>
              </a:rPr>
              <a:t>Integration, </a:t>
            </a:r>
            <a:r>
              <a:rPr lang="en-US" sz="1200" dirty="0">
                <a:solidFill>
                  <a:schemeClr val="bg1"/>
                </a:solidFill>
              </a:rPr>
              <a:t>vol. 43, pp. 72-80, 01/31 2010,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10.1016/j.vlsi.2009.05.003.</a:t>
            </a:r>
          </a:p>
          <a:p>
            <a:pPr marL="344488" indent="-344488" algn="just"/>
            <a:r>
              <a:rPr lang="pl-PL" sz="1200" dirty="0">
                <a:solidFill>
                  <a:schemeClr val="bg1"/>
                </a:solidFill>
              </a:rPr>
              <a:t>[13]	P. Chodowiec and K. Gaj, </a:t>
            </a:r>
            <a:r>
              <a:rPr lang="en-US" sz="1200" i="1" dirty="0">
                <a:solidFill>
                  <a:schemeClr val="bg1"/>
                </a:solidFill>
              </a:rPr>
              <a:t>Very compact FPGA implementation of the AES algorithm</a:t>
            </a:r>
            <a:r>
              <a:rPr lang="en-US" sz="1200" dirty="0">
                <a:solidFill>
                  <a:schemeClr val="bg1"/>
                </a:solidFill>
              </a:rPr>
              <a:t>. 2003, pp. 319-333.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[14]	 C. Chi-</a:t>
            </a:r>
            <a:r>
              <a:rPr lang="en-US" sz="1200" dirty="0" err="1">
                <a:solidFill>
                  <a:schemeClr val="bg1"/>
                </a:solidFill>
              </a:rPr>
              <a:t>Jeng</a:t>
            </a:r>
            <a:r>
              <a:rPr lang="en-US" sz="1200" dirty="0">
                <a:solidFill>
                  <a:schemeClr val="bg1"/>
                </a:solidFill>
              </a:rPr>
              <a:t>, H. Chi-Wu, C. </a:t>
            </a:r>
            <a:r>
              <a:rPr lang="en-US" sz="1200" dirty="0" err="1">
                <a:solidFill>
                  <a:schemeClr val="bg1"/>
                </a:solidFill>
              </a:rPr>
              <a:t>Kuo</a:t>
            </a:r>
            <a:r>
              <a:rPr lang="en-US" sz="1200" dirty="0">
                <a:solidFill>
                  <a:schemeClr val="bg1"/>
                </a:solidFill>
              </a:rPr>
              <a:t>-Huang, C. Yi-Cheng, and H. Chung-Cheng, "High throughput 32-bit AES implementation in FPGA," in </a:t>
            </a:r>
            <a:r>
              <a:rPr lang="en-US" sz="1200" i="1" dirty="0">
                <a:solidFill>
                  <a:schemeClr val="bg1"/>
                </a:solidFill>
              </a:rPr>
              <a:t>APCCAS 2008 - 2008 IEEE Asia Pacific Conference on Circuits and Systems</a:t>
            </a:r>
            <a:r>
              <a:rPr lang="en-US" sz="1200" dirty="0">
                <a:solidFill>
                  <a:schemeClr val="bg1"/>
                </a:solidFill>
              </a:rPr>
              <a:t>, 30 Nov.-3 Dec. 2008 2008, pp. 1806-1809,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10.1109/APCCAS.2008.4746393. </a:t>
            </a:r>
          </a:p>
          <a:p>
            <a:pPr marL="344488" indent="-344488" algn="just"/>
            <a:r>
              <a:rPr lang="en-US" sz="1200" dirty="0">
                <a:solidFill>
                  <a:schemeClr val="bg1"/>
                </a:solidFill>
              </a:rPr>
              <a:t>[15]	P. S. </a:t>
            </a:r>
            <a:r>
              <a:rPr lang="en-US" sz="1200" dirty="0" err="1">
                <a:solidFill>
                  <a:schemeClr val="bg1"/>
                </a:solidFill>
              </a:rPr>
              <a:t>Abhijith</a:t>
            </a:r>
            <a:r>
              <a:rPr lang="en-US" sz="1200" dirty="0">
                <a:solidFill>
                  <a:schemeClr val="bg1"/>
                </a:solidFill>
              </a:rPr>
              <a:t>, M. Srivastava, A. Mishra, M. Goswami, and B. R. Singh, "High performance hardware implementation of AES using minimal resources," pp. 338-343, 2013,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10.1109/ISSP.2013.6526931.</a:t>
            </a:r>
          </a:p>
          <a:p>
            <a:pPr marL="233363" indent="-233363" algn="just"/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8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577E0-375C-4393-8706-E321547D9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3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815512A-8445-4ABB-8723-3FD9F9F964AF}"/>
              </a:ext>
            </a:extLst>
          </p:cNvPr>
          <p:cNvSpPr txBox="1">
            <a:spLocks/>
          </p:cNvSpPr>
          <p:nvPr/>
        </p:nvSpPr>
        <p:spPr>
          <a:xfrm>
            <a:off x="634323" y="913266"/>
            <a:ext cx="7800848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E1E179A-C509-420B-BA6A-4AE33189729C}"/>
              </a:ext>
            </a:extLst>
          </p:cNvPr>
          <p:cNvSpPr txBox="1">
            <a:spLocks/>
          </p:cNvSpPr>
          <p:nvPr/>
        </p:nvSpPr>
        <p:spPr>
          <a:xfrm>
            <a:off x="634323" y="2538306"/>
            <a:ext cx="7043186" cy="290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1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Why FPGAs?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Advanced Encryption Standard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Proposed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Implementation and Simulation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Conclusion and further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1955967-4A55-4D96-AC00-8D048FD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16A68D7-ECC5-4501-922C-6979D0E44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45720"/>
            <a:ext cx="7327901" cy="5270739"/>
          </a:xfrm>
        </p:spPr>
        <p:txBody>
          <a:bodyPr/>
          <a:lstStyle/>
          <a:p>
            <a:pPr algn="just"/>
            <a:r>
              <a:rPr lang="en-US" sz="2000" dirty="0">
                <a:cs typeface="Calibri" panose="020F0502020204030204" pitchFamily="34" charset="0"/>
              </a:rPr>
              <a:t>With most data being shared and stored electronically we need a secure method to handle the data.</a:t>
            </a:r>
          </a:p>
          <a:p>
            <a:pPr algn="just"/>
            <a:r>
              <a:rPr lang="en-US" sz="2000" dirty="0">
                <a:cs typeface="Calibri" panose="020F0502020204030204" pitchFamily="34" charset="0"/>
              </a:rPr>
              <a:t>To not create a bottleneck on the network speeds, algorithms must at least have equivalent speeds to data transmission speeds.</a:t>
            </a:r>
          </a:p>
          <a:p>
            <a:pPr algn="just"/>
            <a:r>
              <a:rPr lang="en-US" sz="2000" dirty="0">
                <a:cs typeface="Calibri" panose="020F0502020204030204" pitchFamily="34" charset="0"/>
              </a:rPr>
              <a:t>Efficient implementation of </a:t>
            </a:r>
            <a:r>
              <a:rPr lang="en-US" sz="2000" dirty="0" err="1">
                <a:cs typeface="Calibri" panose="020F0502020204030204" pitchFamily="34" charset="0"/>
              </a:rPr>
              <a:t>Rijndael</a:t>
            </a:r>
            <a:r>
              <a:rPr lang="en-US" sz="2000" dirty="0">
                <a:cs typeface="Calibri" panose="020F0502020204030204" pitchFamily="34" charset="0"/>
              </a:rPr>
              <a:t> algorithm (AES-128) is explored in this project.</a:t>
            </a:r>
          </a:p>
          <a:p>
            <a:pPr algn="just"/>
            <a:r>
              <a:rPr lang="en-US" sz="2000" dirty="0">
                <a:cs typeface="Calibri" panose="020F0502020204030204" pitchFamily="34" charset="0"/>
              </a:rPr>
              <a:t>The proposed design reduces the area used by 62% while achieving the throughput speed 0.974 Gbps. The power consumption is relatively lower as compared to at 0.33W [2].</a:t>
            </a:r>
          </a:p>
          <a:p>
            <a:pPr algn="just"/>
            <a:r>
              <a:rPr lang="en-US" sz="2000" dirty="0">
                <a:cs typeface="Calibri" panose="020F0502020204030204" pitchFamily="34" charset="0"/>
              </a:rPr>
              <a:t>The implementation is done on Xilinx Virtex-7 XC7VX690T FPGA and the simulation and synthesis has been run using Xilinx </a:t>
            </a:r>
            <a:r>
              <a:rPr lang="en-US" sz="2000" dirty="0" err="1">
                <a:cs typeface="Calibri" panose="020F0502020204030204" pitchFamily="34" charset="0"/>
              </a:rPr>
              <a:t>Vivado</a:t>
            </a:r>
            <a:r>
              <a:rPr lang="en-US" sz="2000" dirty="0">
                <a:cs typeface="Calibri" panose="020F0502020204030204" pitchFamily="34" charset="0"/>
              </a:rPr>
              <a:t> Design Suit 2020.2</a:t>
            </a:r>
          </a:p>
        </p:txBody>
      </p:sp>
    </p:spTree>
    <p:extLst>
      <p:ext uri="{BB962C8B-B14F-4D97-AF65-F5344CB8AC3E}">
        <p14:creationId xmlns:p14="http://schemas.microsoft.com/office/powerpoint/2010/main" val="5884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2C8E-E867-4BB4-977C-3B60E0B8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2. Why FPGAs?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FF0CE-11B7-46E5-A72E-2ACD40AB8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5154977"/>
          </a:xfrm>
        </p:spPr>
        <p:txBody>
          <a:bodyPr/>
          <a:lstStyle/>
          <a:p>
            <a:pPr algn="just"/>
            <a:r>
              <a:rPr lang="en-US" dirty="0"/>
              <a:t>Implementation on a FPGA gives flexibility and reliability compared to the software implementation.</a:t>
            </a:r>
          </a:p>
          <a:p>
            <a:pPr algn="just"/>
            <a:r>
              <a:rPr lang="en-US" dirty="0"/>
              <a:t>Another advantage of using FPGA over software is the algorithm agility.</a:t>
            </a:r>
          </a:p>
          <a:p>
            <a:pPr algn="just"/>
            <a:r>
              <a:rPr lang="en-US" dirty="0"/>
              <a:t>There are various hardware implementation to meet numerous application requirements, which all can be easily implemented on an FPGA.</a:t>
            </a:r>
          </a:p>
          <a:p>
            <a:pPr algn="just"/>
            <a:r>
              <a:rPr lang="en-US" dirty="0"/>
              <a:t>Implementations in [10], [12] and [14] were able to a achieve 20-30 Gbps by using loop unrolling and pipelining.</a:t>
            </a:r>
          </a:p>
          <a:p>
            <a:pPr algn="just"/>
            <a:r>
              <a:rPr lang="en-US" dirty="0"/>
              <a:t>The approach taken in [4] demonstrated a 73.7 Gbps.</a:t>
            </a:r>
          </a:p>
          <a:p>
            <a:pPr algn="just"/>
            <a:r>
              <a:rPr lang="en-US" dirty="0"/>
              <a:t>A compact, low-cost approach is investigated in [13] which uses an inexpensive Spartan II FPGA .</a:t>
            </a:r>
          </a:p>
          <a:p>
            <a:pPr algn="just"/>
            <a:r>
              <a:rPr lang="en-US" dirty="0"/>
              <a:t>Although software implementation gives ease of use and upgradability, flexibility, but there are downsides to it as well such as limited physical security. </a:t>
            </a:r>
          </a:p>
        </p:txBody>
      </p:sp>
    </p:spTree>
    <p:extLst>
      <p:ext uri="{BB962C8B-B14F-4D97-AF65-F5344CB8AC3E}">
        <p14:creationId xmlns:p14="http://schemas.microsoft.com/office/powerpoint/2010/main" val="25151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8F3124-D3B0-4DD5-A3D6-5EDE9B7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3. Advanced Encryption Standard Algorithm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78E0B4C-E8D2-4DAA-BD5D-C0C57985BD9E}"/>
              </a:ext>
            </a:extLst>
          </p:cNvPr>
          <p:cNvSpPr txBox="1">
            <a:spLocks/>
          </p:cNvSpPr>
          <p:nvPr/>
        </p:nvSpPr>
        <p:spPr>
          <a:xfrm>
            <a:off x="443365" y="1354347"/>
            <a:ext cx="5184437" cy="501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AES has a 128-bit block size with 128, 192 and 256-bit key sizes chosen independently. Accordingly, the number of rounds are 10, 12 and 14, respectively.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In this implementation AES-128 is used.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Each round has 4 operations :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SubBytes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ShiftRows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MixColumns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AddRoundkey.</a:t>
            </a:r>
          </a:p>
          <a:p>
            <a:pPr marL="342900" lvl="1" indent="-342900" algn="just"/>
            <a:r>
              <a:rPr lang="en-US" sz="2000" dirty="0">
                <a:solidFill>
                  <a:schemeClr val="bg1"/>
                </a:solidFill>
              </a:rPr>
              <a:t>The 128-bit(4-word) key is expanded to 44-word key through Key Expansion process.</a:t>
            </a:r>
          </a:p>
          <a:p>
            <a:pPr marL="342900" lvl="1" indent="-342900" algn="just"/>
            <a:r>
              <a:rPr lang="en-US" sz="2000" dirty="0">
                <a:solidFill>
                  <a:schemeClr val="bg1"/>
                </a:solidFill>
              </a:rPr>
              <a:t>The plaintext input is arranged in 4x4 16-byte matrix called State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02DA-D16A-47D6-9D7C-E7F2CA9F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00" y="1431451"/>
            <a:ext cx="4723959" cy="4659248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3B1C21-955F-4A87-95E3-AAD45BB8D8B9}"/>
              </a:ext>
            </a:extLst>
          </p:cNvPr>
          <p:cNvSpPr/>
          <p:nvPr/>
        </p:nvSpPr>
        <p:spPr>
          <a:xfrm>
            <a:off x="7383929" y="6041305"/>
            <a:ext cx="30844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500" dirty="0">
                <a:solidFill>
                  <a:schemeClr val="bg1"/>
                </a:solidFill>
              </a:rPr>
              <a:t>AES encryption block diagram [5] 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636E-2BF1-4064-B344-8DBD6201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SubBytes operation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A480-316E-482E-9E89-F3F679AB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08031"/>
            <a:ext cx="4662338" cy="38156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SubBytes layer adds non-linearity in the cipher making it tougher for cryptanalysis.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operation takes each 1-byte value from the state matrix and substitutes it with another 1-byte value using the S-box.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First 4 bits tells the row, and the last 4 bits tells the column.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D0854-2D10-472A-83F8-AE09BBBD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74" y="1839924"/>
            <a:ext cx="6244226" cy="31781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2E0161-495F-49D7-B470-D3FB0E715955}"/>
              </a:ext>
            </a:extLst>
          </p:cNvPr>
          <p:cNvSpPr/>
          <p:nvPr/>
        </p:nvSpPr>
        <p:spPr>
          <a:xfrm>
            <a:off x="6702252" y="5018075"/>
            <a:ext cx="36728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S-box: Substitution values in base 16 [9] </a:t>
            </a:r>
          </a:p>
        </p:txBody>
      </p:sp>
    </p:spTree>
    <p:extLst>
      <p:ext uri="{BB962C8B-B14F-4D97-AF65-F5344CB8AC3E}">
        <p14:creationId xmlns:p14="http://schemas.microsoft.com/office/powerpoint/2010/main" val="224922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DF3-8BF1-45F6-90E0-CF3A768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ShiftRows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BD08-FD29-4FD4-8C8D-7E107B725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3363" indent="-233363"/>
            <a:r>
              <a:rPr lang="en-US" dirty="0"/>
              <a:t>ShiftRows operation shifts each byte in a row cyclically to the left by a certain amount.</a:t>
            </a:r>
          </a:p>
          <a:p>
            <a:pPr marL="233363" indent="-233363"/>
            <a:r>
              <a:rPr lang="en-US" dirty="0"/>
              <a:t>The first row remains unchanged</a:t>
            </a:r>
          </a:p>
          <a:p>
            <a:pPr marL="233363" indent="-233363"/>
            <a:r>
              <a:rPr lang="en-US" dirty="0"/>
              <a:t>The second is shifted to the left by an offset of 1 byte</a:t>
            </a:r>
          </a:p>
          <a:p>
            <a:pPr marL="233363" indent="-233363"/>
            <a:r>
              <a:rPr lang="en-US" dirty="0"/>
              <a:t>Third row is shifted left by 2 bytes.</a:t>
            </a:r>
          </a:p>
          <a:p>
            <a:pPr marL="233363" indent="-233363"/>
            <a:r>
              <a:rPr lang="en-US" dirty="0"/>
              <a:t>The fourth row is shifted by an offset of 3 bytes to the left. </a:t>
            </a:r>
          </a:p>
          <a:p>
            <a:pPr marL="233363" indent="-233363"/>
            <a:r>
              <a:rPr lang="en-US" dirty="0"/>
              <a:t>No hardware area used as the input wires are mapped to the output wires after the offset.</a:t>
            </a:r>
          </a:p>
          <a:p>
            <a:pPr marL="233363" indent="-233363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EB252-3184-4B19-B5AE-0E11BB00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99" y="2212094"/>
            <a:ext cx="4326194" cy="29693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F21573-258C-499B-B574-0C14BB07839C}"/>
              </a:ext>
            </a:extLst>
          </p:cNvPr>
          <p:cNvSpPr/>
          <p:nvPr/>
        </p:nvSpPr>
        <p:spPr>
          <a:xfrm>
            <a:off x="6849265" y="5169770"/>
            <a:ext cx="423866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a) before ShiftRows function, b) after ShiftRows</a:t>
            </a:r>
          </a:p>
        </p:txBody>
      </p:sp>
    </p:spTree>
    <p:extLst>
      <p:ext uri="{BB962C8B-B14F-4D97-AF65-F5344CB8AC3E}">
        <p14:creationId xmlns:p14="http://schemas.microsoft.com/office/powerpoint/2010/main" val="401453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BB4C-BD6D-4435-8F27-9DF07A3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MixColumns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0FB9C-21D5-4FEA-A5CC-3A700FDC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" y="1655827"/>
            <a:ext cx="5828039" cy="4659248"/>
          </a:xfrm>
        </p:spPr>
        <p:txBody>
          <a:bodyPr/>
          <a:lstStyle/>
          <a:p>
            <a:pPr algn="just"/>
            <a:r>
              <a:rPr lang="en-US" dirty="0"/>
              <a:t>Vector multiplication of each column of state matrix to a 4x4 fixed matrix.</a:t>
            </a:r>
          </a:p>
          <a:p>
            <a:pPr algn="just"/>
            <a:r>
              <a:rPr lang="en-US" dirty="0"/>
              <a:t>Each individual multiplication and addition is performed in the GF(</a:t>
            </a:r>
            <a:r>
              <a:rPr lang="en-IN" dirty="0"/>
              <a:t>2</a:t>
            </a:r>
            <a:r>
              <a:rPr lang="en-IN" baseline="30000" dirty="0"/>
              <a:t>8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baseline="-25000" dirty="0"/>
              <a:t>0 </a:t>
            </a:r>
            <a:r>
              <a:rPr lang="en-IN" dirty="0"/>
              <a:t>= {02}.B</a:t>
            </a:r>
            <a:r>
              <a:rPr lang="en-IN" baseline="-25000" dirty="0"/>
              <a:t>0</a:t>
            </a:r>
            <a:r>
              <a:rPr lang="en-IN" dirty="0"/>
              <a:t> + {03}.B</a:t>
            </a:r>
            <a:r>
              <a:rPr lang="en-IN" baseline="-25000" dirty="0"/>
              <a:t>5</a:t>
            </a:r>
            <a:r>
              <a:rPr lang="en-IN" dirty="0"/>
              <a:t> + {01}.B</a:t>
            </a:r>
            <a:r>
              <a:rPr lang="en-IN" baseline="-25000" dirty="0"/>
              <a:t>10</a:t>
            </a:r>
            <a:r>
              <a:rPr lang="en-IN" dirty="0"/>
              <a:t> + {01}.B</a:t>
            </a:r>
            <a:r>
              <a:rPr lang="en-IN" baseline="-25000" dirty="0"/>
              <a:t>15</a:t>
            </a:r>
          </a:p>
          <a:p>
            <a:endParaRPr lang="en-IN" baseline="-25000" dirty="0"/>
          </a:p>
          <a:p>
            <a:pPr algn="just"/>
            <a:r>
              <a:rPr lang="en-IN" dirty="0"/>
              <a:t>Multiplication by two means bitwise left shift followed by a conditional XOR if the MSB is high before the shift.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5A811-D522-4319-8698-FEE7419A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35" y="2239297"/>
            <a:ext cx="2989006" cy="11897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C3ECA-1B29-4DA9-9E2D-FEB824BA7D47}"/>
              </a:ext>
            </a:extLst>
          </p:cNvPr>
          <p:cNvSpPr/>
          <p:nvPr/>
        </p:nvSpPr>
        <p:spPr>
          <a:xfrm>
            <a:off x="6908115" y="3429000"/>
            <a:ext cx="4156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MixColumns multiplication for each column [5] </a:t>
            </a:r>
          </a:p>
        </p:txBody>
      </p:sp>
    </p:spTree>
    <p:extLst>
      <p:ext uri="{BB962C8B-B14F-4D97-AF65-F5344CB8AC3E}">
        <p14:creationId xmlns:p14="http://schemas.microsoft.com/office/powerpoint/2010/main" val="17597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2474-D679-405C-ABB1-30CB4926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AddRoundkey operation and Key Expansion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194E-DE6E-4A68-828A-37831DDC6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7113375" cy="4659248"/>
          </a:xfrm>
        </p:spPr>
        <p:txBody>
          <a:bodyPr/>
          <a:lstStyle/>
          <a:p>
            <a:pPr algn="just"/>
            <a:r>
              <a:rPr lang="en-US" dirty="0"/>
              <a:t>A bitwise exclusive-OR (XOR) operation is performed between the output state matrix from the MixColumns function and the round key obtained from key expansion operation.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key expansion operation expands the given 128bit key to 44-word key. Each of the 4-word is used in each round operation.</a:t>
            </a:r>
          </a:p>
          <a:p>
            <a:pPr algn="just"/>
            <a:r>
              <a:rPr lang="en-US" dirty="0"/>
              <a:t>The g() function has the following operations:</a:t>
            </a:r>
          </a:p>
          <a:p>
            <a:pPr lvl="1" algn="just"/>
            <a:r>
              <a:rPr lang="en-US" dirty="0"/>
              <a:t>RotWord</a:t>
            </a:r>
          </a:p>
          <a:p>
            <a:pPr lvl="1" algn="just"/>
            <a:r>
              <a:rPr lang="en-US" dirty="0"/>
              <a:t>SubBytes</a:t>
            </a:r>
          </a:p>
          <a:p>
            <a:pPr lvl="1" algn="just"/>
            <a:r>
              <a:rPr lang="en-US" dirty="0"/>
              <a:t>RCon</a:t>
            </a:r>
          </a:p>
          <a:p>
            <a:pPr algn="just"/>
            <a:r>
              <a:rPr lang="en-US" dirty="0"/>
              <a:t>The round constant value varies from round to round, but it is always an element of the Galois field GF(</a:t>
            </a:r>
            <a:r>
              <a:rPr lang="en-IN" dirty="0"/>
              <a:t>2</a:t>
            </a:r>
            <a:r>
              <a:rPr lang="en-IN" baseline="30000" dirty="0"/>
              <a:t>8</a:t>
            </a:r>
            <a:r>
              <a:rPr lang="en-IN" dirty="0"/>
              <a:t>).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2721B-9D98-4BEC-AEF6-FDE51344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07" y="1078456"/>
            <a:ext cx="3317693" cy="246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08C0B-ED27-4E65-9A2C-73D9EE96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76" y="3576099"/>
            <a:ext cx="1904957" cy="2600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69B6D1-07AC-4A14-8F6B-2BB2E8A869F6}"/>
              </a:ext>
            </a:extLst>
          </p:cNvPr>
          <p:cNvSpPr/>
          <p:nvPr/>
        </p:nvSpPr>
        <p:spPr>
          <a:xfrm>
            <a:off x="8887791" y="6176963"/>
            <a:ext cx="21739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AES key expansion [5] </a:t>
            </a:r>
          </a:p>
        </p:txBody>
      </p:sp>
    </p:spTree>
    <p:extLst>
      <p:ext uri="{BB962C8B-B14F-4D97-AF65-F5344CB8AC3E}">
        <p14:creationId xmlns:p14="http://schemas.microsoft.com/office/powerpoint/2010/main" val="150403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6D6E71"/>
    </a:dk2>
    <a:lt2>
      <a:srgbClr val="58595B"/>
    </a:lt2>
    <a:accent1>
      <a:srgbClr val="0065A4"/>
    </a:accent1>
    <a:accent2>
      <a:srgbClr val="47C3D3"/>
    </a:accent2>
    <a:accent3>
      <a:srgbClr val="8F2D63"/>
    </a:accent3>
    <a:accent4>
      <a:srgbClr val="1A6871"/>
    </a:accent4>
    <a:accent5>
      <a:srgbClr val="0C4360"/>
    </a:accent5>
    <a:accent6>
      <a:srgbClr val="F47735"/>
    </a:accent6>
    <a:hlink>
      <a:srgbClr val="00559A"/>
    </a:hlink>
    <a:folHlink>
      <a:srgbClr val="59585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2357</Words>
  <Application>Microsoft Office PowerPoint</Application>
  <PresentationFormat>Widescreen</PresentationFormat>
  <Paragraphs>211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PowerPoint Presentation</vt:lpstr>
      <vt:lpstr>PowerPoint Presentation</vt:lpstr>
      <vt:lpstr>1. Introduction</vt:lpstr>
      <vt:lpstr>2. Why FPGAs?</vt:lpstr>
      <vt:lpstr>3. Advanced Encryption Standard Algorithm</vt:lpstr>
      <vt:lpstr>a) SubBytes operation</vt:lpstr>
      <vt:lpstr>b) ShiftRows operation</vt:lpstr>
      <vt:lpstr>c) MixColumns operation</vt:lpstr>
      <vt:lpstr>d) AddRoundkey operation and Key Expansion</vt:lpstr>
      <vt:lpstr>4. Proposed Design</vt:lpstr>
      <vt:lpstr>PowerPoint Presentation</vt:lpstr>
      <vt:lpstr>PowerPoint Presentation</vt:lpstr>
      <vt:lpstr>5. Implementation and Simulation Results</vt:lpstr>
      <vt:lpstr>PowerPoint Presentation</vt:lpstr>
      <vt:lpstr>6. Conclusion and further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Hardware Implementation of Advanced Encryption Standard (AES)</dc:title>
  <dc:creator>Sachleen Singh</dc:creator>
  <cp:lastModifiedBy>Sachleen Singh</cp:lastModifiedBy>
  <cp:revision>113</cp:revision>
  <dcterms:created xsi:type="dcterms:W3CDTF">2021-06-15T03:16:04Z</dcterms:created>
  <dcterms:modified xsi:type="dcterms:W3CDTF">2021-06-15T06:38:24Z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