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91" r:id="rId1"/>
    <p:sldMasterId id="2147483692" r:id="rId2"/>
  </p:sldMasterIdLst>
  <p:notesMasterIdLst>
    <p:notesMasterId r:id="rId8"/>
  </p:notesMasterIdLst>
  <p:sldIdLst>
    <p:sldId id="256" r:id="rId3"/>
    <p:sldId id="257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Verizon NHG DS" panose="020B0604020202020204" pitchFamily="34" charset="0"/>
      <p:regular r:id="rId9"/>
      <p:bold r:id="rId10"/>
      <p:italic r:id="rId11"/>
      <p:boldItalic r:id="rId12"/>
    </p:embeddedFont>
    <p:embeddedFont>
      <p:font typeface="Verizon NHG TX" panose="020B0604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59"/>
    <p:restoredTop sz="94697"/>
  </p:normalViewPr>
  <p:slideViewPr>
    <p:cSldViewPr snapToGrid="0">
      <p:cViewPr varScale="1">
        <p:scale>
          <a:sx n="130" d="100"/>
          <a:sy n="130" d="100"/>
        </p:scale>
        <p:origin x="208" y="6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ce514d7eb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1dce514d7eb_2_15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592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28" name="Google Shape;228;g1dce514d7eb_2_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Verizon NHG TX"/>
                <a:ea typeface="Verizon NHG TX"/>
                <a:cs typeface="Verizon NHG TX"/>
                <a:sym typeface="Verizon NHG TX"/>
              </a:rPr>
              <a:t>1</a:t>
            </a:fld>
            <a:endParaRPr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dce70e3e6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1dce70e3e6e_0_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dce70e3e6e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ce70e3e6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ce70e3e6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ce70e3e6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ce70e3e6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4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dce70e3e6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dce70e3e6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 Cover">
  <p:cSld name="Cover slide - wh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46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sz="6000" b="1" i="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TX"/>
              <a:buNone/>
              <a:defRPr sz="2400" b="0" i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sz="2000" b="1">
                <a:solidFill>
                  <a:schemeClr val="dk1"/>
                </a:solidFill>
              </a:defRPr>
            </a:lvl2pPr>
            <a:lvl3pPr lvl="2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44181" y="4572318"/>
            <a:ext cx="8513093" cy="5711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40137" y="3106187"/>
            <a:ext cx="1981180" cy="213796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 Cover - Reverse">
  <p:cSld name="Cover slide - wht_1_1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izon NHG DS"/>
              <a:buNone/>
              <a:defRPr sz="6000" b="1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TX"/>
              <a:buNone/>
              <a:defRPr sz="24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TX"/>
              <a:buNone/>
              <a:defRPr sz="2000" b="1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66" name="Google Shape;66;p15" title="Verizon check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40137" y="3106187"/>
            <a:ext cx="1981181" cy="213796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External Cover">
  <p:cSld name="Cover slide - wht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sz="6000" b="1" i="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TX"/>
              <a:buNone/>
              <a:defRPr sz="2400" b="0" i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sz="2000" b="1">
                <a:solidFill>
                  <a:schemeClr val="dk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72" name="Google Shape;72;p16" title="Veriz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 External Cover - Reverse">
  <p:cSld name="Cover slide - wht_1_1_1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izon NHG DS"/>
              <a:buNone/>
              <a:defRPr sz="6000" b="1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TX"/>
              <a:buNone/>
              <a:defRPr sz="24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TX"/>
              <a:buNone/>
              <a:defRPr sz="2000" b="1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78" name="Google Shape;78;p17" title="Veriz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1886" y="4584645"/>
            <a:ext cx="1123624" cy="4217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Verizon Business Cover">
  <p:cSld name="Cover slide - wht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  <a:defRPr sz="6000" b="1" i="0"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izon NHG TX"/>
              <a:buNone/>
              <a:defRPr sz="2400" b="0" i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TX"/>
              <a:buNone/>
              <a:defRPr sz="2000" b="1">
                <a:solidFill>
                  <a:schemeClr val="dk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572318"/>
            <a:ext cx="1149248" cy="32414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4 Verizon Business Cover - Reverse">
  <p:cSld name="Cover slide - wht_1_1_1_1">
    <p:bg>
      <p:bgPr>
        <a:solidFill>
          <a:schemeClr val="dk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ctrTitle"/>
          </p:nvPr>
        </p:nvSpPr>
        <p:spPr>
          <a:xfrm>
            <a:off x="457200" y="463073"/>
            <a:ext cx="62718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Verizon NHG DS"/>
              <a:buNone/>
              <a:defRPr sz="6000" b="1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1"/>
          </p:nvPr>
        </p:nvSpPr>
        <p:spPr>
          <a:xfrm>
            <a:off x="457200" y="2291873"/>
            <a:ext cx="41148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izon NHG TX"/>
              <a:buNone/>
              <a:defRPr sz="24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TX"/>
              <a:buNone/>
              <a:defRPr sz="2000" b="1">
                <a:solidFill>
                  <a:schemeClr val="lt1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9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90" name="Google Shape;9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4573019"/>
            <a:ext cx="1149251" cy="32274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 Section Header">
  <p:cSld name="Section Header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20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70866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 b="1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457200" y="2057400"/>
            <a:ext cx="7086600" cy="23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izon NHG TX"/>
              <a:buNone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izon NHG TX"/>
              <a:buNone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 b="0" i="0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9pPr>
          </a:lstStyle>
          <a:p>
            <a:endParaRPr/>
          </a:p>
        </p:txBody>
      </p:sp>
      <p:sp>
        <p:nvSpPr>
          <p:cNvPr id="96" name="Google Shape;96;p20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6 Agenda">
  <p:cSld name="Agenda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Google Shape;99;p21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izon NHG DS"/>
              <a:buAutoNum type="arabicPeriod"/>
              <a:defRPr sz="1600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7 Agenda - Reverse">
  <p:cSld name="Agenda - Reverse">
    <p:bg>
      <p:bgPr>
        <a:solidFill>
          <a:schemeClr val="dk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2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izon NHG D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izon NHG DS"/>
              <a:buAutoNum type="arabicPeriod"/>
              <a:defRPr sz="16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izon NHG TX"/>
              <a:buNone/>
              <a:defRPr>
                <a:solidFill>
                  <a:schemeClr val="lt1"/>
                </a:solidFill>
              </a:defRPr>
            </a:lvl2pPr>
            <a:lvl3pPr marL="137160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4pPr>
            <a:lvl5pPr marL="228600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–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lt2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8 Title and Content">
  <p:cSld name="Title and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23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9 Title and 2 Column Content">
  <p:cSld name="Title and 2 Column Conten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4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457201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body" idx="2"/>
          </p:nvPr>
        </p:nvSpPr>
        <p:spPr>
          <a:xfrm>
            <a:off x="4668982" y="1352550"/>
            <a:ext cx="4017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 Three Column Text and Photos">
  <p:cSld name="Three Column Text and Photo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25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5"/>
          <p:cNvSpPr>
            <a:spLocks noGrp="1"/>
          </p:cNvSpPr>
          <p:nvPr>
            <p:ph type="pic" idx="2"/>
          </p:nvPr>
        </p:nvSpPr>
        <p:spPr>
          <a:xfrm>
            <a:off x="457175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457200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>
            <a:spLocks noGrp="1"/>
          </p:cNvSpPr>
          <p:nvPr>
            <p:ph type="pic" idx="3"/>
          </p:nvPr>
        </p:nvSpPr>
        <p:spPr>
          <a:xfrm>
            <a:off x="3288200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5"/>
          <p:cNvSpPr txBox="1">
            <a:spLocks noGrp="1"/>
          </p:cNvSpPr>
          <p:nvPr>
            <p:ph type="body" idx="4"/>
          </p:nvPr>
        </p:nvSpPr>
        <p:spPr>
          <a:xfrm>
            <a:off x="3288207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>
            <a:spLocks noGrp="1"/>
          </p:cNvSpPr>
          <p:nvPr>
            <p:ph type="pic" idx="5"/>
          </p:nvPr>
        </p:nvSpPr>
        <p:spPr>
          <a:xfrm>
            <a:off x="6119225" y="1352550"/>
            <a:ext cx="2567700" cy="15912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5"/>
          <p:cNvSpPr txBox="1">
            <a:spLocks noGrp="1"/>
          </p:cNvSpPr>
          <p:nvPr>
            <p:ph type="body" idx="6"/>
          </p:nvPr>
        </p:nvSpPr>
        <p:spPr>
          <a:xfrm>
            <a:off x="6119213" y="3032360"/>
            <a:ext cx="2567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Four Column Text and Photos">
  <p:cSld name="Four Column Text and Photo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26"/>
          <p:cNvCxnSpPr/>
          <p:nvPr/>
        </p:nvCxnSpPr>
        <p:spPr>
          <a:xfrm>
            <a:off x="457200" y="457200"/>
            <a:ext cx="8229600" cy="0"/>
          </a:xfrm>
          <a:prstGeom prst="straightConnector1">
            <a:avLst/>
          </a:prstGeom>
          <a:noFill/>
          <a:ln w="476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>
            <a:spLocks noGrp="1"/>
          </p:cNvSpPr>
          <p:nvPr>
            <p:ph type="pic" idx="2"/>
          </p:nvPr>
        </p:nvSpPr>
        <p:spPr>
          <a:xfrm>
            <a:off x="457200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57200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>
            <a:spLocks noGrp="1"/>
          </p:cNvSpPr>
          <p:nvPr>
            <p:ph type="pic" idx="3"/>
          </p:nvPr>
        </p:nvSpPr>
        <p:spPr>
          <a:xfrm>
            <a:off x="2363213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6"/>
          <p:cNvSpPr txBox="1">
            <a:spLocks noGrp="1"/>
          </p:cNvSpPr>
          <p:nvPr>
            <p:ph type="body" idx="4"/>
          </p:nvPr>
        </p:nvSpPr>
        <p:spPr>
          <a:xfrm>
            <a:off x="2360400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>
            <a:spLocks noGrp="1"/>
          </p:cNvSpPr>
          <p:nvPr>
            <p:ph type="pic" idx="5"/>
          </p:nvPr>
        </p:nvSpPr>
        <p:spPr>
          <a:xfrm>
            <a:off x="4270638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26"/>
          <p:cNvSpPr txBox="1">
            <a:spLocks noGrp="1"/>
          </p:cNvSpPr>
          <p:nvPr>
            <p:ph type="body" idx="6"/>
          </p:nvPr>
        </p:nvSpPr>
        <p:spPr>
          <a:xfrm>
            <a:off x="4269225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>
            <a:spLocks noGrp="1"/>
          </p:cNvSpPr>
          <p:nvPr>
            <p:ph type="pic" idx="7"/>
          </p:nvPr>
        </p:nvSpPr>
        <p:spPr>
          <a:xfrm>
            <a:off x="6178075" y="1352550"/>
            <a:ext cx="1429200" cy="14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6"/>
          <p:cNvSpPr txBox="1">
            <a:spLocks noGrp="1"/>
          </p:cNvSpPr>
          <p:nvPr>
            <p:ph type="body" idx="8"/>
          </p:nvPr>
        </p:nvSpPr>
        <p:spPr>
          <a:xfrm>
            <a:off x="6178051" y="3032350"/>
            <a:ext cx="1571100" cy="13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b="1"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 No Overline">
  <p:cSld name="Complex Char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457200" y="247650"/>
            <a:ext cx="7086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457200" y="590550"/>
            <a:ext cx="82296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 Statement">
  <p:cSld name="Statemen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 Statement - Reverse">
  <p:cSld name="Statement - Reverse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>
            <a:off x="108488" y="4531602"/>
            <a:ext cx="2588100" cy="570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 Statement Photo Bg">
  <p:cSld name="Statement Photo Bg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Verizon NHG DS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101234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 Statement Photo Bg - Reverse">
  <p:cSld name="Statement Photo Bg - Reverse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014" y="4573128"/>
            <a:ext cx="402029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 txBox="1"/>
          <p:nvPr/>
        </p:nvSpPr>
        <p:spPr>
          <a:xfrm>
            <a:off x="1012342" y="4700016"/>
            <a:ext cx="71247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>
              <a:solidFill>
                <a:schemeClr val="lt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sp>
        <p:nvSpPr>
          <p:cNvPr id="166" name="Google Shape;166;p31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lt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Statement - Red">
  <p:cSld name="Statement - Red">
    <p:bg>
      <p:bgPr>
        <a:solidFill>
          <a:schemeClr val="accen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57199" y="5943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Verizon NHG DS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2014" y="4573128"/>
            <a:ext cx="402022" cy="43384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lvl="1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lvl="2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lvl="3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lvl="4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lvl="5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lvl="6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lvl="7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lvl="8" indent="0" algn="r" rtl="0">
              <a:spcBef>
                <a:spcPts val="0"/>
              </a:spcBef>
              <a:buNone/>
              <a:defRPr sz="700" b="1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 Purpose">
  <p:cSld name="Purpose-Positive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3" title="Purpose checkmark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 Purpose - Reverse">
  <p:cSld name="Purpose-Reverse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4" title="Purpose check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9112" y="1596165"/>
            <a:ext cx="2725775" cy="195117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4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78" name="Google Shape;178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Forward Together">
  <p:cSld name="ForwardTogether-Positive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5" title="Forward Together checkmark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2" name="Google Shape;182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 Forward Together - Reverse">
  <p:cSld name="ForwardTogether-Reverse"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6" title="Forward Together checkmark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89088" y="585113"/>
            <a:ext cx="5565824" cy="397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6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 #ForwardTogether">
  <p:cSld name="#ForwardTogether-Positive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7" title="Hashtag Forward Together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7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 #ForwardTogether - Reverse">
  <p:cSld name="#ForwardTogether-Reverse">
    <p:bg>
      <p:bgPr>
        <a:solidFill>
          <a:schemeClr val="dk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 title="Hashtag Forward Together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09775" y="2094675"/>
            <a:ext cx="5324452" cy="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8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4" name="Google Shape;19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 Sign Off">
  <p:cSld name="Sign Off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9" title="Veriz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9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198" name="Google Shape;198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 Sign Off - Reverse">
  <p:cSld name="Sign Off - Reverse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0" title="Verizon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27947" y="1884811"/>
            <a:ext cx="3344138" cy="123956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0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02" name="Google Shape;202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Verizon Business Sign off">
  <p:cSld name="Sign Off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05" name="Google Shape;205;p41" descr="Verizon Busines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7825" y="2113649"/>
            <a:ext cx="3248348" cy="91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 Verizon Business Sign Off - Reverse">
  <p:cSld name="Sign Off - Reverse_2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pic>
        <p:nvPicPr>
          <p:cNvPr id="209" name="Google Shape;209;p42" descr="Verizon Business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47825" y="2115632"/>
            <a:ext cx="3248350" cy="91223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 External Sign Off">
  <p:cSld name="External Sign Off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3" title="Verizon checkmark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3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4" name="Google Shape;214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 External Sign Off - Reverse">
  <p:cSld name="External Sign Off - Reverse"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4" title="Verizon checkmark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7125" y="72650"/>
            <a:ext cx="4729752" cy="49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4"/>
          <p:cNvSpPr/>
          <p:nvPr/>
        </p:nvSpPr>
        <p:spPr>
          <a:xfrm>
            <a:off x="316259" y="4599501"/>
            <a:ext cx="6435300" cy="39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18" name="Google Shape;218;p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 Slide">
  <p:cSld name="Cover slide - wht_3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"/>
          <p:cNvSpPr/>
          <p:nvPr/>
        </p:nvSpPr>
        <p:spPr>
          <a:xfrm>
            <a:off x="44181" y="4572318"/>
            <a:ext cx="8513100" cy="57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grpSp>
        <p:nvGrpSpPr>
          <p:cNvPr id="221" name="Google Shape;221;p45"/>
          <p:cNvGrpSpPr/>
          <p:nvPr/>
        </p:nvGrpSpPr>
        <p:grpSpPr>
          <a:xfrm>
            <a:off x="1270" y="-35866"/>
            <a:ext cx="9142800" cy="5179366"/>
            <a:chOff x="1270" y="-35866"/>
            <a:chExt cx="9142800" cy="5179366"/>
          </a:xfrm>
        </p:grpSpPr>
        <p:sp>
          <p:nvSpPr>
            <p:cNvPr id="222" name="Google Shape;222;p45"/>
            <p:cNvSpPr/>
            <p:nvPr/>
          </p:nvSpPr>
          <p:spPr>
            <a:xfrm>
              <a:off x="1270" y="0"/>
              <a:ext cx="9142800" cy="5143500"/>
            </a:xfrm>
            <a:prstGeom prst="rect">
              <a:avLst/>
            </a:prstGeom>
            <a:noFill/>
            <a:ln w="1016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Verizon NHG TX"/>
                <a:ea typeface="Verizon NHG TX"/>
                <a:cs typeface="Verizon NHG TX"/>
                <a:sym typeface="Verizon NHG TX"/>
              </a:endParaRPr>
            </a:p>
          </p:txBody>
        </p:sp>
        <p:sp>
          <p:nvSpPr>
            <p:cNvPr id="223" name="Google Shape;223;p45">
              <a:hlinkClick r:id="" action="ppaction://noaction"/>
            </p:cNvPr>
            <p:cNvSpPr/>
            <p:nvPr/>
          </p:nvSpPr>
          <p:spPr>
            <a:xfrm>
              <a:off x="1270" y="-35866"/>
              <a:ext cx="9142800" cy="31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 b="1" i="0" u="none" strike="noStrike" cap="none">
                  <a:solidFill>
                    <a:schemeClr val="lt1"/>
                  </a:solidFill>
                  <a:latin typeface="Verizon NHG TX"/>
                  <a:ea typeface="Verizon NHG TX"/>
                  <a:cs typeface="Verizon NHG TX"/>
                  <a:sym typeface="Verizon NHG TX"/>
                </a:rPr>
                <a:t>Read this info slide. This is not a template.</a:t>
              </a:r>
              <a:endParaRPr/>
            </a:p>
          </p:txBody>
        </p:sp>
      </p:grpSp>
      <p:sp>
        <p:nvSpPr>
          <p:cNvPr id="224" name="Google Shape;224;p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lvl="1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lvl="2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lvl="3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lvl="4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lvl="5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lvl="6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lvl="7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lvl="8">
              <a:buNone/>
              <a:defRPr sz="1300"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590550"/>
            <a:ext cx="7086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  <a:defRPr sz="20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7086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sz="1200" b="1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izon NHG TX"/>
              <a:buNone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1pPr>
            <a:lvl2pPr marL="0" marR="0" lvl="1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2pPr>
            <a:lvl3pPr marL="0" marR="0" lvl="2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3pPr>
            <a:lvl4pPr marL="0" marR="0" lvl="3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4pPr>
            <a:lvl5pPr marL="0" marR="0" lvl="4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5pPr>
            <a:lvl6pPr marL="0" marR="0" lvl="5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6pPr>
            <a:lvl7pPr marL="0" marR="0" lvl="6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7pPr>
            <a:lvl8pPr marL="0" marR="0" lvl="7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8pPr>
            <a:lvl9pPr marL="0" marR="0" lvl="8" indent="0" algn="r" rtl="0">
              <a:spcBef>
                <a:spcPts val="0"/>
              </a:spcBef>
              <a:buNone/>
              <a:defRPr sz="700" b="1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1009752" y="4612166"/>
            <a:ext cx="7124700" cy="3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1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" b="0" i="0" u="none" strike="noStrike" cap="none">
                <a:solidFill>
                  <a:schemeClr val="dk1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Verizon confidential and proprietary. Unauthorized disclosure, reproduction or other use prohibited.</a:t>
            </a:r>
            <a:endParaRPr sz="650" b="0" i="0" u="none" strike="noStrike" cap="none">
              <a:solidFill>
                <a:schemeClr val="dk1"/>
              </a:solidFill>
              <a:latin typeface="Verizon NHG DS"/>
              <a:ea typeface="Verizon NHG DS"/>
              <a:cs typeface="Verizon NHG DS"/>
              <a:sym typeface="Verizon NHG D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352014" y="4573128"/>
            <a:ext cx="402026" cy="43384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>
          <p15:clr>
            <a:srgbClr val="F26B43"/>
          </p15:clr>
        </p15:guide>
        <p15:guide id="2" pos="288">
          <p15:clr>
            <a:srgbClr val="F26B43"/>
          </p15:clr>
        </p15:guide>
        <p15:guide id="3" pos="5472">
          <p15:clr>
            <a:srgbClr val="F26B43"/>
          </p15:clr>
        </p15:guide>
        <p15:guide id="4" pos="4752">
          <p15:clr>
            <a:srgbClr val="F26B43"/>
          </p15:clr>
        </p15:guide>
        <p15:guide id="5" orient="horz" pos="852">
          <p15:clr>
            <a:srgbClr val="F26B43"/>
          </p15:clr>
        </p15:guide>
        <p15:guide id="6" orient="horz" pos="2964">
          <p15:clr>
            <a:srgbClr val="F26B43"/>
          </p15:clr>
        </p15:guide>
        <p15:guide id="7" pos="2880">
          <p15:clr>
            <a:srgbClr val="F26B43"/>
          </p15:clr>
        </p15:guide>
        <p15:guide id="8" orient="horz" pos="372">
          <p15:clr>
            <a:srgbClr val="F26B43"/>
          </p15:clr>
        </p15:guide>
        <p15:guide id="9" orient="horz" pos="3084">
          <p15:clr>
            <a:srgbClr val="F26B43"/>
          </p15:clr>
        </p15:guide>
        <p15:guide id="10" orient="horz" pos="2796">
          <p15:clr>
            <a:srgbClr val="F26B43"/>
          </p15:clr>
        </p15:guide>
        <p15:guide id="11" pos="840">
          <p15:clr>
            <a:srgbClr val="F26B43"/>
          </p15:clr>
        </p15:guide>
        <p15:guide id="12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6"/>
          <p:cNvSpPr txBox="1">
            <a:spLocks noGrp="1"/>
          </p:cNvSpPr>
          <p:nvPr>
            <p:ph type="ctrTitle"/>
          </p:nvPr>
        </p:nvSpPr>
        <p:spPr>
          <a:xfrm>
            <a:off x="457200" y="459900"/>
            <a:ext cx="80016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Verizon NHG DS"/>
              <a:buNone/>
            </a:pPr>
            <a:r>
              <a:rPr lang="en"/>
              <a:t>Securing an application in the cloud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57199" y="289559"/>
            <a:ext cx="7086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izon NHG DS"/>
              <a:buNone/>
            </a:pPr>
            <a:r>
              <a:rPr lang="en" sz="6000"/>
              <a:t>Levels of security </a:t>
            </a:r>
            <a:endParaRPr sz="6000"/>
          </a:p>
        </p:txBody>
      </p:sp>
      <p:sp>
        <p:nvSpPr>
          <p:cNvPr id="238" name="Google Shape;238;p47"/>
          <p:cNvSpPr txBox="1"/>
          <p:nvPr/>
        </p:nvSpPr>
        <p:spPr>
          <a:xfrm>
            <a:off x="457200" y="1594597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rgbClr val="000000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1</a:t>
            </a:r>
            <a:endParaRPr/>
          </a:p>
        </p:txBody>
      </p:sp>
      <p:sp>
        <p:nvSpPr>
          <p:cNvPr id="239" name="Google Shape;239;p47"/>
          <p:cNvSpPr txBox="1"/>
          <p:nvPr/>
        </p:nvSpPr>
        <p:spPr>
          <a:xfrm>
            <a:off x="1219200" y="1850549"/>
            <a:ext cx="63246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Verizon NHG TX"/>
              <a:buNone/>
            </a:pPr>
            <a:r>
              <a:rPr lang="en" b="1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Network security: 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Secure traffic to the application using firewall rules, traffic encryption, avoiding </a:t>
            </a:r>
            <a:r>
              <a:rPr lang="en" dirty="0" err="1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DDos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 attacks, etc.</a:t>
            </a:r>
            <a:endParaRPr dirty="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0" name="Google Shape;240;p47"/>
          <p:cNvSpPr txBox="1"/>
          <p:nvPr/>
        </p:nvSpPr>
        <p:spPr>
          <a:xfrm>
            <a:off x="442899" y="2579780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rgbClr val="000000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2</a:t>
            </a:r>
            <a:endParaRPr/>
          </a:p>
        </p:txBody>
      </p:sp>
      <p:sp>
        <p:nvSpPr>
          <p:cNvPr id="241" name="Google Shape;241;p47"/>
          <p:cNvSpPr txBox="1"/>
          <p:nvPr/>
        </p:nvSpPr>
        <p:spPr>
          <a:xfrm>
            <a:off x="1219200" y="2653771"/>
            <a:ext cx="6324600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4864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Application security: 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Secure application or API by allowing/denying traffic based on authentication/authorization of the user and following principle of least-privilege; input validation</a:t>
            </a:r>
            <a:endParaRPr b="1" dirty="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2" name="Google Shape;242;p47"/>
          <p:cNvSpPr txBox="1"/>
          <p:nvPr/>
        </p:nvSpPr>
        <p:spPr>
          <a:xfrm>
            <a:off x="457200" y="3595443"/>
            <a:ext cx="395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rgbClr val="000000"/>
                </a:solidFill>
                <a:latin typeface="Verizon NHG DS"/>
                <a:ea typeface="Verizon NHG DS"/>
                <a:cs typeface="Verizon NHG DS"/>
                <a:sym typeface="Verizon NHG DS"/>
              </a:rPr>
              <a:t>3</a:t>
            </a:r>
            <a:endParaRPr/>
          </a:p>
        </p:txBody>
      </p:sp>
      <p:sp>
        <p:nvSpPr>
          <p:cNvPr id="243" name="Google Shape;243;p47"/>
          <p:cNvSpPr txBox="1"/>
          <p:nvPr/>
        </p:nvSpPr>
        <p:spPr>
          <a:xfrm>
            <a:off x="1219200" y="3722469"/>
            <a:ext cx="632460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54864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Data security: </a:t>
            </a:r>
            <a:r>
              <a:rPr lang="en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Involves data encryption at rest and in transit; data access management; data availability</a:t>
            </a:r>
            <a:endParaRPr b="1" dirty="0">
              <a:solidFill>
                <a:schemeClr val="dk1"/>
              </a:solidFill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4" name="Google Shape;244;p47"/>
          <p:cNvSpPr txBox="1"/>
          <p:nvPr/>
        </p:nvSpPr>
        <p:spPr>
          <a:xfrm>
            <a:off x="328175" y="1079200"/>
            <a:ext cx="8358600" cy="66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54864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Verizon NHG TX"/>
                <a:ea typeface="Verizon NHG TX"/>
                <a:cs typeface="Verizon NHG TX"/>
                <a:sym typeface="Verizon NHG TX"/>
              </a:rPr>
              <a:t>Securing an application in the cloud involves a multi-level approach, including:</a:t>
            </a:r>
            <a:endParaRPr sz="1600" dirty="0">
              <a:latin typeface="Verizon NHG TX"/>
              <a:ea typeface="Verizon NHG TX"/>
              <a:cs typeface="Verizon NHG TX"/>
              <a:sym typeface="Verizon NHG TX"/>
            </a:endParaRPr>
          </a:p>
        </p:txBody>
      </p:sp>
      <p:sp>
        <p:nvSpPr>
          <p:cNvPr id="245" name="Google Shape;245;p47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Network Security</a:t>
            </a:r>
            <a:endParaRPr dirty="0"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endParaRPr b="0" dirty="0"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Security</a:t>
            </a:r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application has proper authentication and authorization policies defined to allow/deny a user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all the artifacts related to the application are properly scanned, e.g., scanning container images for vulnerabilities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Follow principle of least-privilege to give minimum required access to the user accessing the application or process running the service</a:t>
            </a:r>
            <a:endParaRPr b="0" dirty="0"/>
          </a:p>
        </p:txBody>
      </p:sp>
      <p:sp>
        <p:nvSpPr>
          <p:cNvPr id="286" name="Google Shape;286;p49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850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xfrm>
            <a:off x="457200" y="594360"/>
            <a:ext cx="7086600" cy="5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Security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xfrm>
            <a:off x="457200" y="1352550"/>
            <a:ext cx="8229600" cy="30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data is encrypted while at rest (i.e., data is stored in the databases or file systems, etc.) and  while in transit using secure protocol like HTTPS.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that proper IAM policies are in place to access the application data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to have a proper vault solution to store keys/secrets/certificates related the application</a:t>
            </a:r>
            <a:endParaRPr b="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0" dirty="0"/>
              <a:t>Make sure to take regular backups of the data stored in the DB/file systems, etc.</a:t>
            </a:r>
            <a:endParaRPr b="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0" dirty="0"/>
          </a:p>
          <a:p>
            <a:pPr marL="0" lvl="0" indent="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293" name="Google Shape;293;p50"/>
          <p:cNvSpPr txBox="1">
            <a:spLocks noGrp="1"/>
          </p:cNvSpPr>
          <p:nvPr>
            <p:ph type="sldNum" idx="12"/>
          </p:nvPr>
        </p:nvSpPr>
        <p:spPr>
          <a:xfrm>
            <a:off x="8458200" y="4700016"/>
            <a:ext cx="228600" cy="22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erizon Google Slides">
  <a:themeElements>
    <a:clrScheme name="Verizon Theme Colors">
      <a:dk1>
        <a:srgbClr val="000000"/>
      </a:dk1>
      <a:lt1>
        <a:srgbClr val="FFFFFF"/>
      </a:lt1>
      <a:dk2>
        <a:srgbClr val="747676"/>
      </a:dk2>
      <a:lt2>
        <a:srgbClr val="D8DADA"/>
      </a:lt2>
      <a:accent1>
        <a:srgbClr val="EE0000"/>
      </a:accent1>
      <a:accent2>
        <a:srgbClr val="333333"/>
      </a:accent2>
      <a:accent3>
        <a:srgbClr val="FFBC3D"/>
      </a:accent3>
      <a:accent4>
        <a:srgbClr val="ED7000"/>
      </a:accent4>
      <a:accent5>
        <a:srgbClr val="00AC3E"/>
      </a:accent5>
      <a:accent6>
        <a:srgbClr val="0088CE"/>
      </a:accent6>
      <a:hlink>
        <a:srgbClr val="000000"/>
      </a:hlink>
      <a:folHlink>
        <a:srgbClr val="0088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248</Words>
  <Application>Microsoft Macintosh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Verizon NHG DS</vt:lpstr>
      <vt:lpstr>Verizon NHG TX</vt:lpstr>
      <vt:lpstr>Simple Light</vt:lpstr>
      <vt:lpstr>Verizon Google Slides</vt:lpstr>
      <vt:lpstr>Securing an application in the cloud </vt:lpstr>
      <vt:lpstr>Levels of security </vt:lpstr>
      <vt:lpstr>Network Security</vt:lpstr>
      <vt:lpstr>Application Security</vt:lpstr>
      <vt:lpstr>Data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an application in the cloud </dc:title>
  <cp:lastModifiedBy>Lauren McGregor</cp:lastModifiedBy>
  <cp:revision>5</cp:revision>
  <dcterms:modified xsi:type="dcterms:W3CDTF">2023-02-27T05:25:42Z</dcterms:modified>
</cp:coreProperties>
</file>