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YwB73893YUCBY4xaSwnL1Bmx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381000" y="4343400"/>
            <a:ext cx="60959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ver">
  <p:cSld name="Cover slide - wh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7"/>
          <p:cNvSpPr/>
          <p:nvPr/>
        </p:nvSpPr>
        <p:spPr>
          <a:xfrm>
            <a:off x="44181" y="4572318"/>
            <a:ext cx="8513093" cy="571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0137" y="3106187"/>
            <a:ext cx="1981180" cy="213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Agenda - Reverse">
  <p:cSld name="Agenda - Reverse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7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Title and 2 Column Content">
  <p:cSld name="Title and 2 Column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1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68982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Three Column Text and Photos">
  <p:cSld name="Three Column Text and Photo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45717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57200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3" name="Google Shape;83;p19"/>
          <p:cNvSpPr/>
          <p:nvPr>
            <p:ph idx="3" type="pic"/>
          </p:nvPr>
        </p:nvSpPr>
        <p:spPr>
          <a:xfrm>
            <a:off x="3288200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9"/>
          <p:cNvSpPr txBox="1"/>
          <p:nvPr>
            <p:ph idx="4" type="body"/>
          </p:nvPr>
        </p:nvSpPr>
        <p:spPr>
          <a:xfrm>
            <a:off x="3288207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5" type="pic"/>
          </p:nvPr>
        </p:nvSpPr>
        <p:spPr>
          <a:xfrm>
            <a:off x="611922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6" type="body"/>
          </p:nvPr>
        </p:nvSpPr>
        <p:spPr>
          <a:xfrm>
            <a:off x="6119213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Four Column Text and Photos">
  <p:cSld name="Four Column Text and Photo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2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457200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3" name="Google Shape;93;p20"/>
          <p:cNvSpPr/>
          <p:nvPr>
            <p:ph idx="3" type="pic"/>
          </p:nvPr>
        </p:nvSpPr>
        <p:spPr>
          <a:xfrm>
            <a:off x="2363213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23604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5" name="Google Shape;95;p20"/>
          <p:cNvSpPr/>
          <p:nvPr>
            <p:ph idx="5" type="pic"/>
          </p:nvPr>
        </p:nvSpPr>
        <p:spPr>
          <a:xfrm>
            <a:off x="4270638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0"/>
          <p:cNvSpPr txBox="1"/>
          <p:nvPr>
            <p:ph idx="6" type="body"/>
          </p:nvPr>
        </p:nvSpPr>
        <p:spPr>
          <a:xfrm>
            <a:off x="4269225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0"/>
          <p:cNvSpPr/>
          <p:nvPr>
            <p:ph idx="7" type="pic"/>
          </p:nvPr>
        </p:nvSpPr>
        <p:spPr>
          <a:xfrm>
            <a:off x="6178075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0"/>
          <p:cNvSpPr txBox="1"/>
          <p:nvPr>
            <p:ph idx="8" type="body"/>
          </p:nvPr>
        </p:nvSpPr>
        <p:spPr>
          <a:xfrm>
            <a:off x="6178051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No Overline">
  <p:cSld name="Complex Char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Statement - Reverse">
  <p:cSld name="Statement - Revers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Statement Photo Bg">
  <p:cSld name="Statement Photo Bg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101234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Statement Photo Bg - Reverse">
  <p:cSld name="Statement Photo Bg - Reverse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Statement - Red">
  <p:cSld name="Statement - Red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014" y="4573128"/>
            <a:ext cx="402022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Statement">
  <p:cSld name="Statem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 Purpose">
  <p:cSld name="Purpose-Positiv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 title="Purpose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 Purpose - Reverse">
  <p:cSld name="Purpose-Reverse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 title="Purpose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Forward Together">
  <p:cSld name="ForwardTogether-Positiv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 title="Forward Together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 Forward Together - Reverse">
  <p:cSld name="ForwardTogether-Reverse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 title="Forward Together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 #ForwardTogether">
  <p:cSld name="#ForwardTogether-Positiv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 title="Hashtag Forward Together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 #ForwardTogether - Reverse">
  <p:cSld name="#ForwardTogether-Reverse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 title="Hashtag Forward Together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Sign Off">
  <p:cSld name="Sign Off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Sign Off - Reverse">
  <p:cSld name="Sign Off - Reverse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 Verizon Business Sign off">
  <p:cSld name="Sign Off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rizon Business Logo" id="160" name="Google Shape;16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7825" y="2113649"/>
            <a:ext cx="3248348" cy="9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 Verizon Business Sign Off - Reverse">
  <p:cSld name="Sign Off - Reverse_2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rizon Business Logo" id="164" name="Google Shape;16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7825" y="2115632"/>
            <a:ext cx="3248350" cy="91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Agenda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9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 External Sign Off">
  <p:cSld name="External Sign Off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6" title="Verizon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 External Sign Off - Reverse">
  <p:cSld name="External Sign Off - Reverse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7" title="Verizon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 Slide">
  <p:cSld name="Cover slide - wht_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38"/>
          <p:cNvGrpSpPr/>
          <p:nvPr/>
        </p:nvGrpSpPr>
        <p:grpSpPr>
          <a:xfrm>
            <a:off x="1270" y="-35866"/>
            <a:ext cx="9142800" cy="5179366"/>
            <a:chOff x="1270" y="-35866"/>
            <a:chExt cx="9142800" cy="5179366"/>
          </a:xfrm>
        </p:grpSpPr>
        <p:sp>
          <p:nvSpPr>
            <p:cNvPr id="177" name="Google Shape;177;p38"/>
            <p:cNvSpPr/>
            <p:nvPr/>
          </p:nvSpPr>
          <p:spPr>
            <a:xfrm>
              <a:off x="1270" y="0"/>
              <a:ext cx="9142800" cy="5143500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1270" y="-35866"/>
              <a:ext cx="9142800" cy="31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Read this info slide. This is not a template.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8" name="Google Shape;198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Cover - Reverse">
  <p:cSld name="Cover slide - wht_1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0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title="Verizon checkmark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40137" y="3106187"/>
            <a:ext cx="1981181" cy="213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8" name="Google Shape;21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External Cover">
  <p:cSld name="Cover slide - wht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11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External Cover - Reverse">
  <p:cSld name="Cover slide - wht_1_1_1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2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2" title="Verizon logo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Verizon Business Cover">
  <p:cSld name="Cover slide - wht_2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3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572318"/>
            <a:ext cx="1149248" cy="32414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Verizon Business Cover - Reverse">
  <p:cSld name="Cover slide - wht_1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4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573019"/>
            <a:ext cx="1149251" cy="3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Section Header">
  <p:cSld name="Section 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sp>
        <p:nvSpPr>
          <p:cNvPr id="59" name="Google Shape;59;p15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6"/>
          <p:cNvSpPr txBox="1"/>
          <p:nvPr/>
        </p:nvSpPr>
        <p:spPr>
          <a:xfrm>
            <a:off x="100975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2014" y="4573128"/>
            <a:ext cx="402026" cy="4338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852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  <p15:guide id="12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"/>
          <p:cNvSpPr txBox="1"/>
          <p:nvPr>
            <p:ph type="ctrTitle"/>
          </p:nvPr>
        </p:nvSpPr>
        <p:spPr>
          <a:xfrm>
            <a:off x="457200" y="459900"/>
            <a:ext cx="80016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"/>
              <a:t>Securing an application in the cloud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>
            <p:ph type="title"/>
          </p:nvPr>
        </p:nvSpPr>
        <p:spPr>
          <a:xfrm>
            <a:off x="457199" y="2895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6000"/>
              <a:t>Levels of security </a:t>
            </a:r>
            <a:endParaRPr sz="6000"/>
          </a:p>
        </p:txBody>
      </p:sp>
      <p:sp>
        <p:nvSpPr>
          <p:cNvPr id="237" name="Google Shape;237;p2"/>
          <p:cNvSpPr txBox="1"/>
          <p:nvPr/>
        </p:nvSpPr>
        <p:spPr>
          <a:xfrm>
            <a:off x="457200" y="1594597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 txBox="1"/>
          <p:nvPr/>
        </p:nvSpPr>
        <p:spPr>
          <a:xfrm>
            <a:off x="1219200" y="1850549"/>
            <a:ext cx="63246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traffic to the application using firewall rules, traffic encryption, avoiding DDos attacks,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 txBox="1"/>
          <p:nvPr/>
        </p:nvSpPr>
        <p:spPr>
          <a:xfrm>
            <a:off x="442899" y="2579780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1219200" y="2653771"/>
            <a:ext cx="6324600" cy="8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4864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security: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application or API by allowing/denying traffic based on authentication/authorization of the user and following principle of least-privilege; input validation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457200" y="3595443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1219200" y="3722469"/>
            <a:ext cx="63246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4864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security: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data encryption at rest and in transit; data access management; data availability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28175" y="1079200"/>
            <a:ext cx="8358600" cy="669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4864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Securing an application in the cloud involves a multi-level approach, including: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250" name="Google Shape;250;p3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to implement least-privilege principles. Block all traffic by default and only allow the specific traffic you need. This includes limiting the rule to just the protocols and ports you need.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cloud data should be encrypted both at rest and in transit so that attackers cannot intercept and read it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Use cloud-native security tools, patching latest updates to mitigate DDoS attacks</a:t>
            </a:r>
            <a:endParaRPr b="0"/>
          </a:p>
        </p:txBody>
      </p:sp>
      <p:sp>
        <p:nvSpPr>
          <p:cNvPr id="251" name="Google Shape;251;p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Application Security</a:t>
            </a:r>
            <a:endParaRPr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application has proper authentication and authorization policies defined to allow/deny a user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all the artifacts related to the application are properly scanned, e.g., scanning container images for vulnerabilities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Follow principle of least-privilege to give minimum required access to the user accessing the application or process running the service</a:t>
            </a:r>
            <a:endParaRPr b="0"/>
          </a:p>
        </p:txBody>
      </p:sp>
      <p:sp>
        <p:nvSpPr>
          <p:cNvPr id="258" name="Google Shape;258;p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264" name="Google Shape;264;p5"/>
          <p:cNvSpPr txBox="1"/>
          <p:nvPr>
            <p:ph idx="1" type="body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data is encrypted while at rest (i.e., data is stored in the databases or file systems, etc.) and  while in transit using secure protocol like HTTPS.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that proper IAM policies are in place to access the application data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to have a proper vault solution to store keys/secrets/certificates related the application</a:t>
            </a:r>
            <a:endParaRPr b="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/>
              <a:t>Make sure to take regular backups of the data stored in the DB/file systems, etc.</a:t>
            </a:r>
            <a:endParaRPr b="0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/>
          </a:p>
        </p:txBody>
      </p:sp>
      <p:sp>
        <p:nvSpPr>
          <p:cNvPr id="265" name="Google Shape;265;p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izon Google Slides">
  <a:themeElements>
    <a:clrScheme name="Verizon Theme Colors">
      <a:dk1>
        <a:srgbClr val="000000"/>
      </a:dk1>
      <a:lt1>
        <a:srgbClr val="FFFFFF"/>
      </a:lt1>
      <a:dk2>
        <a:srgbClr val="747676"/>
      </a:dk2>
      <a:lt2>
        <a:srgbClr val="D8DADA"/>
      </a:lt2>
      <a:accent1>
        <a:srgbClr val="EE0000"/>
      </a:accent1>
      <a:accent2>
        <a:srgbClr val="333333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