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91" r:id="rId1"/>
    <p:sldMasterId id="2147483692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Verizon NHG DS" panose="020B0604020202020204" pitchFamily="34" charset="0"/>
      <p:regular r:id="rId9"/>
      <p:bold r:id="rId10"/>
      <p:italic r:id="rId11"/>
      <p:boldItalic r:id="rId12"/>
    </p:embeddedFont>
    <p:embeddedFont>
      <p:font typeface="Verizon NHG TX" panose="020B0604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97"/>
  </p:normalViewPr>
  <p:slideViewPr>
    <p:cSldViewPr snapToGrid="0">
      <p:cViewPr varScale="1">
        <p:scale>
          <a:sx n="156" d="100"/>
          <a:sy n="156" d="100"/>
        </p:scale>
        <p:origin x="184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ce514d7eb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dce514d7eb_2_15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59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8" name="Google Shape;228;g1dce514d7eb_2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Verizon NHG TX"/>
                <a:ea typeface="Verizon NHG TX"/>
                <a:cs typeface="Verizon NHG TX"/>
                <a:sym typeface="Verizon NHG TX"/>
              </a:rPr>
              <a:t>1</a:t>
            </a:fld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ce70e3e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1dce70e3e6e_0_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dce70e3e6e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ce514d7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dce514d7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ce70e3e6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dce70e3e6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ce70e3e6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dce70e3e6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Cover">
  <p:cSld name="Cover slide - wh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57200" y="463073"/>
            <a:ext cx="6271846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sz="6000" b="1" i="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TX"/>
              <a:buNone/>
              <a:defRPr sz="2400" b="0" i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sz="2000" b="1"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44181" y="4572318"/>
            <a:ext cx="8513093" cy="5711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40137" y="3106187"/>
            <a:ext cx="1981180" cy="213796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Cover - Reverse">
  <p:cSld name="Cover slide - wht_1_1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erizon NHG DS"/>
              <a:buNone/>
              <a:defRPr sz="6000" b="1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izon NHG TX"/>
              <a:buNone/>
              <a:defRPr sz="24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izon NHG TX"/>
              <a:buNone/>
              <a:defRPr sz="2000" b="1">
                <a:solidFill>
                  <a:schemeClr val="lt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66" name="Google Shape;66;p15" title="Verizon check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40137" y="3106187"/>
            <a:ext cx="1981181" cy="21379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External Cover">
  <p:cSld name="Cover slide - wht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sz="6000" b="1" i="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TX"/>
              <a:buNone/>
              <a:defRPr sz="2400" b="0" i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sz="2000" b="1">
                <a:solidFill>
                  <a:schemeClr val="dk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72" name="Google Shape;72;p16" title="Veriz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1886" y="4584645"/>
            <a:ext cx="1123624" cy="42173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External Cover - Reverse">
  <p:cSld name="Cover slide - wht_1_1_1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erizon NHG DS"/>
              <a:buNone/>
              <a:defRPr sz="6000" b="1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izon NHG TX"/>
              <a:buNone/>
              <a:defRPr sz="24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izon NHG TX"/>
              <a:buNone/>
              <a:defRPr sz="2000" b="1">
                <a:solidFill>
                  <a:schemeClr val="lt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78" name="Google Shape;78;p17" title="Veriz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1886" y="4584645"/>
            <a:ext cx="1123624" cy="42173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Verizon Business Cover">
  <p:cSld name="Cover slide - wht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sz="6000" b="1" i="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TX"/>
              <a:buNone/>
              <a:defRPr sz="2400" b="0" i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sz="2000" b="1">
                <a:solidFill>
                  <a:schemeClr val="dk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572318"/>
            <a:ext cx="1149248" cy="32414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Verizon Business Cover - Reverse">
  <p:cSld name="Cover slide - wht_1_1_1_1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erizon NHG DS"/>
              <a:buNone/>
              <a:defRPr sz="6000" b="1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izon NHG TX"/>
              <a:buNone/>
              <a:defRPr sz="24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izon NHG TX"/>
              <a:buNone/>
              <a:defRPr sz="2000" b="1">
                <a:solidFill>
                  <a:schemeClr val="lt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573019"/>
            <a:ext cx="1149251" cy="32274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ection Header">
  <p:cSld name="Section Header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0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70866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 b="1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7086600" cy="23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izon NHG TX"/>
              <a:buNone/>
              <a:defRPr sz="18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izon NHG TX"/>
              <a:buNone/>
              <a:defRPr sz="18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b="0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sz="650" b="0" i="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Agenda">
  <p:cSld name="Agenda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1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DS"/>
              <a:buAutoNum type="arabicPeriod"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Agenda - Reverse">
  <p:cSld name="Agenda - Reverse"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2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izon NHG D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izon NHG DS"/>
              <a:buAutoNum type="arabicPeriod"/>
              <a:defRPr sz="16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izon NHG TX"/>
              <a:buNone/>
              <a:defRPr>
                <a:solidFill>
                  <a:schemeClr val="lt1"/>
                </a:solidFill>
              </a:defRPr>
            </a:lvl2pPr>
            <a:lvl3pPr marL="137160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b="0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sz="650" b="0" i="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Title and Content">
  <p:cSld name="Title and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3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Title and 2 Column Content">
  <p:cSld name="Title and 2 Column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4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457201" y="1352550"/>
            <a:ext cx="4017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4668982" y="1352550"/>
            <a:ext cx="4017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Three Column Text and Photos">
  <p:cSld name="Three Column Text and Photo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5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>
            <a:spLocks noGrp="1"/>
          </p:cNvSpPr>
          <p:nvPr>
            <p:ph type="pic" idx="2"/>
          </p:nvPr>
        </p:nvSpPr>
        <p:spPr>
          <a:xfrm>
            <a:off x="457175" y="1352550"/>
            <a:ext cx="2567700" cy="15912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457200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3"/>
          </p:nvPr>
        </p:nvSpPr>
        <p:spPr>
          <a:xfrm>
            <a:off x="3288200" y="1352550"/>
            <a:ext cx="2567700" cy="15912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3288207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>
            <a:spLocks noGrp="1"/>
          </p:cNvSpPr>
          <p:nvPr>
            <p:ph type="pic" idx="5"/>
          </p:nvPr>
        </p:nvSpPr>
        <p:spPr>
          <a:xfrm>
            <a:off x="6119225" y="1352550"/>
            <a:ext cx="2567700" cy="1591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5"/>
          <p:cNvSpPr txBox="1">
            <a:spLocks noGrp="1"/>
          </p:cNvSpPr>
          <p:nvPr>
            <p:ph type="body" idx="6"/>
          </p:nvPr>
        </p:nvSpPr>
        <p:spPr>
          <a:xfrm>
            <a:off x="6119213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Four Column Text and Photos">
  <p:cSld name="Four Column Text and Photo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6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>
            <a:spLocks noGrp="1"/>
          </p:cNvSpPr>
          <p:nvPr>
            <p:ph type="pic" idx="2"/>
          </p:nvPr>
        </p:nvSpPr>
        <p:spPr>
          <a:xfrm>
            <a:off x="457200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457200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>
            <a:spLocks noGrp="1"/>
          </p:cNvSpPr>
          <p:nvPr>
            <p:ph type="pic" idx="3"/>
          </p:nvPr>
        </p:nvSpPr>
        <p:spPr>
          <a:xfrm>
            <a:off x="2363213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6"/>
          <p:cNvSpPr txBox="1">
            <a:spLocks noGrp="1"/>
          </p:cNvSpPr>
          <p:nvPr>
            <p:ph type="body" idx="4"/>
          </p:nvPr>
        </p:nvSpPr>
        <p:spPr>
          <a:xfrm>
            <a:off x="2360400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>
            <a:spLocks noGrp="1"/>
          </p:cNvSpPr>
          <p:nvPr>
            <p:ph type="pic" idx="5"/>
          </p:nvPr>
        </p:nvSpPr>
        <p:spPr>
          <a:xfrm>
            <a:off x="4270638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6"/>
          <p:cNvSpPr txBox="1">
            <a:spLocks noGrp="1"/>
          </p:cNvSpPr>
          <p:nvPr>
            <p:ph type="body" idx="6"/>
          </p:nvPr>
        </p:nvSpPr>
        <p:spPr>
          <a:xfrm>
            <a:off x="4269225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>
            <a:spLocks noGrp="1"/>
          </p:cNvSpPr>
          <p:nvPr>
            <p:ph type="pic" idx="7"/>
          </p:nvPr>
        </p:nvSpPr>
        <p:spPr>
          <a:xfrm>
            <a:off x="6178075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6"/>
          <p:cNvSpPr txBox="1">
            <a:spLocks noGrp="1"/>
          </p:cNvSpPr>
          <p:nvPr>
            <p:ph type="body" idx="8"/>
          </p:nvPr>
        </p:nvSpPr>
        <p:spPr>
          <a:xfrm>
            <a:off x="6178051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No Overline">
  <p:cSld name="Complex Char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57200" y="590550"/>
            <a:ext cx="82296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Statement">
  <p:cSld name="Statem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Statement - Reverse">
  <p:cSld name="Statement - Reverse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b="0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sz="650" b="0" i="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Statement Photo Bg">
  <p:cSld name="Statement Photo Bg"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1012342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b="0" i="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sz="650" b="0" i="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Statement Photo Bg - Reverse">
  <p:cSld name="Statement Photo Bg - Reverse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b="0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sz="650" b="0" i="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tatement - Red">
  <p:cSld name="Statement - Red">
    <p:bg>
      <p:bgPr>
        <a:solidFill>
          <a:schemeClr val="accen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014" y="4573128"/>
            <a:ext cx="402022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 Purpose">
  <p:cSld name="Purpose-Positiv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 title="Purpose checkmark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9112" y="1596165"/>
            <a:ext cx="2725775" cy="19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 Purpose - Reverse">
  <p:cSld name="Purpose-Reverse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4" title="Purpose check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9112" y="1596165"/>
            <a:ext cx="2725775" cy="19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8" name="Google Shape;17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Forward Together">
  <p:cSld name="ForwardTogether-Positiv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5" title="Forward Together checkmark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9088" y="585113"/>
            <a:ext cx="5565824" cy="39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82" name="Google Shape;182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Forward Together - Reverse">
  <p:cSld name="ForwardTogether-Reverse">
    <p:bg>
      <p:bgPr>
        <a:solidFill>
          <a:schemeClr val="dk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6" title="Forward Together check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9088" y="585113"/>
            <a:ext cx="5565824" cy="39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86" name="Google Shape;186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 #ForwardTogether">
  <p:cSld name="#ForwardTogether-Positiv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7" title="Hashtag Forward Together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9775" y="2094675"/>
            <a:ext cx="5324452" cy="9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7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 #ForwardTogether - Reverse">
  <p:cSld name="#ForwardTogether-Reverse">
    <p:bg>
      <p:bgPr>
        <a:solidFill>
          <a:schemeClr val="dk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 title="Hashtag Forward Together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9775" y="2094675"/>
            <a:ext cx="5324452" cy="9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94" name="Google Shape;194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 Sign Off">
  <p:cSld name="Sign Off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 title="Veriz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7947" y="1884811"/>
            <a:ext cx="3344138" cy="123956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98" name="Google Shape;198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 Sign Off - Reverse">
  <p:cSld name="Sign Off - Reverse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0" title="Veriz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7947" y="1884811"/>
            <a:ext cx="3344138" cy="123956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02" name="Google Shape;202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Verizon Business Sign off">
  <p:cSld name="Sign Off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205" name="Google Shape;205;p41" descr="Verizon Business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7825" y="2113649"/>
            <a:ext cx="3248348" cy="91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Verizon Business Sign Off - Reverse">
  <p:cSld name="Sign Off - Reverse_2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209" name="Google Shape;209;p42" descr="Verizon Business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7825" y="2115632"/>
            <a:ext cx="3248350" cy="91223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 External Sign Off">
  <p:cSld name="External Sign Off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3" title="Verizon checkmark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7125" y="72650"/>
            <a:ext cx="4729752" cy="49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3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14" name="Google Shape;214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 External Sign Off - Reverse">
  <p:cSld name="External Sign Off - Reverse"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4" title="Verizon checkmark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7125" y="72650"/>
            <a:ext cx="4729752" cy="49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4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18" name="Google Shape;218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 Slide">
  <p:cSld name="Cover slide - wht_3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221" name="Google Shape;221;p45"/>
          <p:cNvGrpSpPr/>
          <p:nvPr/>
        </p:nvGrpSpPr>
        <p:grpSpPr>
          <a:xfrm>
            <a:off x="1270" y="-35866"/>
            <a:ext cx="9142800" cy="5179366"/>
            <a:chOff x="1270" y="-35866"/>
            <a:chExt cx="9142800" cy="5179366"/>
          </a:xfrm>
        </p:grpSpPr>
        <p:sp>
          <p:nvSpPr>
            <p:cNvPr id="222" name="Google Shape;222;p45"/>
            <p:cNvSpPr/>
            <p:nvPr/>
          </p:nvSpPr>
          <p:spPr>
            <a:xfrm>
              <a:off x="1270" y="0"/>
              <a:ext cx="9142800" cy="5143500"/>
            </a:xfrm>
            <a:prstGeom prst="rect">
              <a:avLst/>
            </a:prstGeom>
            <a:noFill/>
            <a:ln w="1016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223" name="Google Shape;223;p45">
              <a:hlinkClick r:id="" action="ppaction://noaction"/>
            </p:cNvPr>
            <p:cNvSpPr/>
            <p:nvPr/>
          </p:nvSpPr>
          <p:spPr>
            <a:xfrm>
              <a:off x="1270" y="-35866"/>
              <a:ext cx="9142800" cy="31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i="0" u="none" strike="noStrike" cap="none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Read this info slide. This is not a template.</a:t>
              </a:r>
              <a:endParaRPr/>
            </a:p>
          </p:txBody>
        </p:sp>
      </p:grpSp>
      <p:sp>
        <p:nvSpPr>
          <p:cNvPr id="224" name="Google Shape;224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  <a:defRPr sz="20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sz="1200" b="1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1009752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b="0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sz="650" b="0" i="0" u="none" strike="noStrike" cap="none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352014" y="4573128"/>
            <a:ext cx="402026" cy="43384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  <p15:guide id="4" pos="4752">
          <p15:clr>
            <a:srgbClr val="F26B43"/>
          </p15:clr>
        </p15:guide>
        <p15:guide id="5" orient="horz" pos="852">
          <p15:clr>
            <a:srgbClr val="F26B43"/>
          </p15:clr>
        </p15:guide>
        <p15:guide id="6" orient="horz" pos="2964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372">
          <p15:clr>
            <a:srgbClr val="F26B43"/>
          </p15:clr>
        </p15:guide>
        <p15:guide id="9" orient="horz" pos="3084">
          <p15:clr>
            <a:srgbClr val="F26B43"/>
          </p15:clr>
        </p15:guide>
        <p15:guide id="10" orient="horz" pos="2796">
          <p15:clr>
            <a:srgbClr val="F26B43"/>
          </p15:clr>
        </p15:guide>
        <p15:guide id="11" pos="840">
          <p15:clr>
            <a:srgbClr val="F26B43"/>
          </p15:clr>
        </p15:guide>
        <p15:guide id="12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>
            <a:spLocks noGrp="1"/>
          </p:cNvSpPr>
          <p:nvPr>
            <p:ph type="ctrTitle"/>
          </p:nvPr>
        </p:nvSpPr>
        <p:spPr>
          <a:xfrm>
            <a:off x="457200" y="459900"/>
            <a:ext cx="80016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</a:pPr>
            <a:r>
              <a:rPr lang="en"/>
              <a:t>Securing an application in the cloud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57199" y="2895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</a:pPr>
            <a:r>
              <a:rPr lang="en" sz="6000"/>
              <a:t>Levels of security </a:t>
            </a:r>
            <a:endParaRPr sz="6000"/>
          </a:p>
        </p:txBody>
      </p:sp>
      <p:sp>
        <p:nvSpPr>
          <p:cNvPr id="238" name="Google Shape;238;p47"/>
          <p:cNvSpPr txBox="1"/>
          <p:nvPr/>
        </p:nvSpPr>
        <p:spPr>
          <a:xfrm>
            <a:off x="457200" y="1594597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rgbClr val="000000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1</a:t>
            </a:r>
            <a:endParaRPr/>
          </a:p>
        </p:txBody>
      </p:sp>
      <p:sp>
        <p:nvSpPr>
          <p:cNvPr id="239" name="Google Shape;239;p47"/>
          <p:cNvSpPr txBox="1"/>
          <p:nvPr/>
        </p:nvSpPr>
        <p:spPr>
          <a:xfrm>
            <a:off x="1219200" y="1850549"/>
            <a:ext cx="63246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izon NHG TX"/>
              <a:buNone/>
            </a:pPr>
            <a:r>
              <a:rPr lang="en" b="1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Network security: </a:t>
            </a:r>
            <a:r>
              <a:rPr lang="en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Secure traffic to the application using firewall rules, traffic encryption, avoiding </a:t>
            </a:r>
            <a:r>
              <a:rPr lang="en" dirty="0" err="1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DDos</a:t>
            </a:r>
            <a:r>
              <a:rPr lang="en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attacks, etc.</a:t>
            </a:r>
            <a:endParaRPr dirty="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40" name="Google Shape;240;p47"/>
          <p:cNvSpPr txBox="1"/>
          <p:nvPr/>
        </p:nvSpPr>
        <p:spPr>
          <a:xfrm>
            <a:off x="442899" y="2579780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rgbClr val="000000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2</a:t>
            </a:r>
            <a:endParaRPr/>
          </a:p>
        </p:txBody>
      </p:sp>
      <p:sp>
        <p:nvSpPr>
          <p:cNvPr id="241" name="Google Shape;241;p47"/>
          <p:cNvSpPr txBox="1"/>
          <p:nvPr/>
        </p:nvSpPr>
        <p:spPr>
          <a:xfrm>
            <a:off x="1219200" y="2781875"/>
            <a:ext cx="6324600" cy="129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4864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Application security: </a:t>
            </a:r>
            <a:r>
              <a:rPr lang="en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Secure application/API by allowing/denying traffic based on authentication/authorization of the user and following principle of least-privilege</a:t>
            </a:r>
            <a:endParaRPr dirty="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marL="0" marR="54864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42" name="Google Shape;242;p47"/>
          <p:cNvSpPr txBox="1"/>
          <p:nvPr/>
        </p:nvSpPr>
        <p:spPr>
          <a:xfrm>
            <a:off x="457200" y="3595443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rgbClr val="000000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3</a:t>
            </a:r>
            <a:endParaRPr/>
          </a:p>
        </p:txBody>
      </p:sp>
      <p:sp>
        <p:nvSpPr>
          <p:cNvPr id="243" name="Google Shape;243;p47"/>
          <p:cNvSpPr txBox="1"/>
          <p:nvPr/>
        </p:nvSpPr>
        <p:spPr>
          <a:xfrm>
            <a:off x="1219200" y="3958459"/>
            <a:ext cx="63246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4864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Data security: </a:t>
            </a:r>
            <a:r>
              <a:rPr lang="en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Involves data encryption at rest and in transit</a:t>
            </a:r>
            <a:endParaRPr b="1" dirty="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44" name="Google Shape;244;p47"/>
          <p:cNvSpPr txBox="1"/>
          <p:nvPr/>
        </p:nvSpPr>
        <p:spPr>
          <a:xfrm>
            <a:off x="328175" y="1079200"/>
            <a:ext cx="8358600" cy="66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54864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Securing an application in the cloud involves a multi-level approach, including:</a:t>
            </a:r>
            <a:endParaRPr sz="1600" dirty="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45" name="Google Shape;245;p47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>
            <a:spLocks noGrp="1"/>
          </p:cNvSpPr>
          <p:nvPr>
            <p:ph type="title"/>
          </p:nvPr>
        </p:nvSpPr>
        <p:spPr>
          <a:xfrm>
            <a:off x="480825" y="574960"/>
            <a:ext cx="7086600" cy="5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</a:t>
            </a:r>
            <a:endParaRPr/>
          </a:p>
        </p:txBody>
      </p:sp>
      <p:sp>
        <p:nvSpPr>
          <p:cNvPr id="251" name="Google Shape;251;p48"/>
          <p:cNvSpPr txBox="1">
            <a:spLocks noGrp="1"/>
          </p:cNvSpPr>
          <p:nvPr>
            <p:ph type="body" idx="1"/>
          </p:nvPr>
        </p:nvSpPr>
        <p:spPr>
          <a:xfrm>
            <a:off x="480824" y="1079250"/>
            <a:ext cx="7863075" cy="3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457200" lvl="0" indent="-3225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b="0" dirty="0"/>
              <a:t>Configure the firewall rules to only allow certain validated traffic to approach the application. </a:t>
            </a:r>
          </a:p>
          <a:p>
            <a:pPr marL="457200" lvl="0" indent="-3225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b="0" dirty="0"/>
              <a:t>Configure the firewall rules to block certain traffic to approach the application. </a:t>
            </a:r>
          </a:p>
          <a:p>
            <a:pPr marL="457200" lvl="0" indent="-3225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b="0" dirty="0"/>
              <a:t>Data in transit is encrypted by requiring SSL/TLS protocols for network traffic. </a:t>
            </a:r>
          </a:p>
          <a:p>
            <a:pPr marL="457200" lvl="0" indent="-3225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b="0" dirty="0"/>
              <a:t>Encrypting stored data protects virtual devices or files against unauthorized access either from external network penetration, rogue internal users, or accidental releases. </a:t>
            </a:r>
          </a:p>
          <a:p>
            <a:pPr marL="457200" lvl="0" indent="-3225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b="0" dirty="0"/>
              <a:t>Configure load balancer. </a:t>
            </a:r>
          </a:p>
          <a:p>
            <a:pPr marL="457200" lvl="0" indent="-3225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b="0" dirty="0"/>
              <a:t>Use the domain name system (DNS) to direct inbound traffic through a scrubbing center prior to delivery to the server. </a:t>
            </a:r>
          </a:p>
          <a:p>
            <a:pPr marL="457200" lvl="0" indent="-3225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b="0" dirty="0"/>
              <a:t>Implement segmentation of internal to external networks and of any network containing critical systems. </a:t>
            </a:r>
            <a:endParaRPr b="0" dirty="0"/>
          </a:p>
        </p:txBody>
      </p:sp>
      <p:sp>
        <p:nvSpPr>
          <p:cNvPr id="264" name="Google Shape;264;p48"/>
          <p:cNvSpPr txBox="1"/>
          <p:nvPr/>
        </p:nvSpPr>
        <p:spPr>
          <a:xfrm>
            <a:off x="9611725" y="27980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79" name="Google Shape;279;p48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Security</a:t>
            </a:r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application has proper authentication and authorization policies defined to allow/deny a user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all the artifacts related to the application are properly scanned, e.g., scanning container images for vulnerabilities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Follow principle of least-privilege to give minimum required access to the user accessing the application or process running the service</a:t>
            </a:r>
            <a:endParaRPr b="0" dirty="0"/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Security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data is encrypted while at rest (i.e., data is stored in the databases or file systems, etc.) and while in transit using secure protocol like HTTPS.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that proper IAM policies are in place to access the application data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to have a proper vault solution to store keys/secrets/certificates related the application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to take regular backups of the data stored in the DB/</a:t>
            </a:r>
            <a:r>
              <a:rPr lang="en" b="0"/>
              <a:t>file systems, etc.</a:t>
            </a:r>
            <a:endParaRPr b="0" dirty="0"/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b="0" dirty="0"/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93" name="Google Shape;293;p50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erizon Google Slides">
  <a:themeElements>
    <a:clrScheme name="Verizon Theme Colors">
      <a:dk1>
        <a:srgbClr val="000000"/>
      </a:dk1>
      <a:lt1>
        <a:srgbClr val="FFFFFF"/>
      </a:lt1>
      <a:dk2>
        <a:srgbClr val="747676"/>
      </a:dk2>
      <a:lt2>
        <a:srgbClr val="D8DADA"/>
      </a:lt2>
      <a:accent1>
        <a:srgbClr val="EE0000"/>
      </a:accent1>
      <a:accent2>
        <a:srgbClr val="333333"/>
      </a:accent2>
      <a:accent3>
        <a:srgbClr val="FFBC3D"/>
      </a:accent3>
      <a:accent4>
        <a:srgbClr val="ED7000"/>
      </a:accent4>
      <a:accent5>
        <a:srgbClr val="00AC3E"/>
      </a:accent5>
      <a:accent6>
        <a:srgbClr val="0088CE"/>
      </a:accent6>
      <a:hlink>
        <a:srgbClr val="000000"/>
      </a:hlink>
      <a:folHlink>
        <a:srgbClr val="0088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348</Words>
  <Application>Microsoft Macintosh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Verizon NHG DS</vt:lpstr>
      <vt:lpstr>Verizon NHG TX</vt:lpstr>
      <vt:lpstr>Simple Light</vt:lpstr>
      <vt:lpstr>Verizon Google Slides</vt:lpstr>
      <vt:lpstr>Securing an application in the cloud </vt:lpstr>
      <vt:lpstr>Levels of security </vt:lpstr>
      <vt:lpstr>Network Security</vt:lpstr>
      <vt:lpstr>Application Security</vt:lpstr>
      <vt:lpstr>Data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an application in the cloud </dc:title>
  <cp:lastModifiedBy>Lauren McGregor</cp:lastModifiedBy>
  <cp:revision>5</cp:revision>
  <dcterms:modified xsi:type="dcterms:W3CDTF">2023-02-27T05:38:00Z</dcterms:modified>
</cp:coreProperties>
</file>