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3" r:id="rId2"/>
    <p:sldId id="294" r:id="rId3"/>
    <p:sldId id="312" r:id="rId4"/>
    <p:sldId id="313" r:id="rId5"/>
    <p:sldId id="296" r:id="rId6"/>
    <p:sldId id="297" r:id="rId7"/>
    <p:sldId id="298" r:id="rId8"/>
    <p:sldId id="299" r:id="rId9"/>
    <p:sldId id="309" r:id="rId10"/>
    <p:sldId id="310" r:id="rId11"/>
    <p:sldId id="300" r:id="rId12"/>
    <p:sldId id="311" r:id="rId13"/>
    <p:sldId id="303" r:id="rId14"/>
    <p:sldId id="305" r:id="rId15"/>
    <p:sldId id="306" r:id="rId16"/>
    <p:sldId id="307" r:id="rId17"/>
  </p:sldIdLst>
  <p:sldSz cx="6858000" cy="9906000" type="A4"/>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guide id="3" pos="261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F7ED"/>
    <a:srgbClr val="00B050"/>
    <a:srgbClr val="339933"/>
    <a:srgbClr val="339966"/>
    <a:srgbClr val="008080"/>
    <a:srgbClr val="009900"/>
    <a:srgbClr val="008000"/>
    <a:srgbClr val="FF3300"/>
    <a:srgbClr val="356A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08" autoAdjust="0"/>
    <p:restoredTop sz="94660"/>
  </p:normalViewPr>
  <p:slideViewPr>
    <p:cSldViewPr snapToGrid="0" showGuides="1">
      <p:cViewPr varScale="1">
        <p:scale>
          <a:sx n="62" d="100"/>
          <a:sy n="62" d="100"/>
        </p:scale>
        <p:origin x="2334" y="102"/>
      </p:cViewPr>
      <p:guideLst>
        <p:guide orient="horz" pos="3120"/>
        <p:guide pos="2160"/>
        <p:guide pos="2614"/>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15/11/2018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890479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15/11/2018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784319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15/11/2018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883870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15/11/2018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362412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CADDCD-F0B0-4023-B01F-2161B4D109FB}" type="datetimeFigureOut">
              <a:rPr lang="ms-MY" smtClean="0"/>
              <a:pPr/>
              <a:t>15/11/2018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2372694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CADDCD-F0B0-4023-B01F-2161B4D109FB}" type="datetimeFigureOut">
              <a:rPr lang="ms-MY" smtClean="0"/>
              <a:pPr/>
              <a:t>15/11/2018</a:t>
            </a:fld>
            <a:endParaRPr lang="ms-MY"/>
          </a:p>
        </p:txBody>
      </p:sp>
      <p:sp>
        <p:nvSpPr>
          <p:cNvPr id="6" name="Footer Placeholder 5"/>
          <p:cNvSpPr>
            <a:spLocks noGrp="1"/>
          </p:cNvSpPr>
          <p:nvPr>
            <p:ph type="ftr" sz="quarter" idx="11"/>
          </p:nvPr>
        </p:nvSpPr>
        <p:spPr/>
        <p:txBody>
          <a:bodyPr/>
          <a:lstStyle/>
          <a:p>
            <a:endParaRPr lang="ms-MY"/>
          </a:p>
        </p:txBody>
      </p:sp>
      <p:sp>
        <p:nvSpPr>
          <p:cNvPr id="7" name="Slide Number Placeholder 6"/>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72684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CADDCD-F0B0-4023-B01F-2161B4D109FB}" type="datetimeFigureOut">
              <a:rPr lang="ms-MY" smtClean="0"/>
              <a:pPr/>
              <a:t>15/11/2018</a:t>
            </a:fld>
            <a:endParaRPr lang="ms-MY"/>
          </a:p>
        </p:txBody>
      </p:sp>
      <p:sp>
        <p:nvSpPr>
          <p:cNvPr id="8" name="Footer Placeholder 7"/>
          <p:cNvSpPr>
            <a:spLocks noGrp="1"/>
          </p:cNvSpPr>
          <p:nvPr>
            <p:ph type="ftr" sz="quarter" idx="11"/>
          </p:nvPr>
        </p:nvSpPr>
        <p:spPr/>
        <p:txBody>
          <a:bodyPr/>
          <a:lstStyle/>
          <a:p>
            <a:endParaRPr lang="ms-MY"/>
          </a:p>
        </p:txBody>
      </p:sp>
      <p:sp>
        <p:nvSpPr>
          <p:cNvPr id="9" name="Slide Number Placeholder 8"/>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82811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CADDCD-F0B0-4023-B01F-2161B4D109FB}" type="datetimeFigureOut">
              <a:rPr lang="ms-MY" smtClean="0"/>
              <a:pPr/>
              <a:t>15/11/2018</a:t>
            </a:fld>
            <a:endParaRPr lang="ms-MY"/>
          </a:p>
        </p:txBody>
      </p:sp>
      <p:sp>
        <p:nvSpPr>
          <p:cNvPr id="4" name="Footer Placeholder 3"/>
          <p:cNvSpPr>
            <a:spLocks noGrp="1"/>
          </p:cNvSpPr>
          <p:nvPr>
            <p:ph type="ftr" sz="quarter" idx="11"/>
          </p:nvPr>
        </p:nvSpPr>
        <p:spPr/>
        <p:txBody>
          <a:bodyPr/>
          <a:lstStyle/>
          <a:p>
            <a:endParaRPr lang="ms-MY"/>
          </a:p>
        </p:txBody>
      </p:sp>
      <p:sp>
        <p:nvSpPr>
          <p:cNvPr id="5" name="Slide Number Placeholder 4"/>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2296048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CADDCD-F0B0-4023-B01F-2161B4D109FB}" type="datetimeFigureOut">
              <a:rPr lang="ms-MY" smtClean="0"/>
              <a:pPr/>
              <a:t>15/11/2018</a:t>
            </a:fld>
            <a:endParaRPr lang="ms-MY"/>
          </a:p>
        </p:txBody>
      </p:sp>
      <p:sp>
        <p:nvSpPr>
          <p:cNvPr id="3" name="Footer Placeholder 2"/>
          <p:cNvSpPr>
            <a:spLocks noGrp="1"/>
          </p:cNvSpPr>
          <p:nvPr>
            <p:ph type="ftr" sz="quarter" idx="11"/>
          </p:nvPr>
        </p:nvSpPr>
        <p:spPr/>
        <p:txBody>
          <a:bodyPr/>
          <a:lstStyle/>
          <a:p>
            <a:endParaRPr lang="ms-MY"/>
          </a:p>
        </p:txBody>
      </p:sp>
      <p:sp>
        <p:nvSpPr>
          <p:cNvPr id="4" name="Slide Number Placeholder 3"/>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374708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DACADDCD-F0B0-4023-B01F-2161B4D109FB}" type="datetimeFigureOut">
              <a:rPr lang="ms-MY" smtClean="0"/>
              <a:pPr/>
              <a:t>15/11/2018</a:t>
            </a:fld>
            <a:endParaRPr lang="ms-MY"/>
          </a:p>
        </p:txBody>
      </p:sp>
      <p:sp>
        <p:nvSpPr>
          <p:cNvPr id="6" name="Footer Placeholder 5"/>
          <p:cNvSpPr>
            <a:spLocks noGrp="1"/>
          </p:cNvSpPr>
          <p:nvPr>
            <p:ph type="ftr" sz="quarter" idx="11"/>
          </p:nvPr>
        </p:nvSpPr>
        <p:spPr/>
        <p:txBody>
          <a:bodyPr/>
          <a:lstStyle/>
          <a:p>
            <a:endParaRPr lang="ms-MY"/>
          </a:p>
        </p:txBody>
      </p:sp>
      <p:sp>
        <p:nvSpPr>
          <p:cNvPr id="7" name="Slide Number Placeholder 6"/>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2667033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DACADDCD-F0B0-4023-B01F-2161B4D109FB}" type="datetimeFigureOut">
              <a:rPr lang="ms-MY" smtClean="0"/>
              <a:pPr/>
              <a:t>15/11/2018</a:t>
            </a:fld>
            <a:endParaRPr lang="ms-MY"/>
          </a:p>
        </p:txBody>
      </p:sp>
      <p:sp>
        <p:nvSpPr>
          <p:cNvPr id="6" name="Footer Placeholder 5"/>
          <p:cNvSpPr>
            <a:spLocks noGrp="1"/>
          </p:cNvSpPr>
          <p:nvPr>
            <p:ph type="ftr" sz="quarter" idx="11"/>
          </p:nvPr>
        </p:nvSpPr>
        <p:spPr/>
        <p:txBody>
          <a:bodyPr/>
          <a:lstStyle/>
          <a:p>
            <a:endParaRPr lang="ms-MY"/>
          </a:p>
        </p:txBody>
      </p:sp>
      <p:sp>
        <p:nvSpPr>
          <p:cNvPr id="7" name="Slide Number Placeholder 6"/>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977647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DACADDCD-F0B0-4023-B01F-2161B4D109FB}" type="datetimeFigureOut">
              <a:rPr lang="ms-MY" smtClean="0"/>
              <a:pPr/>
              <a:t>15/11/2018</a:t>
            </a:fld>
            <a:endParaRPr lang="ms-MY"/>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ms-MY"/>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EB9B8DE-906F-438B-A45B-5C9B1DA7FB74}" type="slidenum">
              <a:rPr lang="ms-MY" smtClean="0"/>
              <a:pPr/>
              <a:t>‹#›</a:t>
            </a:fld>
            <a:endParaRPr lang="ms-MY"/>
          </a:p>
        </p:txBody>
      </p:sp>
    </p:spTree>
    <p:extLst>
      <p:ext uri="{BB962C8B-B14F-4D97-AF65-F5344CB8AC3E}">
        <p14:creationId xmlns:p14="http://schemas.microsoft.com/office/powerpoint/2010/main" val="14471311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2723570668"/>
              </p:ext>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80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solidFill>
                            <a:srgbClr val="000000"/>
                          </a:solidFill>
                          <a:latin typeface="Tw Cen MT" pitchFamily="34" charset="0"/>
                          <a:cs typeface="Arial" panose="020B0604020202020204" pitchFamily="34" charset="0"/>
                        </a:rPr>
                        <a:t>Sustainability assessment on 2 pilot projects using CEEQUAL identified </a:t>
                      </a:r>
                    </a:p>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pPr>
                      <a:r>
                        <a:rPr lang="en-US" sz="900" dirty="0">
                          <a:solidFill>
                            <a:srgbClr val="000000"/>
                          </a:solidFill>
                          <a:latin typeface="Tw Cen MT" pitchFamily="34" charset="0"/>
                          <a:cs typeface="Arial" panose="020B0604020202020204" pitchFamily="34" charset="0"/>
                        </a:rPr>
                        <a:t>Sustainability assessment on 2 pilot projects using CEEQUAL completed</a:t>
                      </a: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eaLnBrk="1" fontAlgn="auto" hangingPunct="1">
                        <a:lnSpc>
                          <a:spcPct val="100000"/>
                        </a:lnSpc>
                        <a:spcBef>
                          <a:spcPts val="0"/>
                        </a:spcBef>
                        <a:spcAft>
                          <a:spcPts val="0"/>
                        </a:spcAft>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endParaRPr lang="en-MY"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endParaRPr lang="en-MY" sz="900" dirty="0">
                        <a:solidFill>
                          <a:srgbClr val="FF0000"/>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843076379"/>
              </p:ext>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2" y="445153"/>
          <a:ext cx="4401881" cy="1179643"/>
        </p:xfrm>
        <a:graphic>
          <a:graphicData uri="http://schemas.openxmlformats.org/drawingml/2006/table">
            <a:tbl>
              <a:tblPr firstRow="1" bandRow="1">
                <a:tableStyleId>{5C22544A-7EE6-4342-B048-85BDC9FD1C3A}</a:tableStyleId>
              </a:tblPr>
              <a:tblGrid>
                <a:gridCol w="4401881">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MY" sz="1000" b="0" kern="1200" dirty="0">
                          <a:solidFill>
                            <a:schemeClr val="tx1"/>
                          </a:solidFill>
                          <a:latin typeface="Tw Cen MT" panose="020B0602020104020603" pitchFamily="34" charset="0"/>
                          <a:ea typeface="+mn-ea"/>
                          <a:cs typeface="+mn-cs"/>
                        </a:rPr>
                        <a:t>2 Projects piloted for infrastructure sustainability rating using CEEQUAL by 2017</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E1- Drive innovation in sustainable construction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E1-030</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a:t>
            </a:r>
            <a:r>
              <a:rPr lang="en-US" sz="900" b="1">
                <a:solidFill>
                  <a:schemeClr val="bg1"/>
                </a:solidFill>
                <a:latin typeface="Tw Cen MT" panose="020B0602020104020603" pitchFamily="34" charset="0"/>
              </a:rPr>
              <a:t>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
        <p:nvSpPr>
          <p:cNvPr id="12" name="TextBox 11"/>
          <p:cNvSpPr txBox="1"/>
          <p:nvPr/>
        </p:nvSpPr>
        <p:spPr>
          <a:xfrm>
            <a:off x="0" y="4567748"/>
            <a:ext cx="6857999" cy="4247317"/>
          </a:xfrm>
          <a:prstGeom prst="rect">
            <a:avLst/>
          </a:prstGeom>
          <a:noFill/>
        </p:spPr>
        <p:txBody>
          <a:bodyPr wrap="square" rtlCol="0">
            <a:spAutoFit/>
          </a:bodyPr>
          <a:lstStyle/>
          <a:p>
            <a:pPr algn="just"/>
            <a:r>
              <a:rPr lang="en-MY" sz="1000">
                <a:latin typeface="Tw Cen MT" panose="020B0602020104020603" pitchFamily="34" charset="0"/>
              </a:rPr>
              <a:t>This KPI is under the purview of IWG6.</a:t>
            </a:r>
          </a:p>
          <a:p>
            <a:pPr algn="just"/>
            <a:endParaRPr lang="en-MY" sz="1000">
              <a:latin typeface="Tw Cen MT" panose="020B0602020104020603" pitchFamily="34" charset="0"/>
            </a:endParaRPr>
          </a:p>
          <a:p>
            <a:pPr algn="just"/>
            <a:r>
              <a:rPr lang="en-MY" sz="1000">
                <a:latin typeface="Tw Cen MT" panose="020B0602020104020603" pitchFamily="34" charset="0"/>
              </a:rPr>
              <a:t>Benefits</a:t>
            </a:r>
            <a:r>
              <a:rPr lang="en-MY" sz="1000" dirty="0">
                <a:latin typeface="Tw Cen MT" panose="020B0602020104020603" pitchFamily="34" charset="0"/>
              </a:rPr>
              <a:t>, cost comparative and benchmarking study on ENVISION &amp; CEEQUAL infrastructure rating tools were conducted by USM from Feb till May 2016.</a:t>
            </a:r>
          </a:p>
          <a:p>
            <a:pPr algn="just"/>
            <a:endParaRPr lang="en-MY" sz="1000">
              <a:latin typeface="Tw Cen MT" panose="020B0602020104020603" pitchFamily="34" charset="0"/>
            </a:endParaRPr>
          </a:p>
          <a:p>
            <a:pPr algn="just"/>
            <a:r>
              <a:rPr lang="en-MY" sz="1000">
                <a:latin typeface="Tw Cen MT" panose="020B0602020104020603" pitchFamily="34" charset="0"/>
              </a:rPr>
              <a:t>CEEQUAL (Civil Engineering Environmental Quality Assessment &amp; Award Scheme) and other infrastructure sustainability rating tools were benchmarked by USM from February – May 2016 to analyse the benefits, cost comparison and suitability of the tools to be used in the Malaysian construction industry. The objective of this study are :</a:t>
            </a:r>
          </a:p>
          <a:p>
            <a:pPr algn="just"/>
            <a:endParaRPr lang="en-MY" sz="1000">
              <a:latin typeface="Tw Cen MT" panose="020B0602020104020603" pitchFamily="34" charset="0"/>
            </a:endParaRPr>
          </a:p>
          <a:p>
            <a:pPr marL="228600" indent="-228600" algn="just">
              <a:buFont typeface="+mj-lt"/>
              <a:buAutoNum type="arabicParenR"/>
            </a:pPr>
            <a:r>
              <a:rPr lang="en-MY" sz="1000">
                <a:latin typeface="Tw Cen MT" panose="020B0602020104020603" pitchFamily="34" charset="0"/>
              </a:rPr>
              <a:t>Benchmark available sustainable infrastructure rating tools worldwide.</a:t>
            </a:r>
          </a:p>
          <a:p>
            <a:pPr marL="228600" indent="-228600" algn="just">
              <a:buFont typeface="+mj-lt"/>
              <a:buAutoNum type="arabicParenR"/>
            </a:pPr>
            <a:r>
              <a:rPr lang="en-MY" sz="1000">
                <a:latin typeface="Tw Cen MT" panose="020B0602020104020603" pitchFamily="34" charset="0"/>
              </a:rPr>
              <a:t>Benchmark and compare selected available sustainable infrastructure rating tools worldwide.</a:t>
            </a:r>
          </a:p>
          <a:p>
            <a:pPr marL="228600" indent="-228600" algn="just">
              <a:buFont typeface="+mj-lt"/>
              <a:buAutoNum type="arabicParenR"/>
            </a:pPr>
            <a:r>
              <a:rPr lang="en-MY" sz="1000">
                <a:latin typeface="Tw Cen MT" panose="020B0602020104020603" pitchFamily="34" charset="0"/>
              </a:rPr>
              <a:t>Categorise strengths and weaknesses of sustainable infrastructure rating tools assessed.</a:t>
            </a:r>
          </a:p>
          <a:p>
            <a:pPr algn="just"/>
            <a:endParaRPr lang="en-MY" sz="1000">
              <a:latin typeface="Tw Cen MT" panose="020B0602020104020603" pitchFamily="34" charset="0"/>
            </a:endParaRPr>
          </a:p>
          <a:p>
            <a:pPr algn="just"/>
            <a:r>
              <a:rPr lang="en-MY" sz="1000">
                <a:latin typeface="Tw Cen MT" panose="020B0602020104020603" pitchFamily="34" charset="0"/>
              </a:rPr>
              <a:t>After conducting the study, CEEQUAL were chosen as fundamental towards development of Malaysia Infrastructure Sustainable Rating Tool based on its broad applicability and adoptability in the global perspective.</a:t>
            </a:r>
          </a:p>
          <a:p>
            <a:pPr algn="just"/>
            <a:endParaRPr lang="en-MY" sz="1000" dirty="0">
              <a:latin typeface="Tw Cen MT" panose="020B0602020104020603" pitchFamily="34" charset="0"/>
            </a:endParaRPr>
          </a:p>
          <a:p>
            <a:pPr algn="just"/>
            <a:r>
              <a:rPr lang="en-MY" sz="1000">
                <a:latin typeface="Tw Cen MT" panose="020B0602020104020603" pitchFamily="34" charset="0"/>
              </a:rPr>
              <a:t>Two (2) pilot infrastructure sustainability assessments was performed to test the suitability of CEEQUAL in Malaysia for :</a:t>
            </a:r>
          </a:p>
          <a:p>
            <a:pPr marL="228600" indent="-228600" algn="just">
              <a:buAutoNum type="arabicParenR"/>
            </a:pPr>
            <a:r>
              <a:rPr lang="en-MY" sz="1000">
                <a:latin typeface="Tw Cen MT" panose="020B0602020104020603" pitchFamily="34" charset="0"/>
              </a:rPr>
              <a:t>West Coast Expressway (WCE) Section 4 by IJM Construction</a:t>
            </a:r>
          </a:p>
          <a:p>
            <a:pPr marL="228600" indent="-228600" algn="just">
              <a:buAutoNum type="arabicParenR"/>
            </a:pPr>
            <a:r>
              <a:rPr lang="en-MY" sz="1000">
                <a:latin typeface="Tw Cen MT" panose="020B0602020104020603" pitchFamily="34" charset="0"/>
              </a:rPr>
              <a:t>DUKE Phase 3 by Ekovest</a:t>
            </a:r>
          </a:p>
          <a:p>
            <a:pPr algn="just"/>
            <a:endParaRPr lang="en-MY" sz="1000" dirty="0">
              <a:latin typeface="Tw Cen MT" panose="020B0602020104020603" pitchFamily="34" charset="0"/>
            </a:endParaRPr>
          </a:p>
          <a:p>
            <a:pPr algn="just"/>
            <a:r>
              <a:rPr lang="en-MY" sz="1000" dirty="0">
                <a:latin typeface="Tw Cen MT" panose="020B0602020104020603" pitchFamily="34" charset="0"/>
              </a:rPr>
              <a:t>IWG6 Meeting No.3 on 26 May 2017 approved the assessment report that concluded CEEQUAL is suitable for the development of the Malaysia sustainable infrastructure rating tool.</a:t>
            </a:r>
          </a:p>
          <a:p>
            <a:pPr algn="just"/>
            <a:endParaRPr lang="en-MY" sz="1000" dirty="0">
              <a:latin typeface="Tw Cen MT" panose="020B0602020104020603" pitchFamily="34" charset="0"/>
            </a:endParaRPr>
          </a:p>
          <a:p>
            <a:pPr algn="just"/>
            <a:r>
              <a:rPr lang="en-MY" sz="1000" dirty="0">
                <a:latin typeface="Tw Cen MT" panose="020B0602020104020603" pitchFamily="34" charset="0"/>
              </a:rPr>
              <a:t>The infrastructure sustainability assessment using CEEQUAL for the 2 pilot projects was completed in June 2017.</a:t>
            </a:r>
          </a:p>
          <a:p>
            <a:pPr algn="just"/>
            <a:endParaRPr lang="en-MY" sz="1000" dirty="0">
              <a:latin typeface="Tw Cen MT" panose="020B0602020104020603" pitchFamily="34" charset="0"/>
            </a:endParaRPr>
          </a:p>
          <a:p>
            <a:pPr algn="just"/>
            <a:r>
              <a:rPr lang="en-MY" sz="1000" dirty="0">
                <a:latin typeface="Tw Cen MT" panose="020B0602020104020603" pitchFamily="34" charset="0"/>
              </a:rPr>
              <a:t>This KPI is 100% achieved.</a:t>
            </a:r>
            <a:endParaRPr lang="en-US" sz="1000" dirty="0">
              <a:latin typeface="Tw Cen MT" panose="020B0602020104020603" pitchFamily="34" charset="0"/>
            </a:endParaRPr>
          </a:p>
        </p:txBody>
      </p:sp>
    </p:spTree>
    <p:extLst>
      <p:ext uri="{BB962C8B-B14F-4D97-AF65-F5344CB8AC3E}">
        <p14:creationId xmlns:p14="http://schemas.microsoft.com/office/powerpoint/2010/main" val="2867213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40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pPr>
                      <a:r>
                        <a:rPr lang="ms-MY" sz="900" dirty="0">
                          <a:solidFill>
                            <a:srgbClr val="000000"/>
                          </a:solidFill>
                          <a:latin typeface="Tw Cen MT" pitchFamily="34" charset="0"/>
                          <a:cs typeface="Arial" panose="020B0604020202020204" pitchFamily="34" charset="0"/>
                        </a:rPr>
                        <a:t>25 Assessors Accredited</a:t>
                      </a:r>
                    </a:p>
                    <a:p>
                      <a:pPr>
                        <a:lnSpc>
                          <a:spcPct val="100000"/>
                        </a:lnSpc>
                      </a:pPr>
                      <a:endParaRPr lang="ms-MY" sz="900" dirty="0">
                        <a:solidFill>
                          <a:srgbClr val="000000"/>
                        </a:solidFill>
                        <a:latin typeface="Tw Cen MT" pitchFamily="34" charset="0"/>
                        <a:cs typeface="Arial" panose="020B0604020202020204" pitchFamily="34" charset="0"/>
                      </a:endParaRP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r>
                        <a:rPr lang="ms-MY" sz="900" dirty="0">
                          <a:solidFill>
                            <a:srgbClr val="000000"/>
                          </a:solidFill>
                          <a:latin typeface="Tw Cen MT" pitchFamily="34" charset="0"/>
                          <a:cs typeface="Arial" panose="020B0604020202020204" pitchFamily="34" charset="0"/>
                        </a:rPr>
                        <a:t>25 Assessors Accredited</a:t>
                      </a:r>
                    </a:p>
                    <a:p>
                      <a:pPr>
                        <a:lnSpc>
                          <a:spcPct val="100000"/>
                        </a:lnSpc>
                      </a:pPr>
                      <a:endParaRPr lang="ms-MY" sz="900" dirty="0">
                        <a:solidFill>
                          <a:srgbClr val="000000"/>
                        </a:solidFill>
                        <a:latin typeface="Tw Cen MT" pitchFamily="34" charset="0"/>
                        <a:cs typeface="Arial" panose="020B0604020202020204" pitchFamily="34" charset="0"/>
                      </a:endParaRPr>
                    </a:p>
                    <a:p>
                      <a:pPr>
                        <a:lnSpc>
                          <a:spcPct val="100000"/>
                        </a:lnSpc>
                      </a:pPr>
                      <a:r>
                        <a:rPr lang="ms-MY" sz="900" dirty="0">
                          <a:solidFill>
                            <a:schemeClr val="tx1"/>
                          </a:solidFill>
                          <a:latin typeface="Tw Cen MT" pitchFamily="34" charset="0"/>
                          <a:cs typeface="Arial" panose="020B0604020202020204" pitchFamily="34" charset="0"/>
                        </a:rPr>
                        <a:t>MyCREST enhanced</a:t>
                      </a: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r>
                        <a:rPr lang="ms-MY" sz="900" dirty="0">
                          <a:solidFill>
                            <a:srgbClr val="000000"/>
                          </a:solidFill>
                          <a:latin typeface="Tw Cen MT" pitchFamily="34" charset="0"/>
                          <a:cs typeface="Arial" panose="020B0604020202020204" pitchFamily="34" charset="0"/>
                        </a:rPr>
                        <a:t>25 Assessors Accredited</a:t>
                      </a:r>
                    </a:p>
                    <a:p>
                      <a:pPr>
                        <a:lnSpc>
                          <a:spcPct val="100000"/>
                        </a:lnSpc>
                      </a:pPr>
                      <a:endParaRPr lang="ms-MY" sz="900" dirty="0">
                        <a:solidFill>
                          <a:srgbClr val="000000"/>
                        </a:solidFill>
                        <a:latin typeface="Tw Cen MT" pitchFamily="34" charset="0"/>
                        <a:cs typeface="Arial" panose="020B0604020202020204" pitchFamily="34" charset="0"/>
                      </a:endParaRPr>
                    </a:p>
                    <a:p>
                      <a:pPr>
                        <a:lnSpc>
                          <a:spcPct val="100000"/>
                        </a:lnSpc>
                      </a:pPr>
                      <a:endParaRPr lang="en-MY"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r>
                        <a:rPr lang="ms-MY" sz="900" dirty="0">
                          <a:solidFill>
                            <a:srgbClr val="000000"/>
                          </a:solidFill>
                          <a:latin typeface="Tw Cen MT" pitchFamily="34" charset="0"/>
                          <a:cs typeface="Arial" panose="020B0604020202020204" pitchFamily="34" charset="0"/>
                        </a:rPr>
                        <a:t>25 Assessors Accredited</a:t>
                      </a:r>
                    </a:p>
                    <a:p>
                      <a:pPr>
                        <a:lnSpc>
                          <a:spcPct val="100000"/>
                        </a:lnSpc>
                      </a:pPr>
                      <a:endParaRPr lang="ms-MY" sz="900" dirty="0">
                        <a:solidFill>
                          <a:srgbClr val="000000"/>
                        </a:solidFill>
                        <a:latin typeface="Tw Cen MT" pitchFamily="34" charset="0"/>
                        <a:cs typeface="Arial" panose="020B0604020202020204" pitchFamily="34" charset="0"/>
                      </a:endParaRPr>
                    </a:p>
                    <a:p>
                      <a:pPr>
                        <a:lnSpc>
                          <a:spcPct val="100000"/>
                        </a:lnSpc>
                      </a:pPr>
                      <a:endParaRPr lang="en-MY" sz="900" dirty="0">
                        <a:solidFill>
                          <a:srgbClr val="FF0000"/>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699593" cy="1179643"/>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100 </a:t>
                      </a:r>
                      <a:r>
                        <a:rPr lang="en-US" sz="1000" b="0" kern="1200" dirty="0" err="1">
                          <a:solidFill>
                            <a:schemeClr val="tx1"/>
                          </a:solidFill>
                          <a:latin typeface="Tw Cen MT" panose="020B0602020104020603" pitchFamily="34" charset="0"/>
                          <a:ea typeface="+mn-ea"/>
                          <a:cs typeface="+mn-cs"/>
                        </a:rPr>
                        <a:t>MyCREST</a:t>
                      </a:r>
                      <a:r>
                        <a:rPr lang="en-US" sz="1000" b="0" kern="1200" dirty="0">
                          <a:solidFill>
                            <a:schemeClr val="tx1"/>
                          </a:solidFill>
                          <a:latin typeface="Tw Cen MT" panose="020B0602020104020603" pitchFamily="34" charset="0"/>
                          <a:ea typeface="+mn-ea"/>
                          <a:cs typeface="+mn-cs"/>
                        </a:rPr>
                        <a:t> assessors (MA) accredited by Q4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E2-Drive compliance to environmental sustainability ratings and requirements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63775"/>
            <a:ext cx="6864535" cy="3323987"/>
          </a:xfrm>
          <a:prstGeom prst="rect">
            <a:avLst/>
          </a:prstGeom>
          <a:noFill/>
        </p:spPr>
        <p:txBody>
          <a:bodyPr wrap="square" rtlCol="0">
            <a:spAutoFit/>
          </a:bodyPr>
          <a:lstStyle/>
          <a:p>
            <a:pPr algn="just"/>
            <a:r>
              <a:rPr lang="en-MY" sz="1000" dirty="0">
                <a:latin typeface="Tw Cen MT" panose="020B0602020104020603" pitchFamily="34" charset="0"/>
              </a:rPr>
              <a:t>This KPI is under the purview of IWG6.</a:t>
            </a:r>
          </a:p>
          <a:p>
            <a:pPr algn="just"/>
            <a:endParaRPr lang="en-MY" sz="1000" dirty="0">
              <a:latin typeface="Tw Cen MT" panose="020B0602020104020603" pitchFamily="34" charset="0"/>
            </a:endParaRPr>
          </a:p>
          <a:p>
            <a:pPr algn="just"/>
            <a:r>
              <a:rPr lang="en-MY" sz="1000" dirty="0" smtClean="0">
                <a:latin typeface="Tw Cen MT" panose="020B0602020104020603" pitchFamily="34" charset="0"/>
              </a:rPr>
              <a:t>Malaysia </a:t>
            </a:r>
            <a:r>
              <a:rPr lang="en-MY" sz="1000" dirty="0">
                <a:latin typeface="Tw Cen MT" panose="020B0602020104020603" pitchFamily="34" charset="0"/>
              </a:rPr>
              <a:t>Carbon Reduction and  Environmental </a:t>
            </a:r>
            <a:r>
              <a:rPr lang="en-MY" sz="1000" dirty="0" err="1">
                <a:latin typeface="Tw Cen MT" panose="020B0602020104020603" pitchFamily="34" charset="0"/>
              </a:rPr>
              <a:t>Sustainablity</a:t>
            </a:r>
            <a:r>
              <a:rPr lang="en-MY" sz="1000" dirty="0">
                <a:latin typeface="Tw Cen MT" panose="020B0602020104020603" pitchFamily="34" charset="0"/>
              </a:rPr>
              <a:t> Rating Tool (</a:t>
            </a:r>
            <a:r>
              <a:rPr lang="en-MY" sz="1000" dirty="0" err="1">
                <a:latin typeface="Tw Cen MT" panose="020B0602020104020603" pitchFamily="34" charset="0"/>
              </a:rPr>
              <a:t>MyCREST</a:t>
            </a:r>
            <a:r>
              <a:rPr lang="en-MY" sz="1000" dirty="0">
                <a:latin typeface="Tw Cen MT" panose="020B0602020104020603" pitchFamily="34" charset="0"/>
              </a:rPr>
              <a:t>) Assessors are </a:t>
            </a:r>
            <a:r>
              <a:rPr lang="en-MY" sz="1000" dirty="0" err="1">
                <a:latin typeface="Tw Cen MT" panose="020B0602020104020603" pitchFamily="34" charset="0"/>
              </a:rPr>
              <a:t>personel</a:t>
            </a:r>
            <a:r>
              <a:rPr lang="en-MY" sz="1000" dirty="0">
                <a:latin typeface="Tw Cen MT" panose="020B0602020104020603" pitchFamily="34" charset="0"/>
              </a:rPr>
              <a:t> accredited by CIDB whose role is to assess building construction projects using </a:t>
            </a:r>
            <a:r>
              <a:rPr lang="en-MY" sz="1000" dirty="0" err="1">
                <a:latin typeface="Tw Cen MT" panose="020B0602020104020603" pitchFamily="34" charset="0"/>
              </a:rPr>
              <a:t>MyCREST</a:t>
            </a:r>
            <a:r>
              <a:rPr lang="en-MY" sz="1000" dirty="0">
                <a:latin typeface="Tw Cen MT" panose="020B0602020104020603" pitchFamily="34" charset="0"/>
              </a:rPr>
              <a:t>. Only </a:t>
            </a:r>
            <a:r>
              <a:rPr lang="en-MY" sz="1000" dirty="0" err="1">
                <a:latin typeface="Tw Cen MT" panose="020B0602020104020603" pitchFamily="34" charset="0"/>
              </a:rPr>
              <a:t>MyCREST</a:t>
            </a:r>
            <a:r>
              <a:rPr lang="en-MY" sz="1000" dirty="0">
                <a:latin typeface="Tw Cen MT" panose="020B0602020104020603" pitchFamily="34" charset="0"/>
              </a:rPr>
              <a:t> Qualified Professional is eligible to become </a:t>
            </a:r>
            <a:r>
              <a:rPr lang="en-MY" sz="1000" dirty="0" err="1">
                <a:latin typeface="Tw Cen MT" panose="020B0602020104020603" pitchFamily="34" charset="0"/>
              </a:rPr>
              <a:t>MyCREST</a:t>
            </a:r>
            <a:r>
              <a:rPr lang="en-MY" sz="1000" dirty="0">
                <a:latin typeface="Tw Cen MT" panose="020B0602020104020603" pitchFamily="34" charset="0"/>
              </a:rPr>
              <a:t> Assessor</a:t>
            </a:r>
          </a:p>
          <a:p>
            <a:pPr algn="just"/>
            <a:endParaRPr lang="en-MY" sz="1000" dirty="0">
              <a:latin typeface="Tw Cen MT" panose="020B0602020104020603" pitchFamily="34" charset="0"/>
            </a:endParaRPr>
          </a:p>
          <a:p>
            <a:pPr algn="just"/>
            <a:r>
              <a:rPr lang="en-MY" sz="1000" dirty="0">
                <a:latin typeface="Tw Cen MT" panose="020B0602020104020603" pitchFamily="34" charset="0"/>
              </a:rPr>
              <a:t>As of 2017, there are 59 </a:t>
            </a:r>
            <a:r>
              <a:rPr lang="en-MY" sz="1000" dirty="0" err="1">
                <a:latin typeface="Tw Cen MT" panose="020B0602020104020603" pitchFamily="34" charset="0"/>
              </a:rPr>
              <a:t>MyCREST</a:t>
            </a:r>
            <a:r>
              <a:rPr lang="en-MY" sz="1000" dirty="0">
                <a:latin typeface="Tw Cen MT" panose="020B0602020104020603" pitchFamily="34" charset="0"/>
              </a:rPr>
              <a:t> Assessors accredited, where 51 are representative from the Government Agencies and 8 are representative from private sectors, academicians, and associations.    </a:t>
            </a:r>
          </a:p>
          <a:p>
            <a:pPr algn="just"/>
            <a:endParaRPr lang="en-MY" sz="1000" dirty="0">
              <a:latin typeface="Tw Cen MT" panose="020B0602020104020603" pitchFamily="34" charset="0"/>
            </a:endParaRPr>
          </a:p>
          <a:p>
            <a:pPr algn="just"/>
            <a:r>
              <a:rPr lang="en-MY" sz="1000" b="1" dirty="0" smtClean="0">
                <a:latin typeface="Tw Cen MT" panose="020B0602020104020603" pitchFamily="34" charset="0"/>
              </a:rPr>
              <a:t>Assessors </a:t>
            </a:r>
            <a:r>
              <a:rPr lang="en-MY" sz="1000" b="1" dirty="0">
                <a:latin typeface="Tw Cen MT" panose="020B0602020104020603" pitchFamily="34" charset="0"/>
              </a:rPr>
              <a:t>Accredited</a:t>
            </a:r>
          </a:p>
          <a:p>
            <a:pPr algn="just"/>
            <a:r>
              <a:rPr lang="en-MY" sz="1000" dirty="0" smtClean="0">
                <a:latin typeface="Tw Cen MT" panose="020B0602020104020603" pitchFamily="34" charset="0"/>
              </a:rPr>
              <a:t>The arrangement to accredit 25 Assessors was held on 15 – 16 August 2018.</a:t>
            </a:r>
          </a:p>
          <a:p>
            <a:pPr algn="just"/>
            <a:r>
              <a:rPr lang="en-MY" sz="1000" dirty="0" smtClean="0">
                <a:latin typeface="Tw Cen MT" panose="020B0602020104020603" pitchFamily="34" charset="0"/>
              </a:rPr>
              <a:t>32 QP attended the course and accredited on 4</a:t>
            </a:r>
            <a:r>
              <a:rPr lang="en-MY" sz="1000" baseline="30000" dirty="0" smtClean="0">
                <a:latin typeface="Tw Cen MT" panose="020B0602020104020603" pitchFamily="34" charset="0"/>
              </a:rPr>
              <a:t>th</a:t>
            </a:r>
            <a:r>
              <a:rPr lang="en-MY" sz="1000" dirty="0" smtClean="0">
                <a:latin typeface="Tw Cen MT" panose="020B0602020104020603" pitchFamily="34" charset="0"/>
              </a:rPr>
              <a:t> September 2018</a:t>
            </a:r>
            <a:endParaRPr lang="en-MY" sz="1000" dirty="0">
              <a:latin typeface="Tw Cen MT" panose="020B0602020104020603" pitchFamily="34" charset="0"/>
            </a:endParaRPr>
          </a:p>
          <a:p>
            <a:pPr algn="just"/>
            <a:endParaRPr lang="en-MY" sz="1000" b="1" dirty="0" smtClean="0">
              <a:latin typeface="Tw Cen MT" panose="020B0602020104020603" pitchFamily="34" charset="0"/>
            </a:endParaRPr>
          </a:p>
          <a:p>
            <a:pPr algn="just"/>
            <a:r>
              <a:rPr lang="en-MY" sz="1000" b="1" dirty="0" err="1" smtClean="0">
                <a:latin typeface="Tw Cen MT" panose="020B0602020104020603" pitchFamily="34" charset="0"/>
              </a:rPr>
              <a:t>MyCREST</a:t>
            </a:r>
            <a:r>
              <a:rPr lang="en-MY" sz="1000" b="1" dirty="0" smtClean="0">
                <a:latin typeface="Tw Cen MT" panose="020B0602020104020603" pitchFamily="34" charset="0"/>
              </a:rPr>
              <a:t> </a:t>
            </a:r>
            <a:r>
              <a:rPr lang="en-MY" sz="1000" b="1" dirty="0">
                <a:latin typeface="Tw Cen MT" panose="020B0602020104020603" pitchFamily="34" charset="0"/>
              </a:rPr>
              <a:t>Enhanced</a:t>
            </a:r>
          </a:p>
          <a:p>
            <a:pPr algn="just"/>
            <a:r>
              <a:rPr lang="en-MY" sz="1000" dirty="0">
                <a:latin typeface="Tw Cen MT" panose="020B0602020104020603" pitchFamily="34" charset="0"/>
              </a:rPr>
              <a:t>The consultant to enhance </a:t>
            </a:r>
            <a:r>
              <a:rPr lang="en-MY" sz="1000" dirty="0" err="1" smtClean="0">
                <a:latin typeface="Tw Cen MT" panose="020B0602020104020603" pitchFamily="34" charset="0"/>
              </a:rPr>
              <a:t>MyCREST</a:t>
            </a:r>
            <a:r>
              <a:rPr lang="en-MY" sz="1000" dirty="0" smtClean="0">
                <a:latin typeface="Tw Cen MT" panose="020B0602020104020603" pitchFamily="34" charset="0"/>
              </a:rPr>
              <a:t> was appointed in May 2018. A workshop to gain feedback with projects that adopted </a:t>
            </a:r>
            <a:r>
              <a:rPr lang="en-MY" sz="1000" dirty="0" err="1" smtClean="0">
                <a:latin typeface="Tw Cen MT" panose="020B0602020104020603" pitchFamily="34" charset="0"/>
              </a:rPr>
              <a:t>MyCREST</a:t>
            </a:r>
            <a:r>
              <a:rPr lang="en-MY" sz="1000" dirty="0" smtClean="0">
                <a:latin typeface="Tw Cen MT" panose="020B0602020104020603" pitchFamily="34" charset="0"/>
              </a:rPr>
              <a:t> was conducted on 5</a:t>
            </a:r>
            <a:r>
              <a:rPr lang="en-MY" sz="1000" baseline="30000" dirty="0" smtClean="0">
                <a:latin typeface="Tw Cen MT" panose="020B0602020104020603" pitchFamily="34" charset="0"/>
              </a:rPr>
              <a:t>th</a:t>
            </a:r>
            <a:r>
              <a:rPr lang="en-MY" sz="1000" dirty="0" smtClean="0">
                <a:latin typeface="Tw Cen MT" panose="020B0602020104020603" pitchFamily="34" charset="0"/>
              </a:rPr>
              <a:t> June 2018 for Design and Construction Stage. The same session was conducted on 11</a:t>
            </a:r>
            <a:r>
              <a:rPr lang="en-MY" sz="1000" baseline="30000" dirty="0" smtClean="0">
                <a:latin typeface="Tw Cen MT" panose="020B0602020104020603" pitchFamily="34" charset="0"/>
              </a:rPr>
              <a:t>th</a:t>
            </a:r>
            <a:r>
              <a:rPr lang="en-MY" sz="1000" dirty="0" smtClean="0">
                <a:latin typeface="Tw Cen MT" panose="020B0602020104020603" pitchFamily="34" charset="0"/>
              </a:rPr>
              <a:t> June 2018 for Operation and Maintenance Stage. Calculator review workshop was conducted on 21</a:t>
            </a:r>
            <a:r>
              <a:rPr lang="en-MY" sz="1000" baseline="30000" dirty="0" smtClean="0">
                <a:latin typeface="Tw Cen MT" panose="020B0602020104020603" pitchFamily="34" charset="0"/>
              </a:rPr>
              <a:t>st</a:t>
            </a:r>
            <a:r>
              <a:rPr lang="en-MY" sz="1000" dirty="0" smtClean="0">
                <a:latin typeface="Tw Cen MT" panose="020B0602020104020603" pitchFamily="34" charset="0"/>
              </a:rPr>
              <a:t> June 2018. The output of all sessions were presented to CIDB on 29</a:t>
            </a:r>
            <a:r>
              <a:rPr lang="en-MY" sz="1000" baseline="30000" dirty="0" smtClean="0">
                <a:latin typeface="Tw Cen MT" panose="020B0602020104020603" pitchFamily="34" charset="0"/>
              </a:rPr>
              <a:t>th</a:t>
            </a:r>
            <a:r>
              <a:rPr lang="en-MY" sz="1000" dirty="0" smtClean="0">
                <a:latin typeface="Tw Cen MT" panose="020B0602020104020603" pitchFamily="34" charset="0"/>
              </a:rPr>
              <a:t> June 2018. </a:t>
            </a:r>
          </a:p>
          <a:p>
            <a:pPr algn="just"/>
            <a:r>
              <a:rPr lang="en-MY" sz="1000" dirty="0" smtClean="0">
                <a:solidFill>
                  <a:srgbClr val="FF0000"/>
                </a:solidFill>
                <a:latin typeface="Tw Cen MT" panose="020B0602020104020603" pitchFamily="34" charset="0"/>
              </a:rPr>
              <a:t>Series of workshop with Technical Committee were held on 18</a:t>
            </a:r>
            <a:r>
              <a:rPr lang="en-MY" sz="1000" baseline="30000" dirty="0" smtClean="0">
                <a:solidFill>
                  <a:srgbClr val="FF0000"/>
                </a:solidFill>
                <a:latin typeface="Tw Cen MT" panose="020B0602020104020603" pitchFamily="34" charset="0"/>
              </a:rPr>
              <a:t>th</a:t>
            </a:r>
            <a:r>
              <a:rPr lang="en-MY" sz="1000" dirty="0" smtClean="0">
                <a:solidFill>
                  <a:srgbClr val="FF0000"/>
                </a:solidFill>
                <a:latin typeface="Tw Cen MT" panose="020B0602020104020603" pitchFamily="34" charset="0"/>
              </a:rPr>
              <a:t> July, 6</a:t>
            </a:r>
            <a:r>
              <a:rPr lang="en-MY" sz="1000" baseline="30000" dirty="0" smtClean="0">
                <a:solidFill>
                  <a:srgbClr val="FF0000"/>
                </a:solidFill>
                <a:latin typeface="Tw Cen MT" panose="020B0602020104020603" pitchFamily="34" charset="0"/>
              </a:rPr>
              <a:t>th</a:t>
            </a:r>
            <a:r>
              <a:rPr lang="en-MY" sz="1000" dirty="0" smtClean="0">
                <a:solidFill>
                  <a:srgbClr val="FF0000"/>
                </a:solidFill>
                <a:latin typeface="Tw Cen MT" panose="020B0602020104020603" pitchFamily="34" charset="0"/>
              </a:rPr>
              <a:t> August, 18-19</a:t>
            </a:r>
            <a:r>
              <a:rPr lang="en-MY" sz="1000" baseline="30000" dirty="0" smtClean="0">
                <a:solidFill>
                  <a:srgbClr val="FF0000"/>
                </a:solidFill>
                <a:latin typeface="Tw Cen MT" panose="020B0602020104020603" pitchFamily="34" charset="0"/>
              </a:rPr>
              <a:t>th</a:t>
            </a:r>
            <a:r>
              <a:rPr lang="en-MY" sz="1000" dirty="0" smtClean="0">
                <a:solidFill>
                  <a:srgbClr val="FF0000"/>
                </a:solidFill>
                <a:latin typeface="Tw Cen MT" panose="020B0602020104020603" pitchFamily="34" charset="0"/>
              </a:rPr>
              <a:t> September 2018. </a:t>
            </a:r>
            <a:r>
              <a:rPr lang="en-MY" sz="1000" dirty="0">
                <a:solidFill>
                  <a:srgbClr val="FF0000"/>
                </a:solidFill>
                <a:latin typeface="Tw Cen MT" panose="020B0602020104020603" pitchFamily="34" charset="0"/>
              </a:rPr>
              <a:t/>
            </a:r>
            <a:br>
              <a:rPr lang="en-MY" sz="1000" dirty="0">
                <a:solidFill>
                  <a:srgbClr val="FF0000"/>
                </a:solidFill>
                <a:latin typeface="Tw Cen MT" panose="020B0602020104020603" pitchFamily="34" charset="0"/>
              </a:rPr>
            </a:br>
            <a:r>
              <a:rPr lang="en-MY" sz="1000" dirty="0" smtClean="0">
                <a:solidFill>
                  <a:srgbClr val="FF0000"/>
                </a:solidFill>
                <a:latin typeface="Tw Cen MT" panose="020B0602020104020603" pitchFamily="34" charset="0"/>
              </a:rPr>
              <a:t>The Enhancement of </a:t>
            </a:r>
            <a:r>
              <a:rPr lang="en-MY" sz="1000" dirty="0" err="1" smtClean="0">
                <a:solidFill>
                  <a:srgbClr val="FF0000"/>
                </a:solidFill>
                <a:latin typeface="Tw Cen MT" panose="020B0602020104020603" pitchFamily="34" charset="0"/>
              </a:rPr>
              <a:t>MyCREST</a:t>
            </a:r>
            <a:r>
              <a:rPr lang="en-MY" sz="1000" dirty="0" smtClean="0">
                <a:solidFill>
                  <a:srgbClr val="FF0000"/>
                </a:solidFill>
                <a:latin typeface="Tw Cen MT" panose="020B0602020104020603" pitchFamily="34" charset="0"/>
              </a:rPr>
              <a:t> will be completed by Q4 2018</a:t>
            </a:r>
          </a:p>
          <a:p>
            <a:pPr algn="just"/>
            <a:endParaRPr lang="en-MY"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E2-121</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39186163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3985478526"/>
              </p:ext>
            </p:extLst>
          </p:nvPr>
        </p:nvGraphicFramePr>
        <p:xfrm>
          <a:off x="2" y="2063918"/>
          <a:ext cx="6858000" cy="2220315"/>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35</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35</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88000"/>
                        </a:lnSpc>
                      </a:pPr>
                      <a:r>
                        <a:rPr lang="en-US" sz="900" dirty="0">
                          <a:solidFill>
                            <a:schemeClr val="tx1"/>
                          </a:solidFill>
                          <a:latin typeface="Tw Cen MT" panose="020B0602020104020603" pitchFamily="34" charset="0"/>
                          <a:cs typeface="Calibri" panose="020F0502020204030204" pitchFamily="34" charset="0"/>
                        </a:rPr>
                        <a:t>2 awareness programs on ISO14001 to 4 and 5 Star (Rated under SCORE) Contractors </a:t>
                      </a:r>
                    </a:p>
                    <a:p>
                      <a:pPr>
                        <a:lnSpc>
                          <a:spcPct val="88000"/>
                        </a:lnSpc>
                      </a:pPr>
                      <a:endParaRPr lang="en-US" sz="900" dirty="0">
                        <a:solidFill>
                          <a:schemeClr val="tx1"/>
                        </a:solidFill>
                        <a:latin typeface="Tw Cen MT" panose="020B0602020104020603" pitchFamily="34" charset="0"/>
                        <a:cs typeface="Calibri" panose="020F0502020204030204" pitchFamily="34" charset="0"/>
                      </a:endParaRPr>
                    </a:p>
                    <a:p>
                      <a:pPr>
                        <a:lnSpc>
                          <a:spcPct val="88000"/>
                        </a:lnSpc>
                      </a:pPr>
                      <a:endParaRPr lang="en-US" sz="900" dirty="0">
                        <a:solidFill>
                          <a:schemeClr val="tx1"/>
                        </a:solidFill>
                        <a:latin typeface="Tw Cen MT" panose="020B0602020104020603" pitchFamily="34" charset="0"/>
                        <a:cs typeface="Calibri" panose="020F0502020204030204" pitchFamily="34" charset="0"/>
                      </a:endParaRPr>
                    </a:p>
                    <a:p>
                      <a:pPr>
                        <a:lnSpc>
                          <a:spcPct val="88000"/>
                        </a:lnSpc>
                      </a:pPr>
                      <a:r>
                        <a:rPr lang="en-US" sz="900" dirty="0">
                          <a:solidFill>
                            <a:schemeClr val="tx1"/>
                          </a:solidFill>
                          <a:latin typeface="Tw Cen MT" panose="020B0602020104020603" pitchFamily="34" charset="0"/>
                          <a:cs typeface="Calibri" panose="020F0502020204030204" pitchFamily="34" charset="0"/>
                        </a:rPr>
                        <a:t>30% of 4 and 5 Star (Rated under SCORE) Non-Certified ISO 14001:2015 Contractors being certified with ISO 14001:2015</a:t>
                      </a:r>
                      <a:endParaRPr lang="en-MY" sz="900" dirty="0">
                        <a:solidFill>
                          <a:schemeClr val="tx1"/>
                        </a:solidFill>
                        <a:latin typeface="Tw Cen MT" panose="020B0602020104020603" pitchFamily="34" charset="0"/>
                        <a:cs typeface="Arial" panose="020B0604020202020204" pitchFamily="34" charset="0"/>
                      </a:endParaRPr>
                    </a:p>
                    <a:p>
                      <a:pPr eaLnBrk="1" fontAlgn="auto" hangingPunct="1">
                        <a:lnSpc>
                          <a:spcPct val="100000"/>
                        </a:lnSpc>
                        <a:spcBef>
                          <a:spcPts val="0"/>
                        </a:spcBef>
                        <a:spcAft>
                          <a:spcPts val="0"/>
                        </a:spcAft>
                        <a:defRPr/>
                      </a:pPr>
                      <a:endParaRPr lang="en-US" sz="900" dirty="0">
                        <a:solidFill>
                          <a:schemeClr val="tx1"/>
                        </a:solidFill>
                        <a:latin typeface="Tw Cen MT" pitchFamily="34" charset="0"/>
                      </a:endParaRPr>
                    </a:p>
                  </a:txBody>
                  <a:tcPr>
                    <a:solidFill>
                      <a:srgbClr val="00B050">
                        <a:alpha val="10000"/>
                      </a:srgbClr>
                    </a:solidFill>
                  </a:tcPr>
                </a:tc>
                <a:tc>
                  <a:txBody>
                    <a:bodyPr/>
                    <a:lstStyle/>
                    <a:p>
                      <a:pPr>
                        <a:lnSpc>
                          <a:spcPct val="88000"/>
                        </a:lnSpc>
                      </a:pPr>
                      <a:r>
                        <a:rPr lang="en-US" sz="900" dirty="0">
                          <a:solidFill>
                            <a:schemeClr val="tx1"/>
                          </a:solidFill>
                          <a:latin typeface="Tw Cen MT" panose="020B0602020104020603" pitchFamily="34" charset="0"/>
                          <a:cs typeface="Calibri" panose="020F0502020204030204" pitchFamily="34" charset="0"/>
                        </a:rPr>
                        <a:t>2 awareness programs on ISO14001 to 4 and 5 Star (Rated under SCORE) Contractors </a:t>
                      </a:r>
                    </a:p>
                    <a:p>
                      <a:pPr>
                        <a:lnSpc>
                          <a:spcPct val="88000"/>
                        </a:lnSpc>
                      </a:pPr>
                      <a:endParaRPr lang="en-US" sz="900" dirty="0">
                        <a:solidFill>
                          <a:schemeClr val="tx1"/>
                        </a:solidFill>
                        <a:latin typeface="Tw Cen MT" panose="020B0602020104020603" pitchFamily="34" charset="0"/>
                        <a:cs typeface="Calibri" panose="020F0502020204030204" pitchFamily="34" charset="0"/>
                      </a:endParaRPr>
                    </a:p>
                    <a:p>
                      <a:pPr>
                        <a:lnSpc>
                          <a:spcPct val="88000"/>
                        </a:lnSpc>
                      </a:pPr>
                      <a:endParaRPr lang="en-US" sz="900" dirty="0">
                        <a:solidFill>
                          <a:schemeClr val="tx1"/>
                        </a:solidFill>
                        <a:latin typeface="Tw Cen MT" panose="020B0602020104020603" pitchFamily="34" charset="0"/>
                        <a:cs typeface="Calibri" panose="020F0502020204030204" pitchFamily="34" charset="0"/>
                      </a:endParaRPr>
                    </a:p>
                    <a:p>
                      <a:pPr>
                        <a:lnSpc>
                          <a:spcPct val="88000"/>
                        </a:lnSpc>
                      </a:pPr>
                      <a:r>
                        <a:rPr lang="en-US" sz="900" dirty="0">
                          <a:solidFill>
                            <a:schemeClr val="tx1"/>
                          </a:solidFill>
                          <a:latin typeface="Tw Cen MT" panose="020B0602020104020603" pitchFamily="34" charset="0"/>
                          <a:cs typeface="Calibri" panose="020F0502020204030204" pitchFamily="34" charset="0"/>
                        </a:rPr>
                        <a:t>70% of 4 and 5 Star (Rated under SCORE) Non-Certified ISO 14001:2015 Contractors being certified with ISO 14001:2015</a:t>
                      </a:r>
                      <a:endParaRPr lang="en-MY" sz="900" dirty="0">
                        <a:solidFill>
                          <a:schemeClr val="tx1"/>
                        </a:solidFill>
                        <a:latin typeface="Tw Cen MT" panose="020B0602020104020603" pitchFamily="34" charset="0"/>
                        <a:cs typeface="Calibri" panose="020F0502020204030204" pitchFamily="34" charset="0"/>
                      </a:endParaRPr>
                    </a:p>
                    <a:p>
                      <a:pPr>
                        <a:lnSpc>
                          <a:spcPct val="100000"/>
                        </a:lnSpc>
                      </a:pPr>
                      <a:endParaRPr lang="en-MY" sz="900" dirty="0">
                        <a:solidFill>
                          <a:schemeClr val="tx1"/>
                        </a:solidFill>
                        <a:latin typeface="Tw Cen MT" pitchFamily="34" charset="0"/>
                      </a:endParaRPr>
                    </a:p>
                  </a:txBody>
                  <a:tcPr>
                    <a:solidFill>
                      <a:srgbClr val="00B050">
                        <a:alpha val="10000"/>
                      </a:srgbClr>
                    </a:solidFill>
                  </a:tcPr>
                </a:tc>
                <a:tc>
                  <a:txBody>
                    <a:bodyPr/>
                    <a:lstStyle/>
                    <a:p>
                      <a:pPr>
                        <a:lnSpc>
                          <a:spcPct val="88000"/>
                        </a:lnSpc>
                      </a:pPr>
                      <a:r>
                        <a:rPr lang="en-US" sz="900" dirty="0">
                          <a:solidFill>
                            <a:schemeClr val="tx1"/>
                          </a:solidFill>
                          <a:latin typeface="Tw Cen MT" panose="020B0602020104020603" pitchFamily="34" charset="0"/>
                          <a:cs typeface="Calibri" panose="020F0502020204030204" pitchFamily="34" charset="0"/>
                        </a:rPr>
                        <a:t>2 awareness programs on ISO14001 to 4 and 5 Star (Rated under SCORE) Contractors </a:t>
                      </a:r>
                    </a:p>
                    <a:p>
                      <a:pPr>
                        <a:lnSpc>
                          <a:spcPct val="88000"/>
                        </a:lnSpc>
                      </a:pPr>
                      <a:endParaRPr lang="en-US" sz="900" dirty="0">
                        <a:solidFill>
                          <a:schemeClr val="tx1"/>
                        </a:solidFill>
                        <a:latin typeface="Tw Cen MT" panose="020B0602020104020603" pitchFamily="34" charset="0"/>
                        <a:cs typeface="Calibri" panose="020F0502020204030204" pitchFamily="34" charset="0"/>
                      </a:endParaRPr>
                    </a:p>
                    <a:p>
                      <a:pPr>
                        <a:lnSpc>
                          <a:spcPct val="88000"/>
                        </a:lnSpc>
                      </a:pPr>
                      <a:endParaRPr lang="en-US" sz="900" dirty="0">
                        <a:solidFill>
                          <a:schemeClr val="tx1"/>
                        </a:solidFill>
                        <a:latin typeface="Tw Cen MT" panose="020B0602020104020603" pitchFamily="34" charset="0"/>
                        <a:cs typeface="Calibri" panose="020F0502020204030204" pitchFamily="34" charset="0"/>
                      </a:endParaRPr>
                    </a:p>
                    <a:p>
                      <a:pPr>
                        <a:lnSpc>
                          <a:spcPct val="88000"/>
                        </a:lnSpc>
                      </a:pPr>
                      <a:r>
                        <a:rPr lang="en-US" sz="900" dirty="0">
                          <a:solidFill>
                            <a:schemeClr val="tx1"/>
                          </a:solidFill>
                          <a:latin typeface="Tw Cen MT" panose="020B0602020104020603" pitchFamily="34" charset="0"/>
                          <a:cs typeface="Calibri" panose="020F0502020204030204" pitchFamily="34" charset="0"/>
                        </a:rPr>
                        <a:t>100% of 4 and 5 Star (Rated under SCORE) Non-Certified ISO 14001:2015 Contractors being certified with ISO 14001:2015</a:t>
                      </a:r>
                      <a:endParaRPr lang="en-MY" sz="900" dirty="0">
                        <a:solidFill>
                          <a:schemeClr val="tx1"/>
                        </a:solidFill>
                        <a:latin typeface="Tw Cen MT" panose="020B0602020104020603" pitchFamily="34" charset="0"/>
                      </a:endParaRPr>
                    </a:p>
                    <a:p>
                      <a:pPr>
                        <a:lnSpc>
                          <a:spcPct val="100000"/>
                        </a:lnSpc>
                      </a:pPr>
                      <a:endParaRPr lang="en-MY" sz="900" dirty="0">
                        <a:solidFill>
                          <a:schemeClr val="tx1"/>
                        </a:solidFill>
                        <a:latin typeface="Tw Cen MT" panose="020B0602020104020603"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8281"/>
            <a:ext cx="6857999" cy="5322884"/>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2670458007"/>
              </p:ext>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4165380860"/>
              </p:ext>
            </p:extLst>
          </p:nvPr>
        </p:nvGraphicFramePr>
        <p:xfrm>
          <a:off x="-2" y="445153"/>
          <a:ext cx="4699593" cy="1322832"/>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r>
                        <a:rPr lang="en-US" sz="1000" b="0" dirty="0">
                          <a:solidFill>
                            <a:schemeClr val="tx1"/>
                          </a:solidFill>
                          <a:latin typeface="Tw Cen MT" panose="020B0602020104020603" pitchFamily="34" charset="0"/>
                          <a:cs typeface="Arial" panose="020B0604020202020204" pitchFamily="34" charset="0"/>
                        </a:rPr>
                        <a:t>70% of 4 and 5 Star (Rated under SCORE) Non-Certified ISO 14001:2015 Contractors being certified with ISO 14001:2015 by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E2-Drive compliance to environmental sustainability ratings and requirements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75620"/>
            <a:ext cx="6864535" cy="3785652"/>
          </a:xfrm>
          <a:prstGeom prst="rect">
            <a:avLst/>
          </a:prstGeom>
          <a:noFill/>
        </p:spPr>
        <p:txBody>
          <a:bodyPr wrap="square" rtlCol="0">
            <a:spAutoFit/>
          </a:bodyPr>
          <a:lstStyle/>
          <a:p>
            <a:pPr algn="just"/>
            <a:r>
              <a:rPr lang="en-MY" sz="1000" dirty="0">
                <a:latin typeface="Tw Cen MT" panose="020B0602020104020603" pitchFamily="34" charset="0"/>
              </a:rPr>
              <a:t>This is a new KPI under the purview of IWG6 commencing in 2018.</a:t>
            </a:r>
          </a:p>
          <a:p>
            <a:pPr algn="just"/>
            <a:endParaRPr lang="en-MY" sz="1000" dirty="0">
              <a:latin typeface="Tw Cen MT" panose="020B0602020104020603" pitchFamily="34" charset="0"/>
            </a:endParaRPr>
          </a:p>
          <a:p>
            <a:pPr algn="just"/>
            <a:r>
              <a:rPr lang="en-MY" sz="1000" dirty="0">
                <a:latin typeface="Tw Cen MT" panose="020B0602020104020603" pitchFamily="34" charset="0"/>
              </a:rPr>
              <a:t>By Q2 2018, the statistics of 4 and 5 star SCORE rated certified with ISO 14001:2015 are as follows : </a:t>
            </a:r>
          </a:p>
          <a:p>
            <a:pPr algn="just"/>
            <a:endParaRPr lang="en-MY" sz="1000" dirty="0">
              <a:latin typeface="Tw Cen MT" panose="020B0602020104020603" pitchFamily="34" charset="0"/>
            </a:endParaRPr>
          </a:p>
          <a:p>
            <a:pPr algn="just"/>
            <a:endParaRPr lang="en-MY" sz="1000" dirty="0">
              <a:latin typeface="Tw Cen MT" panose="020B0602020104020603" pitchFamily="34" charset="0"/>
            </a:endParaRPr>
          </a:p>
          <a:p>
            <a:pPr algn="just"/>
            <a:endParaRPr lang="en-MY" sz="1000" dirty="0">
              <a:latin typeface="Tw Cen MT" panose="020B0602020104020603" pitchFamily="34" charset="0"/>
            </a:endParaRPr>
          </a:p>
          <a:p>
            <a:pPr algn="just"/>
            <a:endParaRPr lang="en-MY" sz="1000" dirty="0">
              <a:latin typeface="Tw Cen MT" panose="020B0602020104020603" pitchFamily="34" charset="0"/>
            </a:endParaRPr>
          </a:p>
          <a:p>
            <a:pPr algn="just"/>
            <a:endParaRPr lang="en-MY" sz="1000" dirty="0">
              <a:latin typeface="Tw Cen MT" panose="020B0602020104020603" pitchFamily="34" charset="0"/>
            </a:endParaRPr>
          </a:p>
          <a:p>
            <a:pPr algn="just"/>
            <a:endParaRPr lang="en-MY" sz="1000" dirty="0">
              <a:latin typeface="Tw Cen MT" panose="020B0602020104020603" pitchFamily="34" charset="0"/>
            </a:endParaRPr>
          </a:p>
          <a:p>
            <a:pPr algn="just"/>
            <a:endParaRPr lang="en-MY" sz="1000" dirty="0">
              <a:latin typeface="Tw Cen MT" panose="020B0602020104020603" pitchFamily="34" charset="0"/>
            </a:endParaRPr>
          </a:p>
          <a:p>
            <a:pPr algn="just"/>
            <a:endParaRPr lang="en-US" sz="1000" dirty="0">
              <a:latin typeface="Tw Cen MT" panose="020B0602020104020603" pitchFamily="34" charset="0"/>
              <a:ea typeface="Calibri"/>
              <a:cs typeface="Times New Roman"/>
            </a:endParaRPr>
          </a:p>
          <a:p>
            <a:pPr algn="just"/>
            <a:r>
              <a:rPr lang="en-MY" sz="1000" b="1" dirty="0">
                <a:latin typeface="Tw Cen MT" panose="020B0602020104020603" pitchFamily="34" charset="0"/>
              </a:rPr>
              <a:t>Awareness Program</a:t>
            </a:r>
          </a:p>
          <a:p>
            <a:pPr algn="just"/>
            <a:r>
              <a:rPr lang="en-US" sz="1000" dirty="0">
                <a:latin typeface="Tw Cen MT" panose="020B0602020104020603" pitchFamily="34" charset="0"/>
                <a:ea typeface="Calibri"/>
                <a:cs typeface="Times New Roman"/>
              </a:rPr>
              <a:t>From 21 contractors that has been identified with non-certified with ISO 14001:2015, there’s only 8 contractors attending the workshop conducted on 14</a:t>
            </a:r>
            <a:r>
              <a:rPr lang="en-US" sz="1000" baseline="30000" dirty="0">
                <a:latin typeface="Tw Cen MT" panose="020B0602020104020603" pitchFamily="34" charset="0"/>
                <a:ea typeface="Calibri"/>
                <a:cs typeface="Times New Roman"/>
              </a:rPr>
              <a:t>th</a:t>
            </a:r>
            <a:r>
              <a:rPr lang="en-US" sz="1000" dirty="0">
                <a:latin typeface="Tw Cen MT" panose="020B0602020104020603" pitchFamily="34" charset="0"/>
                <a:ea typeface="Calibri"/>
                <a:cs typeface="Times New Roman"/>
              </a:rPr>
              <a:t> May 2018 to raise awareness on ISO 14001:2015 EMS. </a:t>
            </a:r>
          </a:p>
          <a:p>
            <a:pPr algn="just"/>
            <a:endParaRPr lang="en-US" sz="1000" dirty="0">
              <a:latin typeface="Tw Cen MT" panose="020B0602020104020603" pitchFamily="34" charset="0"/>
              <a:ea typeface="Calibri"/>
              <a:cs typeface="Times New Roman"/>
            </a:endParaRPr>
          </a:p>
          <a:p>
            <a:pPr algn="just"/>
            <a:r>
              <a:rPr lang="en-US" sz="1000" dirty="0">
                <a:latin typeface="Tw Cen MT" panose="020B0602020104020603" pitchFamily="34" charset="0"/>
                <a:ea typeface="Calibri"/>
                <a:cs typeface="Times New Roman"/>
              </a:rPr>
              <a:t>Another awareness workshop is the DIY ISO 14001:2015 has been conducted on 25</a:t>
            </a:r>
            <a:r>
              <a:rPr lang="en-US" sz="1000" baseline="30000" dirty="0">
                <a:latin typeface="Tw Cen MT" panose="020B0602020104020603" pitchFamily="34" charset="0"/>
                <a:ea typeface="Calibri"/>
                <a:cs typeface="Times New Roman"/>
              </a:rPr>
              <a:t>th</a:t>
            </a:r>
            <a:r>
              <a:rPr lang="en-US" sz="1000" dirty="0">
                <a:latin typeface="Tw Cen MT" panose="020B0602020104020603" pitchFamily="34" charset="0"/>
                <a:ea typeface="Calibri"/>
                <a:cs typeface="Times New Roman"/>
              </a:rPr>
              <a:t> July 2018 whereby only 11 contractors attending the session. </a:t>
            </a:r>
          </a:p>
          <a:p>
            <a:pPr algn="just"/>
            <a:endParaRPr lang="en-US" sz="1000" dirty="0">
              <a:latin typeface="Tw Cen MT" panose="020B0602020104020603" pitchFamily="34" charset="0"/>
              <a:ea typeface="Calibri"/>
              <a:cs typeface="Times New Roman"/>
            </a:endParaRPr>
          </a:p>
          <a:p>
            <a:pPr algn="just"/>
            <a:r>
              <a:rPr lang="en-MY" sz="1000" b="1" dirty="0">
                <a:latin typeface="Tw Cen MT" panose="020B0602020104020603" pitchFamily="34" charset="0"/>
              </a:rPr>
              <a:t>4 and 5 Star SCORE Rated Contractors Certified With ISO 14001:2015</a:t>
            </a:r>
            <a:endParaRPr lang="en-MY" sz="1000" dirty="0">
              <a:latin typeface="Tw Cen MT" panose="020B0602020104020603" pitchFamily="34" charset="0"/>
            </a:endParaRPr>
          </a:p>
          <a:p>
            <a:pPr algn="just"/>
            <a:endParaRPr lang="en-MY" sz="1000" dirty="0">
              <a:latin typeface="Tw Cen MT" panose="020B0602020104020603" pitchFamily="34" charset="0"/>
            </a:endParaRPr>
          </a:p>
          <a:p>
            <a:pPr algn="just"/>
            <a:r>
              <a:rPr lang="en-MY" sz="1000" dirty="0">
                <a:latin typeface="Tw Cen MT" panose="020B0602020104020603" pitchFamily="34" charset="0"/>
              </a:rPr>
              <a:t>CIDB has introduced an initiative towards IS014001:2015 certification program to all 21 contractors through both workshop. Among 21 contractors attending the DIY ISO 14001:2015, 6 </a:t>
            </a:r>
            <a:r>
              <a:rPr lang="en-MY" sz="1000" dirty="0" smtClean="0">
                <a:latin typeface="Tw Cen MT" panose="020B0602020104020603" pitchFamily="34" charset="0"/>
              </a:rPr>
              <a:t>contractors currently under going ISO 14001 certification and expected certified by Q4 2018. </a:t>
            </a:r>
            <a:endParaRPr lang="en-MY" sz="1000" dirty="0">
              <a:latin typeface="Tw Cen MT" panose="020B0602020104020603" pitchFamily="34" charset="0"/>
            </a:endParaRPr>
          </a:p>
          <a:p>
            <a:pPr algn="just"/>
            <a:endParaRPr lang="en-MY"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E2-135</a:t>
            </a:r>
            <a:endParaRPr lang="ms-MY" sz="2800" dirty="0">
              <a:solidFill>
                <a:schemeClr val="bg1"/>
              </a:solidFill>
            </a:endParaRPr>
          </a:p>
        </p:txBody>
      </p:sp>
      <p:sp>
        <p:nvSpPr>
          <p:cNvPr id="15" name="TextBox 14"/>
          <p:cNvSpPr txBox="1"/>
          <p:nvPr/>
        </p:nvSpPr>
        <p:spPr>
          <a:xfrm>
            <a:off x="0" y="4317448"/>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14355335"/>
              </p:ext>
            </p:extLst>
          </p:nvPr>
        </p:nvGraphicFramePr>
        <p:xfrm>
          <a:off x="88388" y="5146277"/>
          <a:ext cx="6480000" cy="1036320"/>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897629441"/>
                    </a:ext>
                  </a:extLst>
                </a:gridCol>
                <a:gridCol w="1080000">
                  <a:extLst>
                    <a:ext uri="{9D8B030D-6E8A-4147-A177-3AD203B41FA5}">
                      <a16:colId xmlns:a16="http://schemas.microsoft.com/office/drawing/2014/main" val="3813405983"/>
                    </a:ext>
                  </a:extLst>
                </a:gridCol>
                <a:gridCol w="1080000">
                  <a:extLst>
                    <a:ext uri="{9D8B030D-6E8A-4147-A177-3AD203B41FA5}">
                      <a16:colId xmlns:a16="http://schemas.microsoft.com/office/drawing/2014/main" val="230189936"/>
                    </a:ext>
                  </a:extLst>
                </a:gridCol>
                <a:gridCol w="1080000">
                  <a:extLst>
                    <a:ext uri="{9D8B030D-6E8A-4147-A177-3AD203B41FA5}">
                      <a16:colId xmlns:a16="http://schemas.microsoft.com/office/drawing/2014/main" val="2049884880"/>
                    </a:ext>
                  </a:extLst>
                </a:gridCol>
                <a:gridCol w="1080000">
                  <a:extLst>
                    <a:ext uri="{9D8B030D-6E8A-4147-A177-3AD203B41FA5}">
                      <a16:colId xmlns:a16="http://schemas.microsoft.com/office/drawing/2014/main" val="3535720657"/>
                    </a:ext>
                  </a:extLst>
                </a:gridCol>
                <a:gridCol w="1080000">
                  <a:extLst>
                    <a:ext uri="{9D8B030D-6E8A-4147-A177-3AD203B41FA5}">
                      <a16:colId xmlns:a16="http://schemas.microsoft.com/office/drawing/2014/main" val="675144411"/>
                    </a:ext>
                  </a:extLst>
                </a:gridCol>
              </a:tblGrid>
              <a:tr h="396000">
                <a:tc>
                  <a:txBody>
                    <a:bodyPr/>
                    <a:lstStyle/>
                    <a:p>
                      <a:pPr algn="ctr"/>
                      <a:r>
                        <a:rPr lang="ms-MY" sz="1000">
                          <a:latin typeface="Tw Cen MT" panose="020B0602020104020603" pitchFamily="34" charset="0"/>
                        </a:rPr>
                        <a:t>SCORE</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ms-MY" sz="1000">
                          <a:latin typeface="Tw Cen MT" panose="020B0602020104020603" pitchFamily="34" charset="0"/>
                        </a:rPr>
                        <a:t>No. of Contractors</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ms-MY" sz="1000">
                          <a:latin typeface="Tw Cen MT" panose="020B0602020104020603" pitchFamily="34" charset="0"/>
                        </a:rPr>
                        <a:t>Certified With ISO 14001:2015</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ms-MY" sz="1000">
                          <a:latin typeface="Tw Cen MT" panose="020B0602020104020603" pitchFamily="34" charset="0"/>
                        </a:rPr>
                        <a:t>Non-Certified With</a:t>
                      </a:r>
                      <a:r>
                        <a:rPr lang="ms-MY" sz="1000" baseline="0">
                          <a:latin typeface="Tw Cen MT" panose="020B0602020104020603" pitchFamily="34" charset="0"/>
                        </a:rPr>
                        <a:t> ISO 14001:2015</a:t>
                      </a:r>
                      <a:endParaRPr lang="ms-MY" sz="1000">
                        <a:latin typeface="Tw Cen MT" panose="020B0602020104020603"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ms-MY" sz="1000">
                          <a:latin typeface="Tw Cen MT" panose="020B0602020104020603" pitchFamily="34" charset="0"/>
                        </a:rPr>
                        <a:t>2018 Target (30%)</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ms-MY" sz="1000">
                          <a:latin typeface="Tw Cen MT" panose="020B0602020104020603" pitchFamily="34" charset="0"/>
                        </a:rPr>
                        <a:t>Q1 2018 Achievement</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871500841"/>
                  </a:ext>
                </a:extLst>
              </a:tr>
              <a:tr h="232012">
                <a:tc>
                  <a:txBody>
                    <a:bodyPr/>
                    <a:lstStyle/>
                    <a:p>
                      <a:pPr algn="ctr"/>
                      <a:r>
                        <a:rPr lang="ms-MY" sz="1000">
                          <a:latin typeface="Tw Cen MT" panose="020B0602020104020603" pitchFamily="34" charset="0"/>
                        </a:rPr>
                        <a:t>4 Star</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F7ED"/>
                    </a:solidFill>
                  </a:tcPr>
                </a:tc>
                <a:tc>
                  <a:txBody>
                    <a:bodyPr/>
                    <a:lstStyle/>
                    <a:p>
                      <a:pPr algn="ctr"/>
                      <a:r>
                        <a:rPr lang="ms-MY" sz="1000">
                          <a:latin typeface="Tw Cen MT" panose="020B0602020104020603" pitchFamily="34" charset="0"/>
                        </a:rPr>
                        <a:t>52</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F7ED"/>
                    </a:solidFill>
                  </a:tcPr>
                </a:tc>
                <a:tc>
                  <a:txBody>
                    <a:bodyPr/>
                    <a:lstStyle/>
                    <a:p>
                      <a:pPr algn="ctr"/>
                      <a:r>
                        <a:rPr lang="ms-MY" sz="1000">
                          <a:latin typeface="Tw Cen MT" panose="020B0602020104020603" pitchFamily="34" charset="0"/>
                        </a:rPr>
                        <a:t>31</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F7ED"/>
                    </a:solidFill>
                  </a:tcPr>
                </a:tc>
                <a:tc>
                  <a:txBody>
                    <a:bodyPr/>
                    <a:lstStyle/>
                    <a:p>
                      <a:pPr algn="ctr"/>
                      <a:r>
                        <a:rPr lang="ms-MY" sz="1000">
                          <a:latin typeface="Tw Cen MT" panose="020B0602020104020603" pitchFamily="34" charset="0"/>
                        </a:rPr>
                        <a:t>21</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F7ED"/>
                    </a:solidFill>
                  </a:tcPr>
                </a:tc>
                <a:tc>
                  <a:txBody>
                    <a:bodyPr/>
                    <a:lstStyle/>
                    <a:p>
                      <a:pPr algn="ctr"/>
                      <a:r>
                        <a:rPr lang="ms-MY" sz="1000">
                          <a:latin typeface="Tw Cen MT" panose="020B0602020104020603" pitchFamily="34" charset="0"/>
                        </a:rPr>
                        <a:t>6</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F7ED"/>
                    </a:solidFill>
                  </a:tcPr>
                </a:tc>
                <a:tc>
                  <a:txBody>
                    <a:bodyPr/>
                    <a:lstStyle/>
                    <a:p>
                      <a:pPr algn="ctr"/>
                      <a:r>
                        <a:rPr lang="ms-MY" sz="1000">
                          <a:latin typeface="Tw Cen MT" panose="020B0602020104020603" pitchFamily="34" charset="0"/>
                        </a:rPr>
                        <a:t>-</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F7ED"/>
                    </a:solidFill>
                  </a:tcPr>
                </a:tc>
                <a:extLst>
                  <a:ext uri="{0D108BD9-81ED-4DB2-BD59-A6C34878D82A}">
                    <a16:rowId xmlns:a16="http://schemas.microsoft.com/office/drawing/2014/main" val="956212363"/>
                  </a:ext>
                </a:extLst>
              </a:tr>
              <a:tr h="178445">
                <a:tc>
                  <a:txBody>
                    <a:bodyPr/>
                    <a:lstStyle/>
                    <a:p>
                      <a:pPr algn="ctr"/>
                      <a:r>
                        <a:rPr lang="ms-MY" sz="1000">
                          <a:latin typeface="Tw Cen MT" panose="020B0602020104020603" pitchFamily="34" charset="0"/>
                        </a:rPr>
                        <a:t>5 Star</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1000">
                          <a:latin typeface="Tw Cen MT" panose="020B0602020104020603" pitchFamily="34" charset="0"/>
                        </a:rPr>
                        <a:t>7</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1000">
                          <a:latin typeface="Tw Cen MT" panose="020B0602020104020603" pitchFamily="34" charset="0"/>
                        </a:rPr>
                        <a:t>7</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1000">
                          <a:latin typeface="Tw Cen MT" panose="020B0602020104020603" pitchFamily="34" charset="0"/>
                        </a:rPr>
                        <a:t>0</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1000">
                          <a:latin typeface="Tw Cen MT" panose="020B0602020104020603" pitchFamily="34" charset="0"/>
                        </a:rPr>
                        <a:t>-</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1000">
                          <a:latin typeface="Tw Cen MT" panose="020B0602020104020603" pitchFamily="34" charset="0"/>
                        </a:rPr>
                        <a:t>-</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9579480"/>
                  </a:ext>
                </a:extLst>
              </a:tr>
            </a:tbl>
          </a:graphicData>
        </a:graphic>
      </p:graphicFrame>
    </p:spTree>
    <p:extLst>
      <p:ext uri="{BB962C8B-B14F-4D97-AF65-F5344CB8AC3E}">
        <p14:creationId xmlns:p14="http://schemas.microsoft.com/office/powerpoint/2010/main" val="28672139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40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900" b="0" i="0" u="none" strike="noStrike" kern="1200" cap="none" spc="0" normalizeH="0" baseline="0" noProof="0" dirty="0">
                          <a:ln>
                            <a:noFill/>
                          </a:ln>
                          <a:solidFill>
                            <a:schemeClr val="tx1"/>
                          </a:solidFill>
                          <a:effectLst/>
                          <a:uLnTx/>
                          <a:uFillTx/>
                          <a:latin typeface="Tw Cen MT" pitchFamily="34" charset="0"/>
                          <a:ea typeface="+mn-ea"/>
                          <a:cs typeface="+mn-cs"/>
                        </a:rPr>
                        <a:t>Status report on 2017 CO2 reduction in new public buildings published</a:t>
                      </a:r>
                    </a:p>
                    <a:p>
                      <a:pPr eaLnBrk="1" fontAlgn="auto" hangingPunct="1">
                        <a:lnSpc>
                          <a:spcPct val="100000"/>
                        </a:lnSpc>
                        <a:spcBef>
                          <a:spcPts val="0"/>
                        </a:spcBef>
                        <a:spcAft>
                          <a:spcPts val="0"/>
                        </a:spcAft>
                        <a:defRPr/>
                      </a:pPr>
                      <a:endParaRPr lang="en-US" sz="900" dirty="0">
                        <a:solidFill>
                          <a:schemeClr val="tx1"/>
                        </a:solidFill>
                        <a:latin typeface="Tw Cen MT" pitchFamily="34" charset="0"/>
                      </a:endParaRPr>
                    </a:p>
                  </a:txBody>
                  <a:tcPr>
                    <a:solidFill>
                      <a:srgbClr val="00B050">
                        <a:alpha val="10000"/>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900" b="0" i="0" u="none" strike="noStrike" kern="1200" cap="none" spc="0" normalizeH="0" baseline="0" noProof="0" dirty="0">
                          <a:ln>
                            <a:noFill/>
                          </a:ln>
                          <a:solidFill>
                            <a:schemeClr val="tx1"/>
                          </a:solidFill>
                          <a:effectLst/>
                          <a:uLnTx/>
                          <a:uFillTx/>
                          <a:latin typeface="Tw Cen MT" pitchFamily="34" charset="0"/>
                          <a:ea typeface="+mn-ea"/>
                          <a:cs typeface="+mn-cs"/>
                        </a:rPr>
                        <a:t>Status report on 2018 CO2 reduction in new public buildings published</a:t>
                      </a:r>
                    </a:p>
                    <a:p>
                      <a:pPr>
                        <a:lnSpc>
                          <a:spcPct val="100000"/>
                        </a:lnSpc>
                      </a:pPr>
                      <a:endParaRPr lang="en-MY" sz="900" dirty="0">
                        <a:solidFill>
                          <a:schemeClr val="tx1"/>
                        </a:solidFill>
                        <a:latin typeface="Tw Cen MT" pitchFamily="34" charset="0"/>
                      </a:endParaRPr>
                    </a:p>
                  </a:txBody>
                  <a:tcPr>
                    <a:solidFill>
                      <a:srgbClr val="00B050">
                        <a:alpha val="10000"/>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900" b="0" i="0" u="none" strike="noStrike" kern="1200" cap="none" spc="0" normalizeH="0" baseline="0" noProof="0" dirty="0">
                          <a:ln>
                            <a:noFill/>
                          </a:ln>
                          <a:solidFill>
                            <a:schemeClr val="tx1"/>
                          </a:solidFill>
                          <a:effectLst/>
                          <a:uLnTx/>
                          <a:uFillTx/>
                          <a:latin typeface="Tw Cen MT" pitchFamily="34" charset="0"/>
                          <a:ea typeface="+mn-ea"/>
                          <a:cs typeface="+mn-cs"/>
                        </a:rPr>
                        <a:t>Status report on 2019 CO2 reduction in new public buildings published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MY" sz="900" b="0" i="0" u="none" strike="noStrike" kern="1200" cap="none" spc="0" normalizeH="0" baseline="0" noProof="0" dirty="0">
                        <a:ln>
                          <a:noFill/>
                        </a:ln>
                        <a:solidFill>
                          <a:schemeClr val="tx1"/>
                        </a:solidFill>
                        <a:effectLst/>
                        <a:uLnTx/>
                        <a:uFillTx/>
                        <a:latin typeface="Tw Cen MT"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s-MY"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rPr>
                        <a:t>Study on achievement of carbon reduction published</a:t>
                      </a:r>
                    </a:p>
                    <a:p>
                      <a:pPr>
                        <a:lnSpc>
                          <a:spcPct val="100000"/>
                        </a:lnSpc>
                      </a:pPr>
                      <a:endParaRPr lang="en-MY" sz="900" dirty="0">
                        <a:solidFill>
                          <a:schemeClr val="tx1"/>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699593" cy="1179643"/>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6% CO2 emission reduction in new public buildings exceeding RM50Mn by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E3-Focus on public projects to lead the charge on sustainable practices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63775"/>
            <a:ext cx="6864535" cy="1477328"/>
          </a:xfrm>
          <a:prstGeom prst="rect">
            <a:avLst/>
          </a:prstGeom>
          <a:noFill/>
        </p:spPr>
        <p:txBody>
          <a:bodyPr wrap="square" rtlCol="0">
            <a:spAutoFit/>
          </a:bodyPr>
          <a:lstStyle/>
          <a:p>
            <a:r>
              <a:rPr lang="en-MY" sz="1000" dirty="0">
                <a:latin typeface="Tw Cen MT" panose="020B0602020104020603" pitchFamily="34" charset="0"/>
              </a:rPr>
              <a:t>This is a new KPI under the purview of IWG7 commencing </a:t>
            </a:r>
            <a:r>
              <a:rPr lang="en-MY" sz="1000" dirty="0" smtClean="0">
                <a:latin typeface="Tw Cen MT" panose="020B0602020104020603" pitchFamily="34" charset="0"/>
              </a:rPr>
              <a:t>in </a:t>
            </a:r>
            <a:r>
              <a:rPr lang="en-MY" sz="1000" dirty="0">
                <a:latin typeface="Tw Cen MT" panose="020B0602020104020603" pitchFamily="34" charset="0"/>
              </a:rPr>
              <a:t>2018.</a:t>
            </a:r>
          </a:p>
          <a:p>
            <a:endParaRPr lang="en-MY" sz="1000" dirty="0">
              <a:latin typeface="Tw Cen MT" panose="020B0602020104020603" pitchFamily="34" charset="0"/>
            </a:endParaRPr>
          </a:p>
          <a:p>
            <a:pPr lvl="0">
              <a:defRPr/>
            </a:pPr>
            <a:r>
              <a:rPr lang="en-MY" sz="1000" b="1" dirty="0" smtClean="0">
                <a:latin typeface="Tw Cen MT" pitchFamily="34" charset="0"/>
              </a:rPr>
              <a:t>Status report on 2017 CO2 reduction in new public buildings published</a:t>
            </a:r>
          </a:p>
          <a:p>
            <a:r>
              <a:rPr lang="en-MY" sz="1000" dirty="0" smtClean="0">
                <a:latin typeface="Tw Cen MT" panose="020B0602020104020603" pitchFamily="34" charset="0"/>
              </a:rPr>
              <a:t>CO2 </a:t>
            </a:r>
            <a:r>
              <a:rPr lang="en-MY" sz="1000" dirty="0">
                <a:latin typeface="Tw Cen MT" panose="020B0602020104020603" pitchFamily="34" charset="0"/>
              </a:rPr>
              <a:t>emission reduction in new public buildings exceeding RM50Mn by 2020 will be calculated using </a:t>
            </a:r>
            <a:r>
              <a:rPr lang="en-MY" sz="1000" dirty="0" err="1">
                <a:latin typeface="Tw Cen MT" panose="020B0602020104020603" pitchFamily="34" charset="0"/>
              </a:rPr>
              <a:t>MyCREST</a:t>
            </a:r>
            <a:r>
              <a:rPr lang="en-MY" sz="1000" dirty="0">
                <a:latin typeface="Tw Cen MT" panose="020B0602020104020603" pitchFamily="34" charset="0"/>
              </a:rPr>
              <a:t> assessment. The assessment were conducted in 2017 and its report published in 2018. Only 1 public project that is </a:t>
            </a:r>
            <a:r>
              <a:rPr lang="en-MY" sz="1000" dirty="0" err="1">
                <a:latin typeface="Tw Cen MT" panose="020B0602020104020603" pitchFamily="34" charset="0"/>
              </a:rPr>
              <a:t>Menara</a:t>
            </a:r>
            <a:r>
              <a:rPr lang="en-MY" sz="1000" dirty="0">
                <a:latin typeface="Tw Cen MT" panose="020B0602020104020603" pitchFamily="34" charset="0"/>
              </a:rPr>
              <a:t> KKR2 was assessed in 2017. Menara KKR2 was designed to emit 6302.22 ktCO2e/year and it achieved 64% CO2 emission reduction from its conventional design. </a:t>
            </a:r>
            <a:endParaRPr lang="en-MY" sz="1000" dirty="0" smtClean="0">
              <a:latin typeface="Tw Cen MT" panose="020B0602020104020603" pitchFamily="34" charset="0"/>
            </a:endParaRPr>
          </a:p>
          <a:p>
            <a:endParaRPr lang="en-MY" sz="1000" dirty="0" smtClean="0">
              <a:latin typeface="Tw Cen MT" panose="020B0602020104020603" pitchFamily="34" charset="0"/>
            </a:endParaRPr>
          </a:p>
          <a:p>
            <a:r>
              <a:rPr lang="en-MY" sz="1000" dirty="0" smtClean="0">
                <a:latin typeface="Tw Cen MT" panose="020B0602020104020603" pitchFamily="34" charset="0"/>
              </a:rPr>
              <a:t>The report on CO2 reduction in new public building is 50% completed and expected to be published by Q4 2018.</a:t>
            </a: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a:solidFill>
                  <a:schemeClr val="bg1"/>
                </a:solidFill>
                <a:latin typeface="Tw Cen MT" panose="020B0602020104020603" pitchFamily="34" charset="0"/>
              </a:rPr>
              <a:t>KPI E3-136</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655295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3529910511"/>
              </p:ext>
            </p:extLst>
          </p:nvPr>
        </p:nvGraphicFramePr>
        <p:xfrm>
          <a:off x="2" y="2063918"/>
          <a:ext cx="6858000" cy="2296959"/>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392865">
                  <a:extLst>
                    <a:ext uri="{9D8B030D-6E8A-4147-A177-3AD203B41FA5}">
                      <a16:colId xmlns:a16="http://schemas.microsoft.com/office/drawing/2014/main" val="3372148144"/>
                    </a:ext>
                  </a:extLst>
                </a:gridCol>
                <a:gridCol w="1382233">
                  <a:extLst>
                    <a:ext uri="{9D8B030D-6E8A-4147-A177-3AD203B41FA5}">
                      <a16:colId xmlns:a16="http://schemas.microsoft.com/office/drawing/2014/main" val="384475541"/>
                    </a:ext>
                  </a:extLst>
                </a:gridCol>
                <a:gridCol w="1360967">
                  <a:extLst>
                    <a:ext uri="{9D8B030D-6E8A-4147-A177-3AD203B41FA5}">
                      <a16:colId xmlns:a16="http://schemas.microsoft.com/office/drawing/2014/main" val="3666211108"/>
                    </a:ext>
                  </a:extLst>
                </a:gridCol>
                <a:gridCol w="14035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Tw Cen MT" pitchFamily="34" charset="0"/>
                          <a:ea typeface="+mn-ea"/>
                          <a:cs typeface="+mn-cs"/>
                        </a:rPr>
                        <a:t>Sustainable specification completed by JKR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ms-MY" sz="900" b="0" i="0" u="none" strike="noStrike" kern="1200" cap="none" spc="0" normalizeH="0" baseline="0" noProof="0" dirty="0">
                        <a:ln>
                          <a:noFill/>
                        </a:ln>
                        <a:solidFill>
                          <a:srgbClr val="000000"/>
                        </a:solidFill>
                        <a:effectLst/>
                        <a:uLnTx/>
                        <a:uFillTx/>
                        <a:latin typeface="Tw Cen MT"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s-MY" sz="900" b="0" i="0" u="none" strike="noStrike" kern="1200" cap="none" spc="0" normalizeH="0" baseline="0" noProof="0" dirty="0">
                          <a:ln>
                            <a:noFill/>
                          </a:ln>
                          <a:solidFill>
                            <a:srgbClr val="000000"/>
                          </a:solidFill>
                          <a:effectLst/>
                          <a:uLnTx/>
                          <a:uFillTx/>
                          <a:latin typeface="Tw Cen MT" pitchFamily="34" charset="0"/>
                          <a:ea typeface="+mn-ea"/>
                          <a:cs typeface="+mn-cs"/>
                        </a:rPr>
                        <a:t>3 pilot projects for the implementation of sustainable specification identified by JKR</a:t>
                      </a:r>
                    </a:p>
                    <a:p>
                      <a:pPr>
                        <a:lnSpc>
                          <a:spcPct val="100000"/>
                        </a:lnSpc>
                      </a:pPr>
                      <a:endParaRPr lang="en-MY" sz="900" dirty="0">
                        <a:latin typeface="Tw Cen MT" pitchFamily="34" charset="0"/>
                      </a:endParaRPr>
                    </a:p>
                  </a:txBody>
                  <a:tcPr>
                    <a:solidFill>
                      <a:srgbClr val="00B050">
                        <a:alpha val="10000"/>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rPr>
                        <a:t>Sustainable specification in pilot projects implemented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rPr>
                        <a:t>Status on the </a:t>
                      </a:r>
                      <a:r>
                        <a:rPr kumimoji="0" lang="en-MY"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rPr>
                        <a:t>implementation of sustainable specification in procurement for public building and infrastructure </a:t>
                      </a:r>
                      <a:r>
                        <a:rPr kumimoji="0" lang="en-US"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rPr>
                        <a:t>reported</a:t>
                      </a:r>
                      <a:endParaRPr kumimoji="0" lang="en-US" sz="900" b="0" i="0" u="none" strike="sng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ms-MY" sz="900" b="0" i="0" u="none" strike="noStrike" kern="1200" cap="none" spc="0" normalizeH="0" baseline="0" noProof="0" dirty="0">
                        <a:ln>
                          <a:noFill/>
                        </a:ln>
                        <a:solidFill>
                          <a:srgbClr val="000000"/>
                        </a:solidFill>
                        <a:effectLst/>
                        <a:uLnTx/>
                        <a:uFillTx/>
                        <a:latin typeface="Tw Cen MT" pitchFamily="34" charset="0"/>
                        <a:ea typeface="+mn-ea"/>
                        <a:cs typeface="+mn-cs"/>
                      </a:endParaRP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r>
                        <a:rPr lang="en-US" sz="900" dirty="0">
                          <a:solidFill>
                            <a:schemeClr val="tx1"/>
                          </a:solidFill>
                          <a:latin typeface="Tw Cen MT" pitchFamily="34" charset="0"/>
                        </a:rPr>
                        <a:t>Report on sustainable specification (GPSS Design Score) in procurement for public building and infrastructure issued</a:t>
                      </a:r>
                    </a:p>
                    <a:p>
                      <a:pPr eaLnBrk="1" fontAlgn="auto" hangingPunct="1">
                        <a:lnSpc>
                          <a:spcPct val="100000"/>
                        </a:lnSpc>
                        <a:spcBef>
                          <a:spcPts val="0"/>
                        </a:spcBef>
                        <a:spcAft>
                          <a:spcPts val="0"/>
                        </a:spcAft>
                        <a:defRPr/>
                      </a:pPr>
                      <a:endParaRPr kumimoji="0" lang="en-US"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endParaRPr>
                    </a:p>
                  </a:txBody>
                  <a:tcPr>
                    <a:solidFill>
                      <a:srgbClr val="00B050">
                        <a:alpha val="10000"/>
                      </a:srgbClr>
                    </a:solidFill>
                  </a:tcPr>
                </a:tc>
                <a:tc>
                  <a:txBody>
                    <a:bodyPr/>
                    <a:lstStyle/>
                    <a:p>
                      <a:r>
                        <a:rPr lang="en-US" sz="900" dirty="0">
                          <a:solidFill>
                            <a:schemeClr val="tx1"/>
                          </a:solidFill>
                          <a:latin typeface="Tw Cen MT" pitchFamily="34" charset="0"/>
                        </a:rPr>
                        <a:t>Report on sustainable specification (GPSS Construction Score) in procurement for public building and infrastructure issued</a:t>
                      </a:r>
                    </a:p>
                    <a:p>
                      <a:pPr>
                        <a:lnSpc>
                          <a:spcPct val="100000"/>
                        </a:lnSpc>
                      </a:pPr>
                      <a:endParaRPr kumimoji="0" lang="en-MY"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endParaRPr>
                    </a:p>
                  </a:txBody>
                  <a:tcPr>
                    <a:solidFill>
                      <a:srgbClr val="00B050">
                        <a:alpha val="10000"/>
                      </a:srgbClr>
                    </a:solidFill>
                  </a:tcPr>
                </a:tc>
                <a:tc>
                  <a:txBody>
                    <a:bodyPr/>
                    <a:lstStyle/>
                    <a:p>
                      <a:r>
                        <a:rPr lang="en-US" sz="900" dirty="0">
                          <a:solidFill>
                            <a:schemeClr val="tx1"/>
                          </a:solidFill>
                          <a:latin typeface="Tw Cen MT" pitchFamily="34" charset="0"/>
                        </a:rPr>
                        <a:t>Final report on sustainable specification in procurement for public building and infrastructure issued</a:t>
                      </a:r>
                    </a:p>
                    <a:p>
                      <a:endParaRPr lang="en-US" sz="900" dirty="0">
                        <a:solidFill>
                          <a:schemeClr val="tx1"/>
                        </a:solidFill>
                        <a:latin typeface="Tw Cen MT" pitchFamily="34" charset="0"/>
                      </a:endParaRPr>
                    </a:p>
                    <a:p>
                      <a:r>
                        <a:rPr lang="en-US" sz="900" dirty="0">
                          <a:solidFill>
                            <a:schemeClr val="tx1"/>
                          </a:solidFill>
                          <a:latin typeface="Tw Cen MT" pitchFamily="34" charset="0"/>
                        </a:rPr>
                        <a:t>Circular on implementation of sustainable specification in procurement for public building and infrastructure issued by MOF</a:t>
                      </a:r>
                    </a:p>
                    <a:p>
                      <a:pPr>
                        <a:lnSpc>
                          <a:spcPct val="100000"/>
                        </a:lnSpc>
                      </a:pPr>
                      <a:endParaRPr kumimoji="0" lang="en-MY"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296404932"/>
              </p:ext>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MOF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2" y="445153"/>
          <a:ext cx="4699593" cy="1322832"/>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Sustainable specification mandated in procurement for public buildings/ infrastructure by Q4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E3-Focus on public projects to lead the charge on sustainable practices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864535" cy="3016210"/>
          </a:xfrm>
          <a:prstGeom prst="rect">
            <a:avLst/>
          </a:prstGeom>
          <a:noFill/>
        </p:spPr>
        <p:txBody>
          <a:bodyPr wrap="square" rtlCol="0">
            <a:spAutoFit/>
          </a:bodyPr>
          <a:lstStyle/>
          <a:p>
            <a:pPr algn="just"/>
            <a:r>
              <a:rPr lang="en-US" sz="1000" b="1" dirty="0">
                <a:latin typeface="Tw Cen MT" pitchFamily="34" charset="0"/>
                <a:cs typeface="Arial" panose="020B0604020202020204" pitchFamily="34" charset="0"/>
              </a:rPr>
              <a:t>Report On Sustainable Specification In Procurement For Public Building</a:t>
            </a:r>
            <a:r>
              <a:rPr lang="en-MY" sz="1000" b="1" dirty="0">
                <a:latin typeface="Tw Cen MT" panose="020B0602020104020603" pitchFamily="34" charset="0"/>
              </a:rPr>
              <a:t> </a:t>
            </a:r>
          </a:p>
          <a:p>
            <a:pPr algn="just"/>
            <a:r>
              <a:rPr lang="en-MY" sz="1000" dirty="0">
                <a:latin typeface="Tw Cen MT" panose="020B0602020104020603" pitchFamily="34" charset="0"/>
              </a:rPr>
              <a:t>Sustainable specification was included in the contract document  for the three (3) pilot projects under JKR in 2016. The Green Product Scoring System (GPSS) was used to measure the percentage of green products used in these projects and the respective cost in monetary value. </a:t>
            </a:r>
          </a:p>
          <a:p>
            <a:pPr algn="just"/>
            <a:endParaRPr lang="en-MY" sz="1000" dirty="0">
              <a:latin typeface="Tw Cen MT" panose="020B0602020104020603" pitchFamily="34" charset="0"/>
            </a:endParaRPr>
          </a:p>
          <a:p>
            <a:pPr algn="just"/>
            <a:r>
              <a:rPr lang="en-MY" sz="1000">
                <a:latin typeface="Tw Cen MT" panose="020B0602020104020603" pitchFamily="34" charset="0"/>
              </a:rPr>
              <a:t>Status report on the projects are </a:t>
            </a:r>
            <a:r>
              <a:rPr lang="en-MY" sz="1000" dirty="0">
                <a:latin typeface="Tw Cen MT" panose="020B0602020104020603" pitchFamily="34" charset="0"/>
              </a:rPr>
              <a:t>as follows :</a:t>
            </a:r>
          </a:p>
          <a:p>
            <a:pPr algn="just"/>
            <a:endParaRPr lang="en-MY" sz="1000" dirty="0">
              <a:latin typeface="Tw Cen MT" panose="020B0602020104020603" pitchFamily="34" charset="0"/>
            </a:endParaRPr>
          </a:p>
          <a:p>
            <a:pPr algn="just"/>
            <a:r>
              <a:rPr lang="en-MY" sz="1000" dirty="0">
                <a:latin typeface="Tw Cen MT" panose="020B0602020104020603" pitchFamily="34" charset="0"/>
              </a:rPr>
              <a:t>1) </a:t>
            </a:r>
            <a:r>
              <a:rPr lang="en-MY" sz="1000" dirty="0" err="1">
                <a:latin typeface="Tw Cen MT" panose="020B0602020104020603" pitchFamily="34" charset="0"/>
              </a:rPr>
              <a:t>Pusat</a:t>
            </a:r>
            <a:r>
              <a:rPr lang="en-MY" sz="1000" dirty="0">
                <a:latin typeface="Tw Cen MT" panose="020B0602020104020603" pitchFamily="34" charset="0"/>
              </a:rPr>
              <a:t> </a:t>
            </a:r>
            <a:r>
              <a:rPr lang="en-MY" sz="1000" dirty="0" err="1">
                <a:latin typeface="Tw Cen MT" panose="020B0602020104020603" pitchFamily="34" charset="0"/>
              </a:rPr>
              <a:t>pengajian</a:t>
            </a:r>
            <a:r>
              <a:rPr lang="en-MY" sz="1000" dirty="0">
                <a:latin typeface="Tw Cen MT" panose="020B0602020104020603" pitchFamily="34" charset="0"/>
              </a:rPr>
              <a:t> </a:t>
            </a:r>
            <a:r>
              <a:rPr lang="en-MY" sz="1000" dirty="0" err="1">
                <a:latin typeface="Tw Cen MT" panose="020B0602020104020603" pitchFamily="34" charset="0"/>
              </a:rPr>
              <a:t>pengurusan</a:t>
            </a:r>
            <a:r>
              <a:rPr lang="en-MY" sz="1000" dirty="0">
                <a:latin typeface="Tw Cen MT" panose="020B0602020104020603" pitchFamily="34" charset="0"/>
              </a:rPr>
              <a:t> </a:t>
            </a:r>
            <a:r>
              <a:rPr lang="en-MY" sz="1000" dirty="0" err="1">
                <a:latin typeface="Tw Cen MT" panose="020B0602020104020603" pitchFamily="34" charset="0"/>
              </a:rPr>
              <a:t>pelancongan</a:t>
            </a:r>
            <a:r>
              <a:rPr lang="en-MY" sz="1000" dirty="0">
                <a:latin typeface="Tw Cen MT" panose="020B0602020104020603" pitchFamily="34" charset="0"/>
              </a:rPr>
              <a:t> </a:t>
            </a:r>
            <a:r>
              <a:rPr lang="en-MY" sz="1000" dirty="0" err="1">
                <a:latin typeface="Tw Cen MT" panose="020B0602020104020603" pitchFamily="34" charset="0"/>
              </a:rPr>
              <a:t>Hospitatliti</a:t>
            </a:r>
            <a:r>
              <a:rPr lang="en-MY" sz="1000" dirty="0">
                <a:latin typeface="Tw Cen MT" panose="020B0602020104020603" pitchFamily="34" charset="0"/>
              </a:rPr>
              <a:t> </a:t>
            </a:r>
            <a:r>
              <a:rPr lang="en-MY" sz="1000" dirty="0" err="1">
                <a:latin typeface="Tw Cen MT" panose="020B0602020104020603" pitchFamily="34" charset="0"/>
              </a:rPr>
              <a:t>dan</a:t>
            </a:r>
            <a:r>
              <a:rPr lang="en-MY" sz="1000" dirty="0">
                <a:latin typeface="Tw Cen MT" panose="020B0602020104020603" pitchFamily="34" charset="0"/>
              </a:rPr>
              <a:t> </a:t>
            </a:r>
            <a:r>
              <a:rPr lang="en-MY" sz="1000" dirty="0" err="1">
                <a:latin typeface="Tw Cen MT" panose="020B0602020104020603" pitchFamily="34" charset="0"/>
              </a:rPr>
              <a:t>Alam</a:t>
            </a:r>
            <a:r>
              <a:rPr lang="en-MY" sz="1000" dirty="0">
                <a:latin typeface="Tw Cen MT" panose="020B0602020104020603" pitchFamily="34" charset="0"/>
              </a:rPr>
              <a:t> </a:t>
            </a:r>
            <a:r>
              <a:rPr lang="en-MY" sz="1000" dirty="0" err="1">
                <a:latin typeface="Tw Cen MT" panose="020B0602020104020603" pitchFamily="34" charset="0"/>
              </a:rPr>
              <a:t>Sekitar</a:t>
            </a:r>
            <a:r>
              <a:rPr lang="en-MY" sz="1000" dirty="0">
                <a:latin typeface="Tw Cen MT" panose="020B0602020104020603" pitchFamily="34" charset="0"/>
              </a:rPr>
              <a:t> UUM </a:t>
            </a:r>
            <a:r>
              <a:rPr lang="en-MY" sz="1000" dirty="0" err="1">
                <a:latin typeface="Tw Cen MT" panose="020B0602020104020603" pitchFamily="34" charset="0"/>
              </a:rPr>
              <a:t>Colgis</a:t>
            </a:r>
            <a:endParaRPr lang="en-MY" sz="1000" dirty="0">
              <a:latin typeface="Tw Cen MT" panose="020B0602020104020603" pitchFamily="34" charset="0"/>
            </a:endParaRPr>
          </a:p>
          <a:p>
            <a:pPr marL="361950" indent="-184150" algn="just">
              <a:buFont typeface="Arial" panose="020B0604020202020204" pitchFamily="34" charset="0"/>
              <a:buChar char="•"/>
            </a:pPr>
            <a:r>
              <a:rPr lang="en-MY" sz="1000" dirty="0">
                <a:latin typeface="Tw Cen MT" panose="020B0602020104020603" pitchFamily="34" charset="0"/>
              </a:rPr>
              <a:t>  GPSS Score : </a:t>
            </a:r>
            <a:r>
              <a:rPr lang="en-US" sz="1000" dirty="0">
                <a:latin typeface="Tw Cen MT" panose="020B0602020104020603" pitchFamily="34" charset="0"/>
              </a:rPr>
              <a:t>1 Star</a:t>
            </a:r>
          </a:p>
          <a:p>
            <a:pPr marL="361950" indent="-184150" algn="just">
              <a:buFont typeface="Arial" panose="020B0604020202020204" pitchFamily="34" charset="0"/>
              <a:buChar char="•"/>
            </a:pPr>
            <a:r>
              <a:rPr lang="en-US" sz="1000" dirty="0">
                <a:latin typeface="Tw Cen MT" panose="020B0602020104020603" pitchFamily="34" charset="0"/>
              </a:rPr>
              <a:t>  GPSS design score is 45.78% (1 Star). The Report on GPSS Design Score submitted to CIDB on 25 April 2018. </a:t>
            </a:r>
          </a:p>
          <a:p>
            <a:pPr marL="177800" algn="just"/>
            <a:endParaRPr lang="en-MY" sz="1000" dirty="0">
              <a:latin typeface="Tw Cen MT" panose="020B0602020104020603" pitchFamily="34" charset="0"/>
            </a:endParaRPr>
          </a:p>
          <a:p>
            <a:pPr algn="just"/>
            <a:r>
              <a:rPr lang="en-MY" sz="1000" dirty="0">
                <a:latin typeface="Tw Cen MT" panose="020B0602020104020603" pitchFamily="34" charset="0"/>
              </a:rPr>
              <a:t>2) </a:t>
            </a:r>
            <a:r>
              <a:rPr lang="en-MY" sz="1000" dirty="0" err="1">
                <a:latin typeface="Tw Cen MT" panose="020B0602020104020603" pitchFamily="34" charset="0"/>
              </a:rPr>
              <a:t>Fakulti</a:t>
            </a:r>
            <a:r>
              <a:rPr lang="en-MY" sz="1000" dirty="0">
                <a:latin typeface="Tw Cen MT" panose="020B0602020104020603" pitchFamily="34" charset="0"/>
              </a:rPr>
              <a:t> </a:t>
            </a:r>
            <a:r>
              <a:rPr lang="en-MY" sz="1000" dirty="0" err="1">
                <a:latin typeface="Tw Cen MT" panose="020B0602020104020603" pitchFamily="34" charset="0"/>
              </a:rPr>
              <a:t>pendidikan</a:t>
            </a:r>
            <a:r>
              <a:rPr lang="en-MY" sz="1000" dirty="0">
                <a:latin typeface="Tw Cen MT" panose="020B0602020104020603" pitchFamily="34" charset="0"/>
              </a:rPr>
              <a:t> </a:t>
            </a:r>
            <a:r>
              <a:rPr lang="en-MY" sz="1000" dirty="0" err="1">
                <a:latin typeface="Tw Cen MT" panose="020B0602020104020603" pitchFamily="34" charset="0"/>
              </a:rPr>
              <a:t>teknikal</a:t>
            </a:r>
            <a:r>
              <a:rPr lang="en-MY" sz="1000" dirty="0">
                <a:latin typeface="Tw Cen MT" panose="020B0602020104020603" pitchFamily="34" charset="0"/>
              </a:rPr>
              <a:t> </a:t>
            </a:r>
            <a:r>
              <a:rPr lang="en-MY" sz="1000" dirty="0" err="1">
                <a:latin typeface="Tw Cen MT" panose="020B0602020104020603" pitchFamily="34" charset="0"/>
              </a:rPr>
              <a:t>dan</a:t>
            </a:r>
            <a:r>
              <a:rPr lang="en-MY" sz="1000" dirty="0">
                <a:latin typeface="Tw Cen MT" panose="020B0602020104020603" pitchFamily="34" charset="0"/>
              </a:rPr>
              <a:t> </a:t>
            </a:r>
            <a:r>
              <a:rPr lang="en-MY" sz="1000" dirty="0" err="1">
                <a:latin typeface="Tw Cen MT" panose="020B0602020104020603" pitchFamily="34" charset="0"/>
              </a:rPr>
              <a:t>vokasional</a:t>
            </a:r>
            <a:r>
              <a:rPr lang="en-MY" sz="1000" dirty="0">
                <a:latin typeface="Tw Cen MT" panose="020B0602020104020603" pitchFamily="34" charset="0"/>
              </a:rPr>
              <a:t> di  </a:t>
            </a:r>
            <a:r>
              <a:rPr lang="en-MY" sz="1000" dirty="0" err="1">
                <a:latin typeface="Tw Cen MT" panose="020B0602020104020603" pitchFamily="34" charset="0"/>
              </a:rPr>
              <a:t>kampus</a:t>
            </a:r>
            <a:r>
              <a:rPr lang="en-MY" sz="1000" dirty="0">
                <a:latin typeface="Tw Cen MT" panose="020B0602020104020603" pitchFamily="34" charset="0"/>
              </a:rPr>
              <a:t> UPSI </a:t>
            </a:r>
            <a:r>
              <a:rPr lang="en-MY" sz="1000" dirty="0" err="1">
                <a:latin typeface="Tw Cen MT" panose="020B0602020104020603" pitchFamily="34" charset="0"/>
              </a:rPr>
              <a:t>Teluk</a:t>
            </a:r>
            <a:r>
              <a:rPr lang="en-MY" sz="1000" dirty="0">
                <a:latin typeface="Tw Cen MT" panose="020B0602020104020603" pitchFamily="34" charset="0"/>
              </a:rPr>
              <a:t> </a:t>
            </a:r>
            <a:r>
              <a:rPr lang="en-MY" sz="1000" dirty="0" err="1">
                <a:latin typeface="Tw Cen MT" panose="020B0602020104020603" pitchFamily="34" charset="0"/>
              </a:rPr>
              <a:t>Intan</a:t>
            </a:r>
            <a:r>
              <a:rPr lang="en-MY" sz="1000" dirty="0">
                <a:latin typeface="Tw Cen MT" panose="020B0602020104020603" pitchFamily="34" charset="0"/>
              </a:rPr>
              <a:t> </a:t>
            </a:r>
            <a:r>
              <a:rPr lang="en-MY" sz="1000" dirty="0" err="1">
                <a:latin typeface="Tw Cen MT" panose="020B0602020104020603" pitchFamily="34" charset="0"/>
              </a:rPr>
              <a:t>Fasa</a:t>
            </a:r>
            <a:r>
              <a:rPr lang="en-MY" sz="1000" dirty="0">
                <a:latin typeface="Tw Cen MT" panose="020B0602020104020603" pitchFamily="34" charset="0"/>
              </a:rPr>
              <a:t> 2- </a:t>
            </a:r>
            <a:r>
              <a:rPr lang="en-MY" sz="1000" dirty="0" err="1">
                <a:latin typeface="Tw Cen MT" panose="020B0602020104020603" pitchFamily="34" charset="0"/>
              </a:rPr>
              <a:t>Bangunan</a:t>
            </a:r>
            <a:r>
              <a:rPr lang="en-MY" sz="1000" dirty="0">
                <a:latin typeface="Tw Cen MT" panose="020B0602020104020603" pitchFamily="34" charset="0"/>
              </a:rPr>
              <a:t> </a:t>
            </a:r>
          </a:p>
          <a:p>
            <a:pPr marL="361950" indent="-184150" algn="just">
              <a:buFont typeface="Arial" panose="020B0604020202020204" pitchFamily="34" charset="0"/>
              <a:buChar char="•"/>
            </a:pPr>
            <a:r>
              <a:rPr lang="en-US" sz="1000" dirty="0">
                <a:latin typeface="Tw Cen MT" panose="020B0602020104020603" pitchFamily="34" charset="0"/>
              </a:rPr>
              <a:t>GPSS Score : Assessment is on-going </a:t>
            </a:r>
          </a:p>
          <a:p>
            <a:pPr marL="361950" indent="-184150" algn="just">
              <a:buFont typeface="Arial" panose="020B0604020202020204" pitchFamily="34" charset="0"/>
              <a:buChar char="•"/>
            </a:pPr>
            <a:r>
              <a:rPr lang="en-MY" sz="1000" dirty="0" err="1">
                <a:latin typeface="Tw Cen MT" panose="020B0602020104020603" pitchFamily="34" charset="0"/>
              </a:rPr>
              <a:t>MyCREST</a:t>
            </a:r>
            <a:r>
              <a:rPr lang="en-MY" sz="1000" dirty="0">
                <a:latin typeface="Tw Cen MT" panose="020B0602020104020603" pitchFamily="34" charset="0"/>
              </a:rPr>
              <a:t> and GPSS workshop on the design score is scheduled on July 4th by Head of Project Team, HOPT </a:t>
            </a:r>
            <a:r>
              <a:rPr lang="en-MY" sz="1000" dirty="0" err="1">
                <a:latin typeface="Tw Cen MT" panose="020B0602020104020603" pitchFamily="34" charset="0"/>
              </a:rPr>
              <a:t>Cawangan</a:t>
            </a:r>
            <a:r>
              <a:rPr lang="en-MY" sz="1000" dirty="0">
                <a:latin typeface="Tw Cen MT" panose="020B0602020104020603" pitchFamily="34" charset="0"/>
              </a:rPr>
              <a:t> </a:t>
            </a:r>
            <a:r>
              <a:rPr lang="en-MY" sz="1000" dirty="0" err="1">
                <a:latin typeface="Tw Cen MT" panose="020B0602020104020603" pitchFamily="34" charset="0"/>
              </a:rPr>
              <a:t>Kerja</a:t>
            </a:r>
            <a:r>
              <a:rPr lang="en-MY" sz="1000" dirty="0">
                <a:latin typeface="Tw Cen MT" panose="020B0602020104020603" pitchFamily="34" charset="0"/>
              </a:rPr>
              <a:t> </a:t>
            </a:r>
            <a:r>
              <a:rPr lang="en-MY" sz="1000" dirty="0" err="1">
                <a:latin typeface="Tw Cen MT" panose="020B0602020104020603" pitchFamily="34" charset="0"/>
              </a:rPr>
              <a:t>Pendidikan</a:t>
            </a:r>
            <a:r>
              <a:rPr lang="en-MY" sz="1000" dirty="0">
                <a:latin typeface="Tw Cen MT" panose="020B0602020104020603" pitchFamily="34" charset="0"/>
              </a:rPr>
              <a:t>.</a:t>
            </a:r>
          </a:p>
          <a:p>
            <a:pPr algn="just"/>
            <a:endParaRPr lang="en-MY" sz="1000" dirty="0">
              <a:latin typeface="Tw Cen MT" panose="020B0602020104020603" pitchFamily="34" charset="0"/>
            </a:endParaRPr>
          </a:p>
          <a:p>
            <a:pPr algn="just"/>
            <a:r>
              <a:rPr lang="en-MY" sz="1000" dirty="0">
                <a:latin typeface="Tw Cen MT" panose="020B0602020104020603" pitchFamily="34" charset="0"/>
              </a:rPr>
              <a:t>3) </a:t>
            </a:r>
            <a:r>
              <a:rPr lang="en-MY" sz="1000" dirty="0" err="1">
                <a:latin typeface="Tw Cen MT" panose="020B0602020104020603" pitchFamily="34" charset="0"/>
              </a:rPr>
              <a:t>Pusat</a:t>
            </a:r>
            <a:r>
              <a:rPr lang="en-MY" sz="1000" dirty="0">
                <a:latin typeface="Tw Cen MT" panose="020B0602020104020603" pitchFamily="34" charset="0"/>
              </a:rPr>
              <a:t> </a:t>
            </a:r>
            <a:r>
              <a:rPr lang="en-MY" sz="1000" dirty="0" err="1">
                <a:latin typeface="Tw Cen MT" panose="020B0602020104020603" pitchFamily="34" charset="0"/>
              </a:rPr>
              <a:t>Latihan</a:t>
            </a:r>
            <a:r>
              <a:rPr lang="en-MY" sz="1000" dirty="0">
                <a:latin typeface="Tw Cen MT" panose="020B0602020104020603" pitchFamily="34" charset="0"/>
              </a:rPr>
              <a:t> </a:t>
            </a:r>
            <a:r>
              <a:rPr lang="en-MY" sz="1000" dirty="0" err="1">
                <a:latin typeface="Tw Cen MT" panose="020B0602020104020603" pitchFamily="34" charset="0"/>
              </a:rPr>
              <a:t>Keselamatan</a:t>
            </a:r>
            <a:r>
              <a:rPr lang="en-MY" sz="1000" dirty="0">
                <a:latin typeface="Tw Cen MT" panose="020B0602020104020603" pitchFamily="34" charset="0"/>
              </a:rPr>
              <a:t> </a:t>
            </a:r>
            <a:r>
              <a:rPr lang="en-MY" sz="1000" dirty="0" err="1">
                <a:latin typeface="Tw Cen MT" panose="020B0602020104020603" pitchFamily="34" charset="0"/>
              </a:rPr>
              <a:t>Perlindungan</a:t>
            </a:r>
            <a:r>
              <a:rPr lang="en-MY" sz="1000" dirty="0">
                <a:latin typeface="Tw Cen MT" panose="020B0602020104020603" pitchFamily="34" charset="0"/>
              </a:rPr>
              <a:t> Malaysia (PLKPM) Bandar </a:t>
            </a:r>
            <a:r>
              <a:rPr lang="en-MY" sz="1000" dirty="0" err="1">
                <a:latin typeface="Tw Cen MT" panose="020B0602020104020603" pitchFamily="34" charset="0"/>
              </a:rPr>
              <a:t>Baru</a:t>
            </a:r>
            <a:r>
              <a:rPr lang="en-MY" sz="1000" dirty="0">
                <a:latin typeface="Tw Cen MT" panose="020B0602020104020603" pitchFamily="34" charset="0"/>
              </a:rPr>
              <a:t> </a:t>
            </a:r>
            <a:r>
              <a:rPr lang="en-MY" sz="1000" dirty="0" err="1">
                <a:latin typeface="Tw Cen MT" panose="020B0602020104020603" pitchFamily="34" charset="0"/>
              </a:rPr>
              <a:t>Enstek</a:t>
            </a:r>
            <a:r>
              <a:rPr lang="en-MY" sz="1000" dirty="0">
                <a:latin typeface="Tw Cen MT" panose="020B0602020104020603" pitchFamily="34" charset="0"/>
              </a:rPr>
              <a:t>, </a:t>
            </a:r>
            <a:r>
              <a:rPr lang="en-MY" sz="1000" dirty="0" err="1">
                <a:latin typeface="Tw Cen MT" panose="020B0602020104020603" pitchFamily="34" charset="0"/>
              </a:rPr>
              <a:t>N.Sembilan</a:t>
            </a:r>
            <a:r>
              <a:rPr lang="en-MY" sz="1000" dirty="0">
                <a:latin typeface="Tw Cen MT" panose="020B0602020104020603" pitchFamily="34" charset="0"/>
              </a:rPr>
              <a:t> </a:t>
            </a:r>
          </a:p>
          <a:p>
            <a:pPr marL="361950" indent="-180975" algn="just">
              <a:buFont typeface="Arial" panose="020B0604020202020204" pitchFamily="34" charset="0"/>
              <a:buChar char="•"/>
            </a:pPr>
            <a:r>
              <a:rPr lang="en-US" sz="1000" dirty="0">
                <a:latin typeface="Tw Cen MT" panose="020B0602020104020603" pitchFamily="34" charset="0"/>
              </a:rPr>
              <a:t>GPSS Score : Assessment is on-going </a:t>
            </a:r>
          </a:p>
          <a:p>
            <a:pPr marL="361950" indent="-180975" algn="just">
              <a:buFont typeface="Arial" panose="020B0604020202020204" pitchFamily="34" charset="0"/>
              <a:buChar char="•"/>
            </a:pPr>
            <a:r>
              <a:rPr lang="en-MY" sz="1000" dirty="0">
                <a:latin typeface="Tw Cen MT" panose="020B0602020104020603" pitchFamily="34" charset="0"/>
              </a:rPr>
              <a:t>GPSS workshop for the project has been highlighted in the GGP Committee Meeting on 26 Jun 2018. </a:t>
            </a: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E3-041</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28672139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2294659059"/>
              </p:ext>
            </p:extLst>
          </p:nvPr>
        </p:nvGraphicFramePr>
        <p:xfrm>
          <a:off x="2" y="2063918"/>
          <a:ext cx="6858000" cy="2296959"/>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3">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50337">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10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latin typeface="Tw Cen MT" pitchFamily="34" charset="0"/>
                          <a:ea typeface="+mn-ea"/>
                          <a:cs typeface="+mn-cs"/>
                        </a:rPr>
                        <a:t>Green technology  tax incentives  GITA and </a:t>
                      </a:r>
                      <a:r>
                        <a:rPr lang="en-US" sz="900" dirty="0">
                          <a:solidFill>
                            <a:schemeClr val="tx1"/>
                          </a:solidFill>
                          <a:latin typeface="Tw Cen MT" pitchFamily="34" charset="0"/>
                        </a:rPr>
                        <a:t>GITE mechanism </a:t>
                      </a:r>
                      <a:r>
                        <a:rPr kumimoji="0" lang="en-US" sz="900" b="0" i="0" u="none" strike="noStrike" kern="1200" cap="none" spc="0" normalizeH="0" baseline="0" noProof="0" dirty="0">
                          <a:ln>
                            <a:noFill/>
                          </a:ln>
                          <a:solidFill>
                            <a:schemeClr val="tx1"/>
                          </a:solidFill>
                          <a:effectLst/>
                          <a:uLnTx/>
                          <a:uFillTx/>
                          <a:latin typeface="Tw Cen MT" pitchFamily="34" charset="0"/>
                          <a:ea typeface="+mn-ea"/>
                          <a:cs typeface="+mn-cs"/>
                        </a:rPr>
                        <a:t>established</a:t>
                      </a:r>
                    </a:p>
                    <a:p>
                      <a:pPr>
                        <a:lnSpc>
                          <a:spcPct val="100000"/>
                        </a:lnSpc>
                      </a:pPr>
                      <a:endParaRPr lang="en-MY" sz="900" dirty="0">
                        <a:solidFill>
                          <a:schemeClr val="tx1"/>
                        </a:solidFill>
                        <a:latin typeface="Tw Cen MT" pitchFamily="34" charset="0"/>
                      </a:endParaRPr>
                    </a:p>
                  </a:txBody>
                  <a:tcPr>
                    <a:solidFill>
                      <a:srgbClr val="00B050">
                        <a:alpha val="10000"/>
                      </a:srgbClr>
                    </a:solidFill>
                  </a:tcPr>
                </a:tc>
                <a:tc>
                  <a:txBody>
                    <a:bodyPr/>
                    <a:lstStyle/>
                    <a:p>
                      <a:pPr lvl="0" defTabSz="457200">
                        <a:lnSpc>
                          <a:spcPct val="100000"/>
                        </a:lnSpc>
                        <a:defRPr/>
                      </a:pPr>
                      <a:r>
                        <a:rPr lang="en-MY" sz="900" dirty="0">
                          <a:solidFill>
                            <a:schemeClr val="tx1"/>
                          </a:solidFill>
                          <a:latin typeface="Tw Cen MT" pitchFamily="34" charset="0"/>
                        </a:rPr>
                        <a:t>Study on the potential of green incentives completed</a:t>
                      </a:r>
                    </a:p>
                    <a:p>
                      <a:pPr lvl="0" defTabSz="457200">
                        <a:lnSpc>
                          <a:spcPct val="100000"/>
                        </a:lnSpc>
                        <a:defRPr/>
                      </a:pPr>
                      <a:endParaRPr lang="en-MY" sz="900" dirty="0">
                        <a:solidFill>
                          <a:schemeClr val="tx1"/>
                        </a:solidFill>
                        <a:latin typeface="Tw Cen MT" pitchFamily="34" charset="0"/>
                      </a:endParaRPr>
                    </a:p>
                    <a:p>
                      <a:pPr lvl="0" defTabSz="457200">
                        <a:lnSpc>
                          <a:spcPct val="100000"/>
                        </a:lnSpc>
                        <a:defRPr/>
                      </a:pPr>
                      <a:r>
                        <a:rPr lang="en-MY" sz="900" dirty="0">
                          <a:solidFill>
                            <a:schemeClr val="tx1"/>
                          </a:solidFill>
                          <a:latin typeface="Tw Cen MT" pitchFamily="34" charset="0"/>
                        </a:rPr>
                        <a:t>2 companies benefitted from green incentive  </a:t>
                      </a:r>
                    </a:p>
                    <a:p>
                      <a:pPr lvl="0" defTabSz="457200">
                        <a:lnSpc>
                          <a:spcPct val="100000"/>
                        </a:lnSpc>
                        <a:defRPr/>
                      </a:pPr>
                      <a:r>
                        <a:rPr lang="en-MY" sz="900" dirty="0">
                          <a:solidFill>
                            <a:schemeClr val="tx1"/>
                          </a:solidFill>
                          <a:latin typeface="Tw Cen MT" pitchFamily="34" charset="0"/>
                        </a:rPr>
                        <a:t>                                                                                                            5 promotional activities/programs on green incentives</a:t>
                      </a:r>
                      <a:endParaRPr kumimoji="0" lang="en-US" sz="900" b="1"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endParaRPr>
                    </a:p>
                    <a:p>
                      <a:pPr>
                        <a:lnSpc>
                          <a:spcPct val="100000"/>
                        </a:lnSpc>
                        <a:defRPr/>
                      </a:pPr>
                      <a:endParaRPr lang="en-US" sz="900" dirty="0">
                        <a:solidFill>
                          <a:schemeClr val="tx1"/>
                        </a:solidFill>
                        <a:latin typeface="Tw Cen MT" pitchFamily="34" charset="0"/>
                      </a:endParaRPr>
                    </a:p>
                  </a:txBody>
                  <a:tcPr>
                    <a:solidFill>
                      <a:srgbClr val="00B050">
                        <a:alpha val="10000"/>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latin typeface="Tw Cen MT" pitchFamily="34" charset="0"/>
                          <a:ea typeface="+mn-ea"/>
                          <a:cs typeface="+mn-cs"/>
                        </a:rPr>
                        <a:t>Stakeholder engagements on the outcome of the study conducted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dirty="0">
                        <a:solidFill>
                          <a:schemeClr val="tx1"/>
                        </a:solidFill>
                        <a:latin typeface="Tw Cen MT" pitchFamily="34" charset="0"/>
                      </a:endParaRPr>
                    </a:p>
                    <a:p>
                      <a:pPr lvl="0" defTabSz="457200">
                        <a:lnSpc>
                          <a:spcPct val="100000"/>
                        </a:lnSpc>
                        <a:defRPr/>
                      </a:pPr>
                      <a:r>
                        <a:rPr lang="en-MY" sz="900" dirty="0">
                          <a:solidFill>
                            <a:schemeClr val="tx1"/>
                          </a:solidFill>
                          <a:latin typeface="Tw Cen MT" pitchFamily="34" charset="0"/>
                        </a:rPr>
                        <a:t>5 companies benefitted from green incentives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dirty="0">
                        <a:solidFill>
                          <a:schemeClr val="tx1"/>
                        </a:solidFill>
                        <a:latin typeface="Tw Cen MT" pitchFamily="34" charset="0"/>
                      </a:endParaRPr>
                    </a:p>
                    <a:p>
                      <a:pPr lvl="0" defTabSz="457200">
                        <a:lnSpc>
                          <a:spcPct val="100000"/>
                        </a:lnSpc>
                        <a:defRPr/>
                      </a:pPr>
                      <a:r>
                        <a:rPr lang="en-MY" sz="900" dirty="0">
                          <a:solidFill>
                            <a:schemeClr val="tx1"/>
                          </a:solidFill>
                          <a:latin typeface="Tw Cen MT" pitchFamily="34" charset="0"/>
                        </a:rPr>
                        <a:t>5 promotional activities/programs on green incentives conducted</a:t>
                      </a:r>
                      <a:endParaRPr kumimoji="0" lang="en-US" sz="900" b="0" i="0" u="none" strike="noStrike" kern="1200" cap="none" spc="0" normalizeH="0" baseline="0" noProof="0" dirty="0">
                        <a:ln>
                          <a:noFill/>
                        </a:ln>
                        <a:solidFill>
                          <a:schemeClr val="tx1"/>
                        </a:solidFill>
                        <a:effectLst/>
                        <a:uLnTx/>
                        <a:uFillTx/>
                        <a:latin typeface="Tw Cen MT" pitchFamily="34" charset="0"/>
                        <a:ea typeface="+mn-ea"/>
                        <a:cs typeface="+mn-cs"/>
                      </a:endParaRPr>
                    </a:p>
                    <a:p>
                      <a:pPr eaLnBrk="1" fontAlgn="auto" hangingPunct="1">
                        <a:lnSpc>
                          <a:spcPct val="100000"/>
                        </a:lnSpc>
                        <a:spcBef>
                          <a:spcPts val="0"/>
                        </a:spcBef>
                        <a:spcAft>
                          <a:spcPts val="0"/>
                        </a:spcAft>
                        <a:defRPr/>
                      </a:pPr>
                      <a:endParaRPr lang="en-US" sz="900" dirty="0">
                        <a:solidFill>
                          <a:schemeClr val="tx1"/>
                        </a:solidFill>
                        <a:latin typeface="Tw Cen MT" pitchFamily="34" charset="0"/>
                      </a:endParaRPr>
                    </a:p>
                  </a:txBody>
                  <a:tcPr>
                    <a:solidFill>
                      <a:srgbClr val="00B050">
                        <a:alpha val="10000"/>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rPr>
                        <a:t>Recommendations to the Government on the new green incentives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MY"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endParaRPr>
                    </a:p>
                    <a:p>
                      <a:pPr lvl="0" defTabSz="457200">
                        <a:lnSpc>
                          <a:spcPct val="100000"/>
                        </a:lnSpc>
                        <a:defRPr/>
                      </a:pPr>
                      <a:r>
                        <a:rPr lang="en-MY" sz="900" dirty="0">
                          <a:solidFill>
                            <a:schemeClr val="tx1"/>
                          </a:solidFill>
                          <a:latin typeface="Tw Cen MT" pitchFamily="34" charset="0"/>
                        </a:rPr>
                        <a:t>7 companies benefitted from </a:t>
                      </a:r>
                      <a:r>
                        <a:rPr lang="en-MY" sz="900">
                          <a:solidFill>
                            <a:schemeClr val="tx1"/>
                          </a:solidFill>
                          <a:latin typeface="Tw Cen MT" pitchFamily="34" charset="0"/>
                        </a:rPr>
                        <a:t>green incentives</a:t>
                      </a:r>
                      <a:endParaRPr lang="en-MY" sz="900" dirty="0">
                        <a:solidFill>
                          <a:schemeClr val="tx1"/>
                        </a:solidFill>
                        <a:latin typeface="Tw Cen MT" pitchFamily="34" charset="0"/>
                      </a:endParaRPr>
                    </a:p>
                    <a:p>
                      <a:pPr lvl="0" defTabSz="457200">
                        <a:lnSpc>
                          <a:spcPct val="100000"/>
                        </a:lnSpc>
                        <a:defRPr/>
                      </a:pPr>
                      <a:endParaRPr lang="en-US" sz="900" dirty="0">
                        <a:solidFill>
                          <a:schemeClr val="tx1"/>
                        </a:solidFill>
                        <a:latin typeface="Tw Cen MT" pitchFamily="34" charset="0"/>
                      </a:endParaRPr>
                    </a:p>
                    <a:p>
                      <a:pPr lvl="0" defTabSz="457200">
                        <a:lnSpc>
                          <a:spcPct val="100000"/>
                        </a:lnSpc>
                        <a:defRPr/>
                      </a:pPr>
                      <a:r>
                        <a:rPr lang="en-MY" sz="900">
                          <a:solidFill>
                            <a:schemeClr val="tx1"/>
                          </a:solidFill>
                          <a:latin typeface="Tw Cen MT" pitchFamily="34" charset="0"/>
                        </a:rPr>
                        <a:t>5 promotional activities/programs on green incentives conducted</a:t>
                      </a:r>
                      <a:endParaRPr kumimoji="0" lang="en-US" sz="900" b="0" i="0" u="none" strike="noStrike" kern="1200" cap="none" spc="0" normalizeH="0" baseline="0" noProof="0">
                        <a:ln>
                          <a:noFill/>
                        </a:ln>
                        <a:solidFill>
                          <a:schemeClr val="tx1"/>
                        </a:solidFill>
                        <a:effectLst/>
                        <a:uLnTx/>
                        <a:uFillTx/>
                        <a:latin typeface="Tw Cen MT" pitchFamily="34" charset="0"/>
                        <a:ea typeface="+mn-ea"/>
                        <a:cs typeface="+mn-cs"/>
                      </a:endParaRPr>
                    </a:p>
                    <a:p>
                      <a:pPr>
                        <a:lnSpc>
                          <a:spcPct val="100000"/>
                        </a:lnSpc>
                      </a:pPr>
                      <a:endParaRPr lang="en-MY" sz="900" dirty="0">
                        <a:solidFill>
                          <a:schemeClr val="tx1"/>
                        </a:solidFill>
                        <a:latin typeface="Tw Cen MT" pitchFamily="34" charset="0"/>
                      </a:endParaRPr>
                    </a:p>
                  </a:txBody>
                  <a:tcPr>
                    <a:solidFill>
                      <a:srgbClr val="00B050">
                        <a:alpha val="10000"/>
                      </a:srgbClr>
                    </a:solidFill>
                  </a:tcPr>
                </a:tc>
                <a:tc>
                  <a:txBody>
                    <a:bodyPr/>
                    <a:lstStyle/>
                    <a:p>
                      <a:pPr lvl="0" defTabSz="457200">
                        <a:lnSpc>
                          <a:spcPct val="100000"/>
                        </a:lnSpc>
                        <a:defRPr/>
                      </a:pPr>
                      <a:r>
                        <a:rPr lang="en-US" sz="900" dirty="0">
                          <a:solidFill>
                            <a:schemeClr val="tx1"/>
                          </a:solidFill>
                          <a:latin typeface="Tw Cen MT" pitchFamily="34" charset="0"/>
                          <a:cs typeface="Arial" panose="020B0604020202020204" pitchFamily="34" charset="0"/>
                        </a:rPr>
                        <a:t>New/ improved green incentives mechanism introduced</a:t>
                      </a:r>
                    </a:p>
                    <a:p>
                      <a:pPr lvl="0" defTabSz="457200">
                        <a:lnSpc>
                          <a:spcPct val="100000"/>
                        </a:lnSpc>
                        <a:defRPr/>
                      </a:pPr>
                      <a:endParaRPr kumimoji="0" lang="ms-MY" sz="900" b="0" i="0" u="none" strike="sngStrike" kern="1200" cap="none" spc="0" normalizeH="0" baseline="0" noProof="0" dirty="0">
                        <a:ln>
                          <a:noFill/>
                        </a:ln>
                        <a:solidFill>
                          <a:schemeClr val="tx1"/>
                        </a:solidFill>
                        <a:effectLst/>
                        <a:uLnTx/>
                        <a:uFillTx/>
                        <a:latin typeface="Tw Cen MT" pitchFamily="34" charset="0"/>
                        <a:ea typeface="+mn-ea"/>
                        <a:cs typeface="+mn-cs"/>
                      </a:endParaRPr>
                    </a:p>
                    <a:p>
                      <a:pPr lvl="0" defTabSz="457200">
                        <a:lnSpc>
                          <a:spcPct val="100000"/>
                        </a:lnSpc>
                        <a:defRPr/>
                      </a:pPr>
                      <a:r>
                        <a:rPr lang="en-MY" sz="900" dirty="0">
                          <a:solidFill>
                            <a:schemeClr val="tx1"/>
                          </a:solidFill>
                          <a:latin typeface="Tw Cen MT" pitchFamily="34" charset="0"/>
                        </a:rPr>
                        <a:t>10 companies benefitted from green incentives</a:t>
                      </a:r>
                    </a:p>
                    <a:p>
                      <a:pPr lvl="0" defTabSz="457200">
                        <a:lnSpc>
                          <a:spcPct val="100000"/>
                        </a:lnSpc>
                        <a:defRPr/>
                      </a:pPr>
                      <a:endParaRPr lang="en-US" sz="900" dirty="0">
                        <a:solidFill>
                          <a:schemeClr val="tx1"/>
                        </a:solidFill>
                        <a:latin typeface="Tw Cen MT" pitchFamily="34" charset="0"/>
                      </a:endParaRPr>
                    </a:p>
                    <a:p>
                      <a:pPr lvl="0" defTabSz="457200">
                        <a:lnSpc>
                          <a:spcPct val="100000"/>
                        </a:lnSpc>
                        <a:defRPr/>
                      </a:pPr>
                      <a:r>
                        <a:rPr lang="en-MY" sz="900" dirty="0">
                          <a:solidFill>
                            <a:schemeClr val="tx1"/>
                          </a:solidFill>
                          <a:latin typeface="Tw Cen MT" pitchFamily="34" charset="0"/>
                        </a:rPr>
                        <a:t>5 promotional activities/programs on green incentives conducted</a:t>
                      </a:r>
                      <a:endParaRPr kumimoji="0" lang="en-US" sz="900" b="0" i="0" u="none" strike="noStrike" kern="1200" cap="none" spc="0" normalizeH="0" baseline="0" noProof="0" dirty="0">
                        <a:ln>
                          <a:noFill/>
                        </a:ln>
                        <a:solidFill>
                          <a:schemeClr val="tx1"/>
                        </a:solidFill>
                        <a:effectLst/>
                        <a:uLnTx/>
                        <a:uFillTx/>
                        <a:latin typeface="Tw Cen MT"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p>
                      <a:pPr>
                        <a:lnSpc>
                          <a:spcPct val="100000"/>
                        </a:lnSpc>
                      </a:pPr>
                      <a:endParaRPr lang="en-MY" sz="900" dirty="0">
                        <a:solidFill>
                          <a:schemeClr val="tx1"/>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4202846289"/>
              </p:ext>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KeTTHA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2" y="445153"/>
          <a:ext cx="4699593" cy="1322832"/>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At least 10 companies benefitted from green incentive for sustainable buildings by Q4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E4-Facilitate industry adoption of sustainable practices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593271"/>
            <a:ext cx="3435536" cy="4708981"/>
          </a:xfrm>
          <a:prstGeom prst="rect">
            <a:avLst/>
          </a:prstGeom>
          <a:noFill/>
        </p:spPr>
        <p:txBody>
          <a:bodyPr wrap="square" rtlCol="0">
            <a:spAutoFit/>
          </a:bodyPr>
          <a:lstStyle/>
          <a:p>
            <a:r>
              <a:rPr lang="en-MY" sz="1000">
                <a:latin typeface="Tw Cen MT" panose="020B0602020104020603" pitchFamily="34" charset="0"/>
              </a:rPr>
              <a:t>This is a new KPI under the purview of IWG7.</a:t>
            </a:r>
          </a:p>
          <a:p>
            <a:endParaRPr lang="en-MY" sz="1000">
              <a:latin typeface="Tw Cen MT" panose="020B0602020104020603" pitchFamily="34" charset="0"/>
            </a:endParaRPr>
          </a:p>
          <a:p>
            <a:r>
              <a:rPr lang="en-MY" sz="1000" b="1">
                <a:latin typeface="Tw Cen MT" pitchFamily="34" charset="0"/>
              </a:rPr>
              <a:t>Study on the potential of green incentives</a:t>
            </a:r>
            <a:endParaRPr lang="en-MY" sz="1000">
              <a:latin typeface="Tw Cen MT" panose="020B0602020104020603" pitchFamily="34" charset="0"/>
            </a:endParaRPr>
          </a:p>
          <a:p>
            <a:r>
              <a:rPr lang="en-MY" sz="1000">
                <a:latin typeface="Tw Cen MT" panose="020B0602020104020603" pitchFamily="34" charset="0"/>
              </a:rPr>
              <a:t>IIUM has completed the study on the potential green incentives on Aug 2017 and the report was submitted to KeTTHA for evaluation on Nov 2017. The study concluded that 10 potential green incentives are suitable to be applied in Malaysia for all stakeholders. They include :</a:t>
            </a:r>
          </a:p>
          <a:p>
            <a:endParaRPr lang="en-MY" sz="1000">
              <a:latin typeface="Tw Cen MT" panose="020B0602020104020603" pitchFamily="34" charset="0"/>
            </a:endParaRPr>
          </a:p>
          <a:p>
            <a:pPr marL="228600" indent="-228600">
              <a:buAutoNum type="arabicParenR"/>
            </a:pPr>
            <a:r>
              <a:rPr lang="en-US" sz="1000">
                <a:latin typeface="Tw Cen MT" panose="020B0602020104020603" pitchFamily="34" charset="0"/>
              </a:rPr>
              <a:t>Investment Tax Incentive</a:t>
            </a:r>
          </a:p>
          <a:p>
            <a:pPr marL="228600" indent="-228600">
              <a:buFontTx/>
              <a:buAutoNum type="arabicParenR"/>
            </a:pPr>
            <a:r>
              <a:rPr lang="en-US" sz="1000">
                <a:latin typeface="Tw Cen MT" panose="020B0602020104020603" pitchFamily="34" charset="0"/>
              </a:rPr>
              <a:t>Production Tax Incentive</a:t>
            </a:r>
          </a:p>
          <a:p>
            <a:pPr marL="228600" indent="-228600">
              <a:buFontTx/>
              <a:buAutoNum type="arabicParenR"/>
            </a:pPr>
            <a:r>
              <a:rPr lang="en-US" sz="1000">
                <a:latin typeface="Tw Cen MT" panose="020B0602020104020603" pitchFamily="34" charset="0"/>
              </a:rPr>
              <a:t>Property Tax Incentive</a:t>
            </a:r>
          </a:p>
          <a:p>
            <a:pPr marL="228600" indent="-228600">
              <a:buFontTx/>
              <a:buAutoNum type="arabicParenR"/>
            </a:pPr>
            <a:r>
              <a:rPr lang="en-US" sz="1000">
                <a:latin typeface="Tw Cen MT" panose="020B0602020104020603" pitchFamily="34" charset="0"/>
              </a:rPr>
              <a:t>Value Added Tax (VAT) Reduction</a:t>
            </a:r>
          </a:p>
          <a:p>
            <a:pPr marL="228600" indent="-228600">
              <a:buFontTx/>
              <a:buAutoNum type="arabicParenR"/>
            </a:pPr>
            <a:r>
              <a:rPr lang="en-US" sz="1000">
                <a:latin typeface="Tw Cen MT" panose="020B0602020104020603" pitchFamily="34" charset="0"/>
              </a:rPr>
              <a:t>Excise Tax Reduction</a:t>
            </a:r>
          </a:p>
          <a:p>
            <a:pPr marL="228600" indent="-228600">
              <a:buFontTx/>
              <a:buAutoNum type="arabicParenR"/>
            </a:pPr>
            <a:r>
              <a:rPr lang="en-US" sz="1000">
                <a:latin typeface="Tw Cen MT" panose="020B0602020104020603" pitchFamily="34" charset="0"/>
              </a:rPr>
              <a:t>Import Duty Reduction</a:t>
            </a:r>
          </a:p>
          <a:p>
            <a:pPr marL="228600" indent="-228600">
              <a:buFontTx/>
              <a:buAutoNum type="arabicParenR"/>
            </a:pPr>
            <a:r>
              <a:rPr lang="en-US" sz="1000">
                <a:latin typeface="Tw Cen MT" panose="020B0602020104020603" pitchFamily="34" charset="0"/>
              </a:rPr>
              <a:t>Accelerated Depreciation</a:t>
            </a:r>
          </a:p>
          <a:p>
            <a:pPr marL="228600" indent="-228600">
              <a:buFontTx/>
              <a:buAutoNum type="arabicParenR"/>
            </a:pPr>
            <a:r>
              <a:rPr lang="en-US" sz="1000">
                <a:latin typeface="Tw Cen MT" panose="020B0602020104020603" pitchFamily="34" charset="0"/>
              </a:rPr>
              <a:t>R&amp;D Tax Incentive</a:t>
            </a:r>
          </a:p>
          <a:p>
            <a:pPr marL="228600" indent="-228600">
              <a:buFontTx/>
              <a:buAutoNum type="arabicParenR"/>
            </a:pPr>
            <a:r>
              <a:rPr lang="en-US" sz="1000">
                <a:latin typeface="Tw Cen MT" panose="020B0602020104020603" pitchFamily="34" charset="0"/>
              </a:rPr>
              <a:t>Tax Holiday</a:t>
            </a:r>
          </a:p>
          <a:p>
            <a:pPr marL="228600" indent="-228600">
              <a:buFontTx/>
              <a:buAutoNum type="arabicParenR"/>
            </a:pPr>
            <a:r>
              <a:rPr lang="en-US" sz="1000">
                <a:latin typeface="Tw Cen MT" panose="020B0602020104020603" pitchFamily="34" charset="0"/>
              </a:rPr>
              <a:t>Tax on Conventional Fuels</a:t>
            </a:r>
          </a:p>
          <a:p>
            <a:endParaRPr lang="en-MY" sz="1000">
              <a:latin typeface="Tw Cen MT" panose="020B0602020104020603" pitchFamily="34" charset="0"/>
            </a:endParaRPr>
          </a:p>
          <a:p>
            <a:r>
              <a:rPr lang="en-MY" sz="1000">
                <a:latin typeface="Tw Cen MT" panose="020B0602020104020603" pitchFamily="34" charset="0"/>
              </a:rPr>
              <a:t>Guideline </a:t>
            </a:r>
            <a:r>
              <a:rPr lang="en-MY" sz="1000" dirty="0">
                <a:latin typeface="Tw Cen MT" panose="020B0602020104020603" pitchFamily="34" charset="0"/>
              </a:rPr>
              <a:t>for Green Technology Tax Incentive was published by MGTC. 3 types of available tax incentive offered specially to the construction industry are :</a:t>
            </a:r>
          </a:p>
          <a:p>
            <a:endParaRPr lang="en-MY" sz="1000" dirty="0">
              <a:latin typeface="Tw Cen MT" panose="020B0602020104020603" pitchFamily="34" charset="0"/>
            </a:endParaRPr>
          </a:p>
          <a:p>
            <a:r>
              <a:rPr lang="en-MY" sz="1000" dirty="0">
                <a:latin typeface="Tw Cen MT" panose="020B0602020104020603" pitchFamily="34" charset="0"/>
              </a:rPr>
              <a:t>1. Green Investment Tax Allowance for Projects (GITA-Project &amp; Assets)                                                     </a:t>
            </a:r>
          </a:p>
          <a:p>
            <a:r>
              <a:rPr lang="en-MY" sz="1000" dirty="0">
                <a:latin typeface="Tw Cen MT" panose="020B0602020104020603" pitchFamily="34" charset="0"/>
              </a:rPr>
              <a:t>2. Green Income Tax Exemption (GITE) for green technology services</a:t>
            </a:r>
          </a:p>
          <a:p>
            <a:r>
              <a:rPr lang="en-MY" sz="1000" dirty="0">
                <a:latin typeface="Tw Cen MT" panose="020B0602020104020603" pitchFamily="34" charset="0"/>
              </a:rPr>
              <a:t>3. </a:t>
            </a:r>
            <a:r>
              <a:rPr lang="en-MY" sz="1000" err="1">
                <a:latin typeface="Tw Cen MT" panose="020B0602020104020603" pitchFamily="34" charset="0"/>
              </a:rPr>
              <a:t>MyCREST</a:t>
            </a:r>
            <a:r>
              <a:rPr lang="en-MY" sz="1000">
                <a:latin typeface="Tw Cen MT" panose="020B0602020104020603" pitchFamily="34" charset="0"/>
              </a:rPr>
              <a:t> </a:t>
            </a: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E4-045</a:t>
            </a:r>
            <a:endParaRPr lang="ms-MY" sz="2800" dirty="0">
              <a:solidFill>
                <a:schemeClr val="bg1"/>
              </a:solidFill>
            </a:endParaRPr>
          </a:p>
        </p:txBody>
      </p:sp>
      <p:sp>
        <p:nvSpPr>
          <p:cNvPr id="15" name="TextBox 14"/>
          <p:cNvSpPr txBox="1"/>
          <p:nvPr/>
        </p:nvSpPr>
        <p:spPr>
          <a:xfrm>
            <a:off x="0" y="4372841"/>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a:t>
            </a:r>
            <a:r>
              <a:rPr lang="en-US" sz="900" b="1">
                <a:solidFill>
                  <a:schemeClr val="bg1"/>
                </a:solidFill>
                <a:latin typeface="Tw Cen MT" panose="020B0602020104020603" pitchFamily="34" charset="0"/>
              </a:rPr>
              <a:t>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
        <p:nvSpPr>
          <p:cNvPr id="12" name="TextBox 11"/>
          <p:cNvSpPr txBox="1"/>
          <p:nvPr/>
        </p:nvSpPr>
        <p:spPr>
          <a:xfrm>
            <a:off x="3429000" y="4593271"/>
            <a:ext cx="3429000" cy="4401205"/>
          </a:xfrm>
          <a:prstGeom prst="rect">
            <a:avLst/>
          </a:prstGeom>
          <a:noFill/>
        </p:spPr>
        <p:txBody>
          <a:bodyPr wrap="square" rtlCol="0">
            <a:spAutoFit/>
          </a:bodyPr>
          <a:lstStyle/>
          <a:p>
            <a:pPr lvl="0"/>
            <a:r>
              <a:rPr lang="en-US" sz="1000" b="1" dirty="0">
                <a:latin typeface="Tw Cen MT" pitchFamily="34" charset="0"/>
              </a:rPr>
              <a:t>Stakeholder engagements on the outcome of the study conducted</a:t>
            </a:r>
          </a:p>
          <a:p>
            <a:r>
              <a:rPr lang="en-MY" sz="1000" dirty="0">
                <a:latin typeface="Tw Cen MT" panose="020B0602020104020603" pitchFamily="34" charset="0"/>
              </a:rPr>
              <a:t>The study on the potential green incentives was completed and submitted to </a:t>
            </a:r>
            <a:r>
              <a:rPr lang="en-MY" sz="1000" dirty="0" err="1">
                <a:latin typeface="Tw Cen MT" panose="020B0602020104020603" pitchFamily="34" charset="0"/>
              </a:rPr>
              <a:t>KeTTHA</a:t>
            </a:r>
            <a:r>
              <a:rPr lang="en-MY" sz="1000" dirty="0">
                <a:latin typeface="Tw Cen MT" panose="020B0602020104020603" pitchFamily="34" charset="0"/>
              </a:rPr>
              <a:t>. Engagement with the Stakeholder to discuss on the outcome of the study is expected to be held in </a:t>
            </a:r>
            <a:r>
              <a:rPr lang="en-MY" sz="1000" dirty="0" smtClean="0">
                <a:latin typeface="Tw Cen MT" panose="020B0602020104020603" pitchFamily="34" charset="0"/>
              </a:rPr>
              <a:t>Q4 </a:t>
            </a:r>
            <a:r>
              <a:rPr lang="en-MY" sz="1000" dirty="0">
                <a:latin typeface="Tw Cen MT" panose="020B0602020104020603" pitchFamily="34" charset="0"/>
              </a:rPr>
              <a:t>2018. </a:t>
            </a:r>
          </a:p>
          <a:p>
            <a:endParaRPr lang="en-MY" sz="1000" dirty="0">
              <a:latin typeface="Tw Cen MT" panose="020B0602020104020603" pitchFamily="34" charset="0"/>
            </a:endParaRPr>
          </a:p>
          <a:p>
            <a:r>
              <a:rPr lang="en-MY" sz="1000" b="1" dirty="0">
                <a:latin typeface="Tw Cen MT" panose="020B0602020104020603" pitchFamily="34" charset="0"/>
              </a:rPr>
              <a:t>Companies Benefitted From Green Incentives</a:t>
            </a:r>
          </a:p>
          <a:p>
            <a:r>
              <a:rPr lang="en-MY" sz="1000" dirty="0">
                <a:latin typeface="Tw Cen MT" panose="020B0602020104020603" pitchFamily="34" charset="0"/>
              </a:rPr>
              <a:t>Six (6) companies have benefitted from Green Income Tax Exemption (GITE) Green Building :                                      </a:t>
            </a:r>
          </a:p>
          <a:p>
            <a:r>
              <a:rPr lang="en-MY" sz="1000" dirty="0">
                <a:latin typeface="Tw Cen MT" panose="020B0602020104020603" pitchFamily="34" charset="0"/>
              </a:rPr>
              <a:t>1) DME Solutions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r>
              <a:rPr lang="en-MY" sz="1000" dirty="0">
                <a:latin typeface="Tw Cen MT" panose="020B0602020104020603" pitchFamily="34" charset="0"/>
              </a:rPr>
              <a:t>                                                 </a:t>
            </a:r>
          </a:p>
          <a:p>
            <a:r>
              <a:rPr lang="en-MY" sz="1000" dirty="0">
                <a:latin typeface="Tw Cen MT" panose="020B0602020104020603" pitchFamily="34" charset="0"/>
              </a:rPr>
              <a:t>2) </a:t>
            </a:r>
            <a:r>
              <a:rPr lang="en-MY" sz="1000" dirty="0" err="1">
                <a:latin typeface="Tw Cen MT" panose="020B0602020104020603" pitchFamily="34" charset="0"/>
              </a:rPr>
              <a:t>Exergy</a:t>
            </a:r>
            <a:r>
              <a:rPr lang="en-MY" sz="1000" dirty="0">
                <a:latin typeface="Tw Cen MT" panose="020B0602020104020603" pitchFamily="34" charset="0"/>
              </a:rPr>
              <a:t> CX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r>
              <a:rPr lang="en-MY" sz="1000" dirty="0">
                <a:latin typeface="Tw Cen MT" panose="020B0602020104020603" pitchFamily="34" charset="0"/>
              </a:rPr>
              <a:t>                                                         </a:t>
            </a:r>
          </a:p>
          <a:p>
            <a:r>
              <a:rPr lang="en-MY" sz="1000" dirty="0">
                <a:latin typeface="Tw Cen MT" panose="020B0602020104020603" pitchFamily="34" charset="0"/>
              </a:rPr>
              <a:t>3) </a:t>
            </a:r>
            <a:r>
              <a:rPr lang="en-MY" sz="1000" dirty="0" err="1">
                <a:latin typeface="Tw Cen MT" panose="020B0602020104020603" pitchFamily="34" charset="0"/>
              </a:rPr>
              <a:t>Fenestra</a:t>
            </a:r>
            <a:r>
              <a:rPr lang="en-MY" sz="1000" dirty="0">
                <a:latin typeface="Tw Cen MT" panose="020B0602020104020603" pitchFamily="34" charset="0"/>
              </a:rPr>
              <a:t> Green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endParaRPr lang="en-MY" sz="1000" dirty="0">
              <a:latin typeface="Tw Cen MT" panose="020B0602020104020603" pitchFamily="34" charset="0"/>
            </a:endParaRPr>
          </a:p>
          <a:p>
            <a:r>
              <a:rPr lang="en-MY" sz="1000" dirty="0">
                <a:latin typeface="Tw Cen MT" panose="020B0602020104020603" pitchFamily="34" charset="0"/>
              </a:rPr>
              <a:t>4) Love Way Avenue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endParaRPr lang="en-MY" sz="1000" dirty="0">
              <a:latin typeface="Tw Cen MT" panose="020B0602020104020603" pitchFamily="34" charset="0"/>
            </a:endParaRPr>
          </a:p>
          <a:p>
            <a:r>
              <a:rPr lang="en-MY" sz="1000" dirty="0">
                <a:latin typeface="Tw Cen MT" panose="020B0602020104020603" pitchFamily="34" charset="0"/>
              </a:rPr>
              <a:t>5) Green Urban Matters Solution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endParaRPr lang="en-MY" sz="1000" dirty="0">
              <a:latin typeface="Tw Cen MT" panose="020B0602020104020603" pitchFamily="34" charset="0"/>
            </a:endParaRPr>
          </a:p>
          <a:p>
            <a:r>
              <a:rPr lang="en-MY" sz="1000" dirty="0">
                <a:latin typeface="Tw Cen MT" panose="020B0602020104020603" pitchFamily="34" charset="0"/>
              </a:rPr>
              <a:t>6) Light and Energy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endParaRPr lang="en-MY" sz="1000" dirty="0">
              <a:latin typeface="Tw Cen MT" panose="020B0602020104020603" pitchFamily="34" charset="0"/>
            </a:endParaRPr>
          </a:p>
          <a:p>
            <a:endParaRPr lang="en-MY" sz="1000" dirty="0">
              <a:latin typeface="Tw Cen MT" panose="020B0602020104020603" pitchFamily="34" charset="0"/>
            </a:endParaRPr>
          </a:p>
          <a:p>
            <a:r>
              <a:rPr lang="en-MY" sz="1000" b="1" dirty="0">
                <a:latin typeface="Tw Cen MT" panose="020B0602020104020603" pitchFamily="34" charset="0"/>
              </a:rPr>
              <a:t>Promotional Activities</a:t>
            </a:r>
          </a:p>
          <a:p>
            <a:r>
              <a:rPr lang="en-MY" sz="1000" dirty="0">
                <a:latin typeface="Tw Cen MT" panose="020B0602020104020603" pitchFamily="34" charset="0"/>
              </a:rPr>
              <a:t>As of 2017, 12 Nos of promotional activities/programs on green incentives was conducted and participated by 245 companies. </a:t>
            </a:r>
            <a:r>
              <a:rPr lang="en-MY" sz="1000" dirty="0" err="1">
                <a:latin typeface="Tw Cen MT" panose="020B0602020104020603" pitchFamily="34" charset="0"/>
              </a:rPr>
              <a:t>KeTTHA</a:t>
            </a:r>
            <a:r>
              <a:rPr lang="en-MY" sz="1000" dirty="0">
                <a:latin typeface="Tw Cen MT" panose="020B0602020104020603" pitchFamily="34" charset="0"/>
              </a:rPr>
              <a:t> is expected to organise more promotional activities </a:t>
            </a:r>
            <a:r>
              <a:rPr lang="ms-MY" sz="1000" dirty="0" smtClean="0">
                <a:latin typeface="Tw Cen MT" panose="020B0602020104020603" pitchFamily="34" charset="0"/>
              </a:rPr>
              <a:t>in </a:t>
            </a:r>
            <a:r>
              <a:rPr lang="ms-MY" sz="1000" dirty="0">
                <a:latin typeface="Tw Cen MT" panose="020B0602020104020603" pitchFamily="34" charset="0"/>
              </a:rPr>
              <a:t>Q4 2018 under new policy of new ministry</a:t>
            </a:r>
            <a:r>
              <a:rPr lang="ms-MY" sz="1000" dirty="0" smtClean="0">
                <a:latin typeface="Tw Cen MT" panose="020B0602020104020603" pitchFamily="34" charset="0"/>
              </a:rPr>
              <a:t>.</a:t>
            </a:r>
          </a:p>
          <a:p>
            <a:endParaRPr lang="ms-MY" sz="1000" dirty="0">
              <a:latin typeface="Tw Cen MT" panose="020B0602020104020603" pitchFamily="34" charset="0"/>
            </a:endParaRPr>
          </a:p>
          <a:p>
            <a:r>
              <a:rPr lang="en-MY" sz="1000" dirty="0" smtClean="0">
                <a:latin typeface="Tw Cen MT" panose="020B0602020104020603" pitchFamily="34" charset="0"/>
              </a:rPr>
              <a:t>After GE14 few ministries has been combined including </a:t>
            </a:r>
            <a:r>
              <a:rPr lang="en-MY" sz="1000" dirty="0" err="1" smtClean="0">
                <a:latin typeface="Tw Cen MT" panose="020B0602020104020603" pitchFamily="34" charset="0"/>
              </a:rPr>
              <a:t>KeTTHA</a:t>
            </a:r>
            <a:r>
              <a:rPr lang="en-MY" sz="1000" dirty="0" smtClean="0">
                <a:latin typeface="Tw Cen MT" panose="020B0602020104020603" pitchFamily="34" charset="0"/>
              </a:rPr>
              <a:t>. New Ministry (MESTECC) currently restructuring the agencies under them. Engagement with the right agency will be held immediately once restructuring finalised.</a:t>
            </a:r>
            <a:endParaRPr lang="en-MY" sz="1000" dirty="0">
              <a:latin typeface="Tw Cen MT" panose="020B0602020104020603" pitchFamily="34" charset="0"/>
            </a:endParaRPr>
          </a:p>
        </p:txBody>
      </p:sp>
    </p:spTree>
    <p:extLst>
      <p:ext uri="{BB962C8B-B14F-4D97-AF65-F5344CB8AC3E}">
        <p14:creationId xmlns:p14="http://schemas.microsoft.com/office/powerpoint/2010/main" val="28672139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2065376467"/>
              </p:ext>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3">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94580">
                  <a:extLst>
                    <a:ext uri="{9D8B030D-6E8A-4147-A177-3AD203B41FA5}">
                      <a16:colId xmlns:a16="http://schemas.microsoft.com/office/drawing/2014/main" val="3666211108"/>
                    </a:ext>
                  </a:extLst>
                </a:gridCol>
                <a:gridCol w="1327357">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a:t>
                      </a:r>
                      <a:r>
                        <a:rPr lang="ms-MY" sz="900" baseline="0">
                          <a:solidFill>
                            <a:schemeClr val="bg1"/>
                          </a:solidFill>
                          <a:latin typeface="Tw Cen MT" panose="020B0602020104020603" pitchFamily="34" charset="0"/>
                        </a:rPr>
                        <a:t>: 35</a:t>
                      </a:r>
                      <a:r>
                        <a:rPr lang="ms-MY" sz="900">
                          <a:solidFill>
                            <a:schemeClr val="bg1"/>
                          </a:solidFill>
                          <a:latin typeface="Tw Cen MT" panose="020B0602020104020603" pitchFamily="34" charset="0"/>
                        </a:rPr>
                        <a:t>%</a:t>
                      </a:r>
                      <a:endParaRPr lang="ms-MY" sz="900" dirty="0">
                        <a:solidFill>
                          <a:schemeClr val="bg1"/>
                        </a:solidFill>
                        <a:latin typeface="Tw Cen MT" panose="020B0602020104020603" pitchFamily="34" charset="0"/>
                      </a:endParaRP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a:t>
                      </a:r>
                      <a:r>
                        <a:rPr lang="ms-MY" sz="900" baseline="0">
                          <a:solidFill>
                            <a:schemeClr val="bg1"/>
                          </a:solidFill>
                          <a:latin typeface="Tw Cen MT" panose="020B0602020104020603" pitchFamily="34" charset="0"/>
                        </a:rPr>
                        <a:t>: 35</a:t>
                      </a:r>
                      <a:r>
                        <a:rPr lang="ms-MY" sz="900">
                          <a:solidFill>
                            <a:schemeClr val="bg1"/>
                          </a:solidFill>
                          <a:latin typeface="Tw Cen MT" panose="020B0602020104020603" pitchFamily="34" charset="0"/>
                        </a:rPr>
                        <a:t>%</a:t>
                      </a:r>
                      <a:endParaRPr lang="ms-MY" sz="900" dirty="0">
                        <a:solidFill>
                          <a:schemeClr val="bg1"/>
                        </a:solidFill>
                        <a:latin typeface="Tw Cen MT" panose="020B0602020104020603" pitchFamily="34" charset="0"/>
                      </a:endParaRP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defRPr/>
                      </a:pPr>
                      <a:endParaRPr lang="en-US" sz="900" dirty="0">
                        <a:solidFill>
                          <a:schemeClr val="tx1"/>
                        </a:solidFill>
                        <a:latin typeface="Tw Cen MT" pitchFamily="34" charset="0"/>
                      </a:endParaRPr>
                    </a:p>
                  </a:txBody>
                  <a:tcPr>
                    <a:solidFill>
                      <a:srgbClr val="00B050">
                        <a:alpha val="10000"/>
                      </a:srgbClr>
                    </a:solidFill>
                  </a:tcPr>
                </a:tc>
                <a:tc>
                  <a:txBody>
                    <a:bodyPr/>
                    <a:lstStyle/>
                    <a:p>
                      <a:pPr marL="0" marR="0" lvl="0" indent="0" algn="l" defTabSz="457200" rtl="0" eaLnBrk="1" fontAlgn="auto" latinLnBrk="0" hangingPunct="1">
                        <a:lnSpc>
                          <a:spcPct val="88000"/>
                        </a:lnSpc>
                        <a:spcBef>
                          <a:spcPts val="0"/>
                        </a:spcBef>
                        <a:spcAft>
                          <a:spcPts val="0"/>
                        </a:spcAft>
                        <a:buClrTx/>
                        <a:buSzTx/>
                        <a:buFontTx/>
                        <a:buNone/>
                        <a:tabLst/>
                        <a:defRPr/>
                      </a:pPr>
                      <a:r>
                        <a:rPr kumimoji="0" lang="en-US" sz="900" b="0" i="0" u="none" strike="noStrike" kern="1200" cap="none" spc="0" normalizeH="0" baseline="0" noProof="0">
                          <a:ln>
                            <a:noFill/>
                          </a:ln>
                          <a:solidFill>
                            <a:schemeClr val="tx1"/>
                          </a:solidFill>
                          <a:effectLst/>
                          <a:uLnTx/>
                          <a:uFillTx/>
                          <a:latin typeface="Tw Cen MT" panose="020B0602020104020603" pitchFamily="34" charset="0"/>
                          <a:ea typeface="+mn-ea"/>
                          <a:cs typeface="+mn-cs"/>
                        </a:rPr>
                        <a:t>The</a:t>
                      </a:r>
                      <a:r>
                        <a:rPr kumimoji="0" lang="en-US" sz="900" b="0" i="0" u="none" strike="noStrike" kern="1200" cap="none" spc="0" normalizeH="0" noProof="0">
                          <a:ln>
                            <a:noFill/>
                          </a:ln>
                          <a:solidFill>
                            <a:schemeClr val="tx1"/>
                          </a:solidFill>
                          <a:effectLst/>
                          <a:uLnTx/>
                          <a:uFillTx/>
                          <a:latin typeface="Tw Cen MT" panose="020B0602020104020603" pitchFamily="34" charset="0"/>
                          <a:ea typeface="+mn-ea"/>
                          <a:cs typeface="+mn-cs"/>
                        </a:rPr>
                        <a:t> regulation gazetted</a:t>
                      </a:r>
                    </a:p>
                    <a:p>
                      <a:pPr marL="0" marR="0" lvl="0" indent="0" algn="l" defTabSz="457200" rtl="0" eaLnBrk="1" fontAlgn="auto" latinLnBrk="0" hangingPunct="1">
                        <a:lnSpc>
                          <a:spcPct val="88000"/>
                        </a:lnSpc>
                        <a:spcBef>
                          <a:spcPts val="0"/>
                        </a:spcBef>
                        <a:spcAft>
                          <a:spcPts val="0"/>
                        </a:spcAft>
                        <a:buClrTx/>
                        <a:buSzTx/>
                        <a:buFontTx/>
                        <a:buNone/>
                        <a:tabLst/>
                        <a:defRPr/>
                      </a:pPr>
                      <a:endParaRPr lang="en-US" sz="900" baseline="0" dirty="0">
                        <a:solidFill>
                          <a:schemeClr val="tx1"/>
                        </a:solidFill>
                        <a:latin typeface="Tw Cen MT" panose="020B0602020104020603" pitchFamily="34" charset="0"/>
                      </a:endParaRPr>
                    </a:p>
                    <a:p>
                      <a:pPr marL="0" marR="0" lvl="0" indent="0" algn="l" defTabSz="457200" rtl="0" eaLnBrk="1" fontAlgn="auto" latinLnBrk="0" hangingPunct="1">
                        <a:lnSpc>
                          <a:spcPct val="88000"/>
                        </a:lnSpc>
                        <a:spcBef>
                          <a:spcPts val="0"/>
                        </a:spcBef>
                        <a:spcAft>
                          <a:spcPts val="0"/>
                        </a:spcAft>
                        <a:buClrTx/>
                        <a:buSzTx/>
                        <a:buFontTx/>
                        <a:buNone/>
                        <a:tabLst/>
                        <a:defRPr/>
                      </a:pPr>
                      <a:r>
                        <a:rPr kumimoji="0" lang="en-US" sz="900" b="0" i="0" u="none" strike="noStrike" kern="1200" cap="none" spc="0" normalizeH="0" noProof="0" dirty="0">
                          <a:ln>
                            <a:noFill/>
                          </a:ln>
                          <a:solidFill>
                            <a:schemeClr val="tx1"/>
                          </a:solidFill>
                          <a:effectLst/>
                          <a:uLnTx/>
                          <a:uFillTx/>
                          <a:latin typeface="Tw Cen MT" panose="020B0602020104020603" pitchFamily="34" charset="0"/>
                          <a:ea typeface="+mn-ea"/>
                          <a:cs typeface="+mn-cs"/>
                        </a:rPr>
                        <a:t>Implementation framework established</a:t>
                      </a:r>
                    </a:p>
                    <a:p>
                      <a:pPr marL="0" marR="0" lvl="0" indent="0" algn="l" defTabSz="457200" rtl="0" eaLnBrk="1" fontAlgn="auto" latinLnBrk="0" hangingPunct="1">
                        <a:lnSpc>
                          <a:spcPct val="88000"/>
                        </a:lnSpc>
                        <a:spcBef>
                          <a:spcPts val="0"/>
                        </a:spcBef>
                        <a:spcAft>
                          <a:spcPts val="0"/>
                        </a:spcAft>
                        <a:buClrTx/>
                        <a:buSzTx/>
                        <a:buFontTx/>
                        <a:buNone/>
                        <a:tabLst/>
                        <a:defRPr/>
                      </a:pPr>
                      <a:endParaRPr lang="en-US" sz="900" dirty="0">
                        <a:solidFill>
                          <a:schemeClr val="tx1"/>
                        </a:solidFill>
                        <a:latin typeface="Tw Cen MT" panose="020B0602020104020603" pitchFamily="34" charset="0"/>
                      </a:endParaRPr>
                    </a:p>
                    <a:p>
                      <a:pPr defTabSz="457200">
                        <a:lnSpc>
                          <a:spcPct val="88000"/>
                        </a:lnSpc>
                        <a:defRPr/>
                      </a:pPr>
                      <a:r>
                        <a:rPr lang="en-US" sz="900" dirty="0">
                          <a:solidFill>
                            <a:schemeClr val="tx1"/>
                          </a:solidFill>
                          <a:latin typeface="Tw Cen MT" panose="020B0602020104020603" pitchFamily="34" charset="0"/>
                          <a:cs typeface="Arial" panose="020B0604020202020204" pitchFamily="34" charset="0"/>
                        </a:rPr>
                        <a:t>Stakeholders </a:t>
                      </a:r>
                      <a:r>
                        <a:rPr lang="en-US" sz="900">
                          <a:solidFill>
                            <a:schemeClr val="tx1"/>
                          </a:solidFill>
                          <a:latin typeface="Tw Cen MT" panose="020B0602020104020603" pitchFamily="34" charset="0"/>
                          <a:cs typeface="Arial" panose="020B0604020202020204" pitchFamily="34" charset="0"/>
                        </a:rPr>
                        <a:t>engagement with 20 Local authorities conducted</a:t>
                      </a:r>
                    </a:p>
                    <a:p>
                      <a:pPr marL="0" marR="0" lvl="0" indent="0" algn="l" defTabSz="457200" rtl="0" eaLnBrk="1" fontAlgn="auto" latinLnBrk="0" hangingPunct="1">
                        <a:lnSpc>
                          <a:spcPct val="88000"/>
                        </a:lnSpc>
                        <a:spcBef>
                          <a:spcPts val="0"/>
                        </a:spcBef>
                        <a:spcAft>
                          <a:spcPts val="0"/>
                        </a:spcAft>
                        <a:buClrTx/>
                        <a:buSzTx/>
                        <a:buFontTx/>
                        <a:buNone/>
                        <a:tabLst/>
                        <a:defRPr/>
                      </a:pPr>
                      <a:endParaRPr lang="en-US" sz="900">
                        <a:solidFill>
                          <a:schemeClr val="tx1"/>
                        </a:solidFill>
                        <a:latin typeface="Tw Cen MT" panose="020B06020201040206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noProof="0">
                          <a:ln>
                            <a:noFill/>
                          </a:ln>
                          <a:solidFill>
                            <a:schemeClr val="tx1"/>
                          </a:solidFill>
                          <a:effectLst/>
                          <a:uLnTx/>
                          <a:uFillTx/>
                          <a:latin typeface="Tw Cen MT" panose="020B0602020104020603" pitchFamily="34" charset="0"/>
                          <a:ea typeface="+mn-ea"/>
                          <a:cs typeface="+mn-cs"/>
                        </a:rPr>
                        <a:t>At least 1 promotional activities / program</a:t>
                      </a:r>
                      <a:r>
                        <a:rPr kumimoji="0" lang="en-US" sz="900" b="0" i="0" u="none" strike="noStrike" kern="1200" cap="none" spc="0" normalizeH="0" baseline="0" noProof="0">
                          <a:ln>
                            <a:noFill/>
                          </a:ln>
                          <a:solidFill>
                            <a:schemeClr val="tx1"/>
                          </a:solidFill>
                          <a:effectLst/>
                          <a:uLnTx/>
                          <a:uFillTx/>
                          <a:latin typeface="Tw Cen MT" panose="020B0602020104020603" pitchFamily="34" charset="0"/>
                          <a:ea typeface="+mn-ea"/>
                          <a:cs typeface="+mn-cs"/>
                        </a:rPr>
                        <a:t> on the regulation </a:t>
                      </a:r>
                      <a:r>
                        <a:rPr kumimoji="0" lang="en-US" sz="900" b="0" i="0" u="none" strike="noStrike" kern="1200" cap="none" spc="0" normalizeH="0" noProof="0">
                          <a:ln>
                            <a:noFill/>
                          </a:ln>
                          <a:solidFill>
                            <a:schemeClr val="tx1"/>
                          </a:solidFill>
                          <a:effectLst/>
                          <a:uLnTx/>
                          <a:uFillTx/>
                          <a:latin typeface="Tw Cen MT" panose="020B0602020104020603" pitchFamily="34" charset="0"/>
                          <a:ea typeface="+mn-ea"/>
                          <a:cs typeface="+mn-cs"/>
                        </a:rPr>
                        <a:t>conducted</a:t>
                      </a:r>
                    </a:p>
                    <a:p>
                      <a:pPr eaLnBrk="1" fontAlgn="auto" hangingPunct="1">
                        <a:lnSpc>
                          <a:spcPct val="100000"/>
                        </a:lnSpc>
                        <a:spcBef>
                          <a:spcPts val="0"/>
                        </a:spcBef>
                        <a:spcAft>
                          <a:spcPts val="0"/>
                        </a:spcAft>
                        <a:defRPr/>
                      </a:pPr>
                      <a:endParaRPr lang="en-US" sz="900" dirty="0">
                        <a:solidFill>
                          <a:schemeClr val="tx1"/>
                        </a:solidFill>
                        <a:latin typeface="Tw Cen MT" pitchFamily="34" charset="0"/>
                      </a:endParaRPr>
                    </a:p>
                  </a:txBody>
                  <a:tcPr>
                    <a:solidFill>
                      <a:srgbClr val="00B050">
                        <a:alpha val="10000"/>
                      </a:srgbClr>
                    </a:solidFill>
                  </a:tcPr>
                </a:tc>
                <a:tc>
                  <a:txBody>
                    <a:bodyPr/>
                    <a:lstStyle/>
                    <a:p>
                      <a:pPr lvl="0" defTabSz="457200">
                        <a:lnSpc>
                          <a:spcPct val="100000"/>
                        </a:lnSpc>
                      </a:pPr>
                      <a:r>
                        <a:rPr lang="en-US" sz="900" dirty="0">
                          <a:solidFill>
                            <a:schemeClr val="tx1"/>
                          </a:solidFill>
                          <a:latin typeface="Tw Cen MT" pitchFamily="34" charset="0"/>
                        </a:rPr>
                        <a:t>Regulation incorporated  in the construction contract</a:t>
                      </a:r>
                    </a:p>
                    <a:p>
                      <a:pPr lvl="0" defTabSz="457200">
                        <a:lnSpc>
                          <a:spcPct val="100000"/>
                        </a:lnSpc>
                      </a:pPr>
                      <a:endParaRPr lang="en-US" sz="900" dirty="0">
                        <a:solidFill>
                          <a:schemeClr val="tx1"/>
                        </a:solidFill>
                        <a:latin typeface="Tw Cen MT" pitchFamily="34" charset="0"/>
                      </a:endParaRPr>
                    </a:p>
                    <a:p>
                      <a:pPr defTabSz="457200">
                        <a:lnSpc>
                          <a:spcPct val="88000"/>
                        </a:lnSpc>
                        <a:defRPr/>
                      </a:pPr>
                      <a:r>
                        <a:rPr lang="en-US" sz="900">
                          <a:solidFill>
                            <a:schemeClr val="tx1"/>
                          </a:solidFill>
                          <a:latin typeface="Tw Cen MT" panose="020B0602020104020603" pitchFamily="34" charset="0"/>
                          <a:cs typeface="Arial" panose="020B0604020202020204" pitchFamily="34" charset="0"/>
                        </a:rPr>
                        <a:t>Stakeholders engagement with 13 Local authorities conducted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noProof="0">
                          <a:ln>
                            <a:noFill/>
                          </a:ln>
                          <a:solidFill>
                            <a:schemeClr val="tx1"/>
                          </a:solidFill>
                          <a:effectLst/>
                          <a:uLnTx/>
                          <a:uFillTx/>
                          <a:latin typeface="Tw Cen MT" panose="020B0602020104020603" pitchFamily="34" charset="0"/>
                          <a:ea typeface="+mn-ea"/>
                          <a:cs typeface="+mn-cs"/>
                        </a:rPr>
                        <a:t>At least 1 promotional activities / program</a:t>
                      </a:r>
                      <a:r>
                        <a:rPr kumimoji="0" lang="en-US" sz="900" b="0" i="0" u="none" strike="noStrike" kern="1200" cap="none" spc="0" normalizeH="0" baseline="0" noProof="0">
                          <a:ln>
                            <a:noFill/>
                          </a:ln>
                          <a:solidFill>
                            <a:schemeClr val="tx1"/>
                          </a:solidFill>
                          <a:effectLst/>
                          <a:uLnTx/>
                          <a:uFillTx/>
                          <a:latin typeface="Tw Cen MT" panose="020B0602020104020603" pitchFamily="34" charset="0"/>
                          <a:ea typeface="+mn-ea"/>
                          <a:cs typeface="+mn-cs"/>
                        </a:rPr>
                        <a:t> on the regulation </a:t>
                      </a:r>
                      <a:r>
                        <a:rPr kumimoji="0" lang="en-US" sz="900" b="0" i="0" u="none" strike="noStrike" kern="1200" cap="none" spc="0" normalizeH="0" noProof="0">
                          <a:ln>
                            <a:noFill/>
                          </a:ln>
                          <a:solidFill>
                            <a:schemeClr val="tx1"/>
                          </a:solidFill>
                          <a:effectLst/>
                          <a:uLnTx/>
                          <a:uFillTx/>
                          <a:latin typeface="Tw Cen MT" panose="020B0602020104020603" pitchFamily="34" charset="0"/>
                          <a:ea typeface="+mn-ea"/>
                          <a:cs typeface="+mn-cs"/>
                        </a:rPr>
                        <a:t>conducted</a:t>
                      </a:r>
                    </a:p>
                    <a:p>
                      <a:pPr lvl="0" defTabSz="457200">
                        <a:lnSpc>
                          <a:spcPct val="100000"/>
                        </a:lnSpc>
                        <a:defRPr/>
                      </a:pPr>
                      <a:endParaRPr lang="ms-MY" sz="900" dirty="0">
                        <a:solidFill>
                          <a:schemeClr val="tx1"/>
                        </a:solidFill>
                        <a:latin typeface="Tw Cen MT" pitchFamily="34" charset="0"/>
                      </a:endParaRPr>
                    </a:p>
                    <a:p>
                      <a:pPr>
                        <a:lnSpc>
                          <a:spcPct val="100000"/>
                        </a:lnSpc>
                      </a:pPr>
                      <a:endParaRPr lang="en-MY" sz="900" dirty="0">
                        <a:solidFill>
                          <a:schemeClr val="tx1"/>
                        </a:solidFill>
                        <a:latin typeface="Tw Cen MT" pitchFamily="34" charset="0"/>
                      </a:endParaRPr>
                    </a:p>
                  </a:txBody>
                  <a:tcPr>
                    <a:solidFill>
                      <a:srgbClr val="00B050">
                        <a:alpha val="10000"/>
                      </a:srgbClr>
                    </a:solidFill>
                  </a:tcPr>
                </a:tc>
                <a:tc>
                  <a:txBody>
                    <a:bodyPr/>
                    <a:lstStyle/>
                    <a:p>
                      <a:pPr defTabSz="457200">
                        <a:lnSpc>
                          <a:spcPct val="100000"/>
                        </a:lnSpc>
                      </a:pPr>
                      <a:r>
                        <a:rPr lang="en-US" sz="900" dirty="0">
                          <a:solidFill>
                            <a:schemeClr val="tx1"/>
                          </a:solidFill>
                          <a:latin typeface="Tw Cen MT" pitchFamily="34" charset="0"/>
                        </a:rPr>
                        <a:t>At least 7 </a:t>
                      </a:r>
                      <a:r>
                        <a:rPr lang="en-US" sz="900">
                          <a:solidFill>
                            <a:schemeClr val="tx1"/>
                          </a:solidFill>
                          <a:latin typeface="Tw Cen MT" pitchFamily="34" charset="0"/>
                        </a:rPr>
                        <a:t>states enforce </a:t>
                      </a:r>
                      <a:r>
                        <a:rPr lang="en-US" sz="900" dirty="0">
                          <a:solidFill>
                            <a:schemeClr val="tx1"/>
                          </a:solidFill>
                          <a:latin typeface="Tw Cen MT" pitchFamily="34" charset="0"/>
                        </a:rPr>
                        <a:t>the regulation</a:t>
                      </a:r>
                    </a:p>
                    <a:p>
                      <a:pPr>
                        <a:lnSpc>
                          <a:spcPct val="100000"/>
                        </a:lnSpc>
                      </a:pPr>
                      <a:endParaRPr lang="en-MY" sz="900" dirty="0">
                        <a:solidFill>
                          <a:schemeClr val="tx1"/>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755054235"/>
              </p:ext>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latin typeface="Tw Cen MT" panose="020B0602020104020603" pitchFamily="34" charset="0"/>
                          <a:ea typeface="+mn-ea"/>
                          <a:cs typeface="+mn-cs"/>
                        </a:rPr>
                        <a:t>JPSPN / SW CORP</a:t>
                      </a:r>
                      <a:endParaRPr lang="ms-MY" sz="1000" kern="1200" dirty="0">
                        <a:solidFill>
                          <a:schemeClr val="tx1"/>
                        </a:solidFill>
                        <a:latin typeface="Tw Cen MT" panose="020B0602020104020603" pitchFamily="34"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3" y="370722"/>
          <a:ext cx="5092997" cy="1475232"/>
        </p:xfrm>
        <a:graphic>
          <a:graphicData uri="http://schemas.openxmlformats.org/drawingml/2006/table">
            <a:tbl>
              <a:tblPr firstRow="1" bandRow="1">
                <a:tableStyleId>{5C22544A-7EE6-4342-B048-85BDC9FD1C3A}</a:tableStyleId>
              </a:tblPr>
              <a:tblGrid>
                <a:gridCol w="5092997">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7 states establish </a:t>
                      </a:r>
                      <a:r>
                        <a:rPr lang="en-US" sz="1000" b="0" kern="1200" dirty="0" err="1">
                          <a:solidFill>
                            <a:schemeClr val="tx1"/>
                          </a:solidFill>
                          <a:latin typeface="Tw Cen MT" panose="020B0602020104020603" pitchFamily="34" charset="0"/>
                          <a:ea typeface="+mn-ea"/>
                          <a:cs typeface="+mn-cs"/>
                        </a:rPr>
                        <a:t>Peraturan-Peraturan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Pengurusan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Sisa</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Pepejal</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dan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Pembersihan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Awam</a:t>
                      </a:r>
                      <a:r>
                        <a:rPr lang="en-US" sz="1000" b="0" kern="1200" dirty="0">
                          <a:solidFill>
                            <a:schemeClr val="tx1"/>
                          </a:solidFill>
                          <a:latin typeface="Tw Cen MT" panose="020B0602020104020603" pitchFamily="34" charset="0"/>
                          <a:ea typeface="+mn-ea"/>
                          <a:cs typeface="+mn-cs"/>
                        </a:rPr>
                        <a:t> (Skim </a:t>
                      </a:r>
                      <a:r>
                        <a:rPr lang="en-US" sz="1000" b="0" kern="1200" dirty="0" err="1">
                          <a:solidFill>
                            <a:schemeClr val="tx1"/>
                          </a:solidFill>
                          <a:latin typeface="Tw Cen MT" panose="020B0602020104020603" pitchFamily="34" charset="0"/>
                          <a:ea typeface="+mn-ea"/>
                          <a:cs typeface="+mn-cs"/>
                        </a:rPr>
                        <a:t>bagi</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Sisa</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Pepejal</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Pembinaan</a:t>
                      </a:r>
                      <a:r>
                        <a:rPr lang="en-US" sz="1000" b="0" kern="1200" dirty="0">
                          <a:solidFill>
                            <a:schemeClr val="tx1"/>
                          </a:solidFill>
                          <a:latin typeface="Tw Cen MT" panose="020B0602020104020603" pitchFamily="34" charset="0"/>
                          <a:ea typeface="+mn-ea"/>
                          <a:cs typeface="+mn-cs"/>
                        </a:rPr>
                        <a:t>) 2018 </a:t>
                      </a:r>
                      <a:r>
                        <a:rPr lang="en-US" sz="1000" b="0" kern="1200" dirty="0" err="1">
                          <a:solidFill>
                            <a:schemeClr val="tx1"/>
                          </a:solidFill>
                          <a:latin typeface="Tw Cen MT" panose="020B0602020104020603" pitchFamily="34" charset="0"/>
                          <a:ea typeface="+mn-ea"/>
                          <a:cs typeface="+mn-cs"/>
                        </a:rPr>
                        <a:t>dan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Peraturan-Peraturan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Pengurusan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Sisa</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Pepejal</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dan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Pembersihan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Awam</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Lesen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bagi</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Sisa</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Pepejal</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Pembinaan</a:t>
                      </a:r>
                      <a:r>
                        <a:rPr lang="en-US" sz="1000" b="0" kern="1200" dirty="0">
                          <a:solidFill>
                            <a:schemeClr val="tx1"/>
                          </a:solidFill>
                          <a:latin typeface="Tw Cen MT" panose="020B0602020104020603" pitchFamily="34" charset="0"/>
                          <a:ea typeface="+mn-ea"/>
                          <a:cs typeface="+mn-cs"/>
                        </a:rPr>
                        <a:t> ) 2018</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E5-Reduce irresponsible waste during construction</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864535" cy="1785104"/>
          </a:xfrm>
          <a:prstGeom prst="rect">
            <a:avLst/>
          </a:prstGeom>
          <a:noFill/>
        </p:spPr>
        <p:txBody>
          <a:bodyPr wrap="square" rtlCol="0">
            <a:spAutoFit/>
          </a:bodyPr>
          <a:lstStyle/>
          <a:p>
            <a:r>
              <a:rPr lang="en-MY" sz="1000" dirty="0">
                <a:latin typeface="Tw Cen MT" panose="020B0602020104020603" pitchFamily="34" charset="0"/>
              </a:rPr>
              <a:t>This is a new KPI under purview of IWG7 commencing 2018</a:t>
            </a:r>
          </a:p>
          <a:p>
            <a:endParaRPr lang="en-MY" sz="1000" dirty="0">
              <a:latin typeface="Tw Cen MT" panose="020B0602020104020603" pitchFamily="34" charset="0"/>
            </a:endParaRPr>
          </a:p>
          <a:p>
            <a:r>
              <a:rPr lang="en-US" sz="1000" b="1" dirty="0" err="1">
                <a:latin typeface="Tw Cen MT" panose="020B0602020104020603" pitchFamily="34" charset="0"/>
              </a:rPr>
              <a:t>Peraturan-Peraturan</a:t>
            </a:r>
            <a:r>
              <a:rPr lang="en-US" sz="1000" b="1" dirty="0">
                <a:latin typeface="Tw Cen MT" panose="020B0602020104020603" pitchFamily="34" charset="0"/>
              </a:rPr>
              <a:t> </a:t>
            </a:r>
            <a:r>
              <a:rPr lang="en-US" sz="1000" b="1" dirty="0" err="1">
                <a:latin typeface="Tw Cen MT" panose="020B0602020104020603" pitchFamily="34" charset="0"/>
              </a:rPr>
              <a:t>Pengurusan</a:t>
            </a:r>
            <a:r>
              <a:rPr lang="en-US" sz="1000" b="1" dirty="0">
                <a:latin typeface="Tw Cen MT" panose="020B0602020104020603" pitchFamily="34" charset="0"/>
              </a:rPr>
              <a:t> </a:t>
            </a:r>
            <a:r>
              <a:rPr lang="en-US" sz="1000" b="1" dirty="0" err="1">
                <a:latin typeface="Tw Cen MT" panose="020B0602020104020603" pitchFamily="34" charset="0"/>
              </a:rPr>
              <a:t>Sisa</a:t>
            </a:r>
            <a:r>
              <a:rPr lang="en-US" sz="1000" b="1" dirty="0">
                <a:latin typeface="Tw Cen MT" panose="020B0602020104020603" pitchFamily="34" charset="0"/>
              </a:rPr>
              <a:t> </a:t>
            </a:r>
            <a:r>
              <a:rPr lang="en-US" sz="1000" b="1" dirty="0" err="1">
                <a:latin typeface="Tw Cen MT" panose="020B0602020104020603" pitchFamily="34" charset="0"/>
              </a:rPr>
              <a:t>Pepejal</a:t>
            </a:r>
            <a:r>
              <a:rPr lang="en-US" sz="1000" b="1" dirty="0">
                <a:latin typeface="Tw Cen MT" panose="020B0602020104020603" pitchFamily="34" charset="0"/>
              </a:rPr>
              <a:t> </a:t>
            </a:r>
            <a:r>
              <a:rPr lang="en-US" sz="1000" b="1" dirty="0" err="1">
                <a:latin typeface="Tw Cen MT" panose="020B0602020104020603" pitchFamily="34" charset="0"/>
              </a:rPr>
              <a:t>dan</a:t>
            </a:r>
            <a:r>
              <a:rPr lang="en-US" sz="1000" b="1" dirty="0">
                <a:latin typeface="Tw Cen MT" panose="020B0602020104020603" pitchFamily="34" charset="0"/>
              </a:rPr>
              <a:t> </a:t>
            </a:r>
            <a:r>
              <a:rPr lang="en-US" sz="1000" b="1" dirty="0" err="1">
                <a:latin typeface="Tw Cen MT" panose="020B0602020104020603" pitchFamily="34" charset="0"/>
              </a:rPr>
              <a:t>Pembersihan</a:t>
            </a:r>
            <a:r>
              <a:rPr lang="en-US" sz="1000" b="1" dirty="0">
                <a:latin typeface="Tw Cen MT" panose="020B0602020104020603" pitchFamily="34" charset="0"/>
              </a:rPr>
              <a:t> </a:t>
            </a:r>
            <a:r>
              <a:rPr lang="en-US" sz="1000" b="1" dirty="0" err="1">
                <a:latin typeface="Tw Cen MT" panose="020B0602020104020603" pitchFamily="34" charset="0"/>
              </a:rPr>
              <a:t>Awam</a:t>
            </a:r>
            <a:r>
              <a:rPr lang="en-US" sz="1000" b="1" dirty="0">
                <a:latin typeface="Tw Cen MT" panose="020B0602020104020603" pitchFamily="34" charset="0"/>
              </a:rPr>
              <a:t> </a:t>
            </a:r>
          </a:p>
          <a:p>
            <a:r>
              <a:rPr lang="en-US" sz="1000" dirty="0">
                <a:latin typeface="Tw Cen MT" panose="020B0602020104020603" pitchFamily="34" charset="0"/>
              </a:rPr>
              <a:t>Draft regulation was submitted and commented by Attorney General. Amendments has been finalized and expected to be approved by the Minister in </a:t>
            </a:r>
            <a:r>
              <a:rPr lang="en-US" sz="1000" dirty="0" smtClean="0">
                <a:latin typeface="Tw Cen MT" panose="020B0602020104020603" pitchFamily="34" charset="0"/>
              </a:rPr>
              <a:t>Q4 </a:t>
            </a:r>
            <a:r>
              <a:rPr lang="en-US" sz="1000" dirty="0">
                <a:latin typeface="Tw Cen MT" panose="020B0602020104020603" pitchFamily="34" charset="0"/>
              </a:rPr>
              <a:t>2018.</a:t>
            </a:r>
            <a:r>
              <a:rPr lang="en-US" sz="1000" dirty="0">
                <a:solidFill>
                  <a:srgbClr val="FF0000"/>
                </a:solidFill>
                <a:latin typeface="Tw Cen MT" panose="020B0602020104020603" pitchFamily="34" charset="0"/>
                <a:cs typeface="Calibri" pitchFamily="34" charset="0"/>
              </a:rPr>
              <a:t> </a:t>
            </a:r>
            <a:r>
              <a:rPr lang="en-US" sz="1000" dirty="0">
                <a:latin typeface="Tw Cen MT" panose="020B0602020104020603" pitchFamily="34" charset="0"/>
              </a:rPr>
              <a:t> </a:t>
            </a:r>
          </a:p>
          <a:p>
            <a:endParaRPr lang="en-US" sz="1000" dirty="0">
              <a:latin typeface="Tw Cen MT" panose="020B0602020104020603" pitchFamily="34" charset="0"/>
            </a:endParaRPr>
          </a:p>
          <a:p>
            <a:r>
              <a:rPr lang="en-US" sz="1000" b="1" dirty="0">
                <a:latin typeface="Tw Cen MT" panose="020B0602020104020603" pitchFamily="34" charset="0"/>
              </a:rPr>
              <a:t>Implementation Framework</a:t>
            </a:r>
          </a:p>
          <a:p>
            <a:r>
              <a:rPr lang="en-MY" sz="1000" dirty="0">
                <a:latin typeface="Tw Cen MT" panose="020B0602020104020603" pitchFamily="34" charset="0"/>
              </a:rPr>
              <a:t>Implementation framework will be prepared upon the above regulation being gazetted. </a:t>
            </a:r>
          </a:p>
          <a:p>
            <a:endParaRPr lang="en-MY" sz="1000" dirty="0">
              <a:latin typeface="Tw Cen MT" panose="020B0602020104020603" pitchFamily="34" charset="0"/>
            </a:endParaRPr>
          </a:p>
          <a:p>
            <a:r>
              <a:rPr lang="en-MY" sz="1000" b="1" dirty="0">
                <a:latin typeface="Tw Cen MT" panose="020B0602020104020603" pitchFamily="34" charset="0"/>
              </a:rPr>
              <a:t>Promotional Activities</a:t>
            </a:r>
          </a:p>
          <a:p>
            <a:r>
              <a:rPr lang="en-MY" sz="1000" dirty="0">
                <a:latin typeface="Tw Cen MT" panose="020B0602020104020603" pitchFamily="34" charset="0"/>
              </a:rPr>
              <a:t>Promotional activities will be carried out immediately upon the implementation framework is ready. </a:t>
            </a: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a:solidFill>
                  <a:schemeClr val="bg1"/>
                </a:solidFill>
                <a:latin typeface="Tw Cen MT" panose="020B0602020104020603" pitchFamily="34" charset="0"/>
              </a:rPr>
              <a:t>KPI E5-137</a:t>
            </a:r>
            <a:endParaRPr lang="ms-MY" sz="2800" dirty="0">
              <a:solidFill>
                <a:schemeClr val="bg1"/>
              </a:solidFill>
            </a:endParaRPr>
          </a:p>
        </p:txBody>
      </p:sp>
      <p:sp>
        <p:nvSpPr>
          <p:cNvPr id="15" name="TextBox 14"/>
          <p:cNvSpPr txBox="1"/>
          <p:nvPr/>
        </p:nvSpPr>
        <p:spPr>
          <a:xfrm>
            <a:off x="837" y="4360284"/>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28672139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3960116595"/>
              </p:ext>
            </p:extLst>
          </p:nvPr>
        </p:nvGraphicFramePr>
        <p:xfrm>
          <a:off x="2" y="2063917"/>
          <a:ext cx="6858000" cy="2430483"/>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3">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50337">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30535">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40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999948">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defRPr/>
                      </a:pPr>
                      <a:endParaRPr lang="en-US" sz="900" dirty="0">
                        <a:solidFill>
                          <a:schemeClr val="tx1"/>
                        </a:solidFill>
                        <a:latin typeface="Tw Cen MT" pitchFamily="34" charset="0"/>
                      </a:endParaRPr>
                    </a:p>
                  </a:txBody>
                  <a:tcPr>
                    <a:solidFill>
                      <a:srgbClr val="00B050">
                        <a:alpha val="10000"/>
                      </a:srgbClr>
                    </a:solidFill>
                  </a:tcPr>
                </a:tc>
                <a:tc>
                  <a:txBody>
                    <a:bodyPr/>
                    <a:lstStyle/>
                    <a:p>
                      <a:pPr defTabSz="457200">
                        <a:lnSpc>
                          <a:spcPct val="88000"/>
                        </a:lnSpc>
                        <a:defRPr/>
                      </a:pPr>
                      <a:r>
                        <a:rPr lang="en-MY" sz="900" dirty="0">
                          <a:solidFill>
                            <a:schemeClr val="tx1"/>
                          </a:solidFill>
                          <a:latin typeface="Tw Cen MT" panose="020B0602020104020603" pitchFamily="34" charset="0"/>
                        </a:rPr>
                        <a:t>Final report on baseline study published </a:t>
                      </a:r>
                    </a:p>
                    <a:p>
                      <a:pPr defTabSz="457200">
                        <a:lnSpc>
                          <a:spcPct val="88000"/>
                        </a:lnSpc>
                        <a:defRPr/>
                      </a:pPr>
                      <a:endParaRPr lang="en-MY" sz="900" dirty="0">
                        <a:solidFill>
                          <a:schemeClr val="tx1"/>
                        </a:solidFill>
                        <a:latin typeface="Tw Cen MT" panose="020B0602020104020603" pitchFamily="34" charset="0"/>
                      </a:endParaRPr>
                    </a:p>
                    <a:p>
                      <a:pPr defTabSz="457200">
                        <a:lnSpc>
                          <a:spcPct val="88000"/>
                        </a:lnSpc>
                        <a:defRPr/>
                      </a:pPr>
                      <a:r>
                        <a:rPr lang="en-MY" sz="900" dirty="0">
                          <a:solidFill>
                            <a:schemeClr val="tx1"/>
                          </a:solidFill>
                          <a:latin typeface="Tw Cen MT" panose="020B0602020104020603" pitchFamily="34" charset="0"/>
                          <a:cs typeface="Calibri" panose="020F0502020204030204" pitchFamily="34" charset="0"/>
                        </a:rPr>
                        <a:t>Construction &amp; demolition online system completed by Q1 2018</a:t>
                      </a:r>
                    </a:p>
                    <a:p>
                      <a:pPr defTabSz="457200">
                        <a:lnSpc>
                          <a:spcPct val="88000"/>
                        </a:lnSpc>
                        <a:defRPr/>
                      </a:pPr>
                      <a:endParaRPr lang="en-MY" sz="900" dirty="0">
                        <a:solidFill>
                          <a:schemeClr val="tx1"/>
                        </a:solidFill>
                        <a:latin typeface="Tw Cen MT" panose="020B0602020104020603" pitchFamily="34" charset="0"/>
                      </a:endParaRPr>
                    </a:p>
                    <a:p>
                      <a:pPr defTabSz="457200">
                        <a:lnSpc>
                          <a:spcPct val="88000"/>
                        </a:lnSpc>
                        <a:defRPr/>
                      </a:pPr>
                      <a:r>
                        <a:rPr lang="en-MY" sz="900">
                          <a:solidFill>
                            <a:schemeClr val="tx1"/>
                          </a:solidFill>
                          <a:latin typeface="Tw Cen MT" panose="020B0602020104020603" pitchFamily="34" charset="0"/>
                        </a:rPr>
                        <a:t>At least 1 awareness </a:t>
                      </a:r>
                      <a:r>
                        <a:rPr lang="en-MY" sz="900" dirty="0">
                          <a:solidFill>
                            <a:schemeClr val="tx1"/>
                          </a:solidFill>
                          <a:latin typeface="Tw Cen MT" panose="020B0602020104020603" pitchFamily="34" charset="0"/>
                        </a:rPr>
                        <a:t>seminar on construction </a:t>
                      </a:r>
                      <a:r>
                        <a:rPr lang="en-MY" sz="900">
                          <a:solidFill>
                            <a:schemeClr val="tx1"/>
                          </a:solidFill>
                          <a:latin typeface="Tw Cen MT" panose="020B0602020104020603" pitchFamily="34" charset="0"/>
                        </a:rPr>
                        <a:t>waste  conducted</a:t>
                      </a:r>
                      <a:endParaRPr lang="en-MY" sz="900" dirty="0">
                        <a:solidFill>
                          <a:schemeClr val="tx1"/>
                        </a:solidFill>
                        <a:latin typeface="Tw Cen MT" panose="020B0602020104020603" pitchFamily="34" charset="0"/>
                      </a:endParaRPr>
                    </a:p>
                    <a:p>
                      <a:pPr defTabSz="457200">
                        <a:lnSpc>
                          <a:spcPct val="88000"/>
                        </a:lnSpc>
                        <a:defRPr/>
                      </a:pPr>
                      <a:endParaRPr lang="en-MY" sz="900" dirty="0">
                        <a:solidFill>
                          <a:schemeClr val="tx1"/>
                        </a:solidFill>
                        <a:latin typeface="Tw Cen MT" panose="020B0602020104020603" pitchFamily="34" charset="0"/>
                      </a:endParaRPr>
                    </a:p>
                    <a:p>
                      <a:pPr defTabSz="457200">
                        <a:lnSpc>
                          <a:spcPct val="88000"/>
                        </a:lnSpc>
                        <a:defRPr/>
                      </a:pPr>
                      <a:r>
                        <a:rPr lang="en-MY" sz="900" dirty="0">
                          <a:solidFill>
                            <a:schemeClr val="tx1"/>
                          </a:solidFill>
                          <a:latin typeface="Tw Cen MT" panose="020B0602020104020603" pitchFamily="34" charset="0"/>
                        </a:rPr>
                        <a:t>Status report on the </a:t>
                      </a:r>
                      <a:r>
                        <a:rPr lang="en-US" sz="900" dirty="0">
                          <a:solidFill>
                            <a:schemeClr val="tx1"/>
                          </a:solidFill>
                          <a:latin typeface="Tw Cen MT" panose="020B0602020104020603" pitchFamily="34" charset="0"/>
                        </a:rPr>
                        <a:t>construction and demolition waste recycled </a:t>
                      </a:r>
                      <a:r>
                        <a:rPr lang="en-MY" sz="900" dirty="0">
                          <a:solidFill>
                            <a:schemeClr val="tx1"/>
                          </a:solidFill>
                          <a:latin typeface="Tw Cen MT" panose="020B0602020104020603" pitchFamily="34" charset="0"/>
                        </a:rPr>
                        <a:t>published</a:t>
                      </a:r>
                    </a:p>
                  </a:txBody>
                  <a:tcPr>
                    <a:solidFill>
                      <a:srgbClr val="00B050">
                        <a:alpha val="10000"/>
                      </a:srgbClr>
                    </a:solidFill>
                  </a:tcPr>
                </a:tc>
                <a:tc>
                  <a:txBody>
                    <a:bodyPr/>
                    <a:lstStyle/>
                    <a:p>
                      <a:pPr defTabSz="457200">
                        <a:lnSpc>
                          <a:spcPct val="88000"/>
                        </a:lnSpc>
                        <a:defRPr/>
                      </a:pPr>
                      <a:r>
                        <a:rPr lang="en-MY" sz="900">
                          <a:solidFill>
                            <a:schemeClr val="tx1"/>
                          </a:solidFill>
                          <a:latin typeface="Tw Cen MT" panose="020B0602020104020603" pitchFamily="34" charset="0"/>
                        </a:rPr>
                        <a:t>At least 1 awareness seminar on construction waste conducted</a:t>
                      </a:r>
                    </a:p>
                    <a:p>
                      <a:pPr>
                        <a:lnSpc>
                          <a:spcPct val="100000"/>
                        </a:lnSpc>
                      </a:pPr>
                      <a:endParaRPr lang="en-MY" sz="900" dirty="0">
                        <a:solidFill>
                          <a:schemeClr val="tx1"/>
                        </a:solidFill>
                        <a:latin typeface="Tw Cen MT" pitchFamily="34" charset="0"/>
                      </a:endParaRPr>
                    </a:p>
                    <a:p>
                      <a:pPr>
                        <a:lnSpc>
                          <a:spcPct val="100000"/>
                        </a:lnSpc>
                      </a:pPr>
                      <a:r>
                        <a:rPr lang="en-MY" sz="900" dirty="0">
                          <a:solidFill>
                            <a:schemeClr val="tx1"/>
                          </a:solidFill>
                          <a:latin typeface="Tw Cen MT" pitchFamily="34" charset="0"/>
                        </a:rPr>
                        <a:t>Status report on the </a:t>
                      </a:r>
                      <a:r>
                        <a:rPr lang="en-US" sz="900" dirty="0">
                          <a:solidFill>
                            <a:schemeClr val="tx1"/>
                          </a:solidFill>
                          <a:latin typeface="Tw Cen MT" pitchFamily="34" charset="0"/>
                        </a:rPr>
                        <a:t>construction and demolition waste recycled </a:t>
                      </a:r>
                      <a:r>
                        <a:rPr lang="en-MY" sz="900" dirty="0">
                          <a:solidFill>
                            <a:schemeClr val="tx1"/>
                          </a:solidFill>
                          <a:latin typeface="Tw Cen MT" pitchFamily="34" charset="0"/>
                        </a:rPr>
                        <a:t>published</a:t>
                      </a:r>
                    </a:p>
                    <a:p>
                      <a:pPr>
                        <a:lnSpc>
                          <a:spcPct val="100000"/>
                        </a:lnSpc>
                      </a:pPr>
                      <a:endParaRPr lang="en-US" sz="900" dirty="0">
                        <a:solidFill>
                          <a:schemeClr val="tx1"/>
                        </a:solidFill>
                        <a:latin typeface="Tw Cen MT" pitchFamily="34" charset="0"/>
                      </a:endParaRPr>
                    </a:p>
                    <a:p>
                      <a:pPr>
                        <a:lnSpc>
                          <a:spcPct val="100000"/>
                        </a:lnSpc>
                      </a:pPr>
                      <a:r>
                        <a:rPr lang="en-US" sz="900" dirty="0">
                          <a:solidFill>
                            <a:schemeClr val="tx1"/>
                          </a:solidFill>
                          <a:latin typeface="Tw Cen MT" pitchFamily="34" charset="0"/>
                        </a:rPr>
                        <a:t>Collection of construction </a:t>
                      </a:r>
                    </a:p>
                    <a:p>
                      <a:pPr>
                        <a:lnSpc>
                          <a:spcPct val="100000"/>
                        </a:lnSpc>
                      </a:pPr>
                      <a:r>
                        <a:rPr lang="en-US" sz="900" dirty="0">
                          <a:solidFill>
                            <a:schemeClr val="tx1"/>
                          </a:solidFill>
                          <a:latin typeface="Tw Cen MT" pitchFamily="34" charset="0"/>
                        </a:rPr>
                        <a:t>&amp; demolition waste data through online system </a:t>
                      </a:r>
                      <a:r>
                        <a:rPr lang="en-US" sz="900" dirty="0" err="1">
                          <a:solidFill>
                            <a:schemeClr val="tx1"/>
                          </a:solidFill>
                          <a:latin typeface="Tw Cen MT" pitchFamily="34" charset="0"/>
                        </a:rPr>
                        <a:t>gazetted</a:t>
                      </a:r>
                      <a:endParaRPr lang="en-MY" sz="900" dirty="0">
                        <a:solidFill>
                          <a:schemeClr val="tx1"/>
                        </a:solidFill>
                        <a:latin typeface="Tw Cen MT" pitchFamily="34" charset="0"/>
                      </a:endParaRPr>
                    </a:p>
                    <a:p>
                      <a:pPr>
                        <a:lnSpc>
                          <a:spcPct val="100000"/>
                        </a:lnSpc>
                      </a:pPr>
                      <a:endParaRPr lang="en-MY" sz="900" dirty="0">
                        <a:solidFill>
                          <a:schemeClr val="tx1"/>
                        </a:solidFill>
                        <a:latin typeface="Tw Cen MT" pitchFamily="34" charset="0"/>
                      </a:endParaRPr>
                    </a:p>
                  </a:txBody>
                  <a:tcPr>
                    <a:solidFill>
                      <a:srgbClr val="00B050">
                        <a:alpha val="10000"/>
                      </a:srgbClr>
                    </a:solidFill>
                  </a:tcPr>
                </a:tc>
                <a:tc>
                  <a:txBody>
                    <a:bodyPr/>
                    <a:lstStyle/>
                    <a:p>
                      <a:pPr defTabSz="457200">
                        <a:lnSpc>
                          <a:spcPct val="88000"/>
                        </a:lnSpc>
                        <a:defRPr/>
                      </a:pPr>
                      <a:r>
                        <a:rPr lang="en-MY" sz="900">
                          <a:solidFill>
                            <a:schemeClr val="tx1"/>
                          </a:solidFill>
                          <a:latin typeface="Tw Cen MT" panose="020B0602020104020603" pitchFamily="34" charset="0"/>
                        </a:rPr>
                        <a:t>At least 1 awareness seminar on construction waste conducted</a:t>
                      </a:r>
                    </a:p>
                    <a:p>
                      <a:pPr>
                        <a:lnSpc>
                          <a:spcPct val="100000"/>
                        </a:lnSpc>
                      </a:pPr>
                      <a:endParaRPr lang="en-MY" sz="900" dirty="0">
                        <a:solidFill>
                          <a:schemeClr val="tx1"/>
                        </a:solidFill>
                        <a:latin typeface="Tw Cen MT" pitchFamily="34" charset="0"/>
                      </a:endParaRPr>
                    </a:p>
                    <a:p>
                      <a:pPr>
                        <a:lnSpc>
                          <a:spcPct val="100000"/>
                        </a:lnSpc>
                      </a:pPr>
                      <a:r>
                        <a:rPr lang="en-MY" sz="900" dirty="0">
                          <a:solidFill>
                            <a:schemeClr val="tx1"/>
                          </a:solidFill>
                          <a:latin typeface="Tw Cen MT" pitchFamily="34" charset="0"/>
                        </a:rPr>
                        <a:t>Status report on the </a:t>
                      </a:r>
                      <a:r>
                        <a:rPr lang="en-US" sz="900" dirty="0">
                          <a:solidFill>
                            <a:schemeClr val="tx1"/>
                          </a:solidFill>
                          <a:latin typeface="Tw Cen MT" pitchFamily="34" charset="0"/>
                        </a:rPr>
                        <a:t>construction and demolition waste recycled </a:t>
                      </a:r>
                      <a:r>
                        <a:rPr lang="en-MY" sz="900" dirty="0">
                          <a:solidFill>
                            <a:schemeClr val="tx1"/>
                          </a:solidFill>
                          <a:latin typeface="Tw Cen MT" pitchFamily="34" charset="0"/>
                        </a:rPr>
                        <a:t>published</a:t>
                      </a:r>
                    </a:p>
                    <a:p>
                      <a:pPr>
                        <a:lnSpc>
                          <a:spcPct val="100000"/>
                        </a:lnSpc>
                      </a:pPr>
                      <a:endParaRPr lang="en-MY" sz="900" dirty="0">
                        <a:solidFill>
                          <a:schemeClr val="tx1"/>
                        </a:solidFill>
                        <a:latin typeface="Tw Cen MT" pitchFamily="34" charset="0"/>
                      </a:endParaRPr>
                    </a:p>
                    <a:p>
                      <a:pPr>
                        <a:lnSpc>
                          <a:spcPct val="100000"/>
                        </a:lnSpc>
                      </a:pPr>
                      <a:r>
                        <a:rPr lang="ms-MY" sz="900" dirty="0">
                          <a:solidFill>
                            <a:schemeClr val="tx1"/>
                          </a:solidFill>
                          <a:latin typeface="Tw Cen MT" pitchFamily="34" charset="0"/>
                          <a:cs typeface="Arial" panose="020B0604020202020204" pitchFamily="34" charset="0"/>
                        </a:rPr>
                        <a:t>Study on achievement of </a:t>
                      </a:r>
                      <a:r>
                        <a:rPr lang="en-US" sz="900" dirty="0">
                          <a:solidFill>
                            <a:schemeClr val="tx1"/>
                          </a:solidFill>
                          <a:latin typeface="Tw Cen MT" pitchFamily="34" charset="0"/>
                        </a:rPr>
                        <a:t>construction and demolition waste recycled </a:t>
                      </a:r>
                      <a:r>
                        <a:rPr lang="ms-MY" sz="900" dirty="0">
                          <a:solidFill>
                            <a:schemeClr val="tx1"/>
                          </a:solidFill>
                          <a:latin typeface="Tw Cen MT" pitchFamily="34" charset="0"/>
                          <a:cs typeface="Arial" panose="020B0604020202020204" pitchFamily="34" charset="0"/>
                        </a:rPr>
                        <a:t>published</a:t>
                      </a:r>
                      <a:endParaRPr lang="en-MY" sz="900" dirty="0">
                        <a:solidFill>
                          <a:schemeClr val="tx1"/>
                        </a:solidFill>
                        <a:latin typeface="Tw Cen MT" pitchFamily="34" charset="0"/>
                      </a:endParaRPr>
                    </a:p>
                    <a:p>
                      <a:pPr>
                        <a:lnSpc>
                          <a:spcPct val="100000"/>
                        </a:lnSpc>
                      </a:pPr>
                      <a:endParaRPr lang="en-MY" sz="900" dirty="0">
                        <a:solidFill>
                          <a:schemeClr val="tx1"/>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2985909191"/>
              </p:ext>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latin typeface="Tw Cen MT" panose="020B0602020104020603" pitchFamily="34" charset="0"/>
                          <a:ea typeface="+mn-ea"/>
                          <a:cs typeface="+mn-cs"/>
                        </a:rPr>
                        <a:t>JPSPN / SW CORP</a:t>
                      </a:r>
                      <a:endParaRPr lang="ms-MY" sz="1000" kern="1200" dirty="0">
                        <a:solidFill>
                          <a:schemeClr val="tx1"/>
                        </a:solidFill>
                        <a:latin typeface="Tw Cen MT" panose="020B0602020104020603" pitchFamily="34"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2" y="445153"/>
          <a:ext cx="4699593" cy="1179643"/>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20% annual increment in construction and demolition waste (tonnage) recycled</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E5-Reduce irresponsible waste during construction</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0" y="4742572"/>
            <a:ext cx="6864535" cy="2092881"/>
          </a:xfrm>
          <a:prstGeom prst="rect">
            <a:avLst/>
          </a:prstGeom>
          <a:noFill/>
        </p:spPr>
        <p:txBody>
          <a:bodyPr wrap="square" rtlCol="0">
            <a:spAutoFit/>
          </a:bodyPr>
          <a:lstStyle/>
          <a:p>
            <a:r>
              <a:rPr lang="en-MY" sz="1000" dirty="0">
                <a:latin typeface="Tw Cen MT" panose="020B0602020104020603" pitchFamily="34" charset="0"/>
              </a:rPr>
              <a:t>This is a new KPI under purview of IWG7 commencing 2018</a:t>
            </a:r>
          </a:p>
          <a:p>
            <a:endParaRPr lang="en-MY" sz="1000" dirty="0">
              <a:latin typeface="Tw Cen MT" panose="020B0602020104020603" pitchFamily="34" charset="0"/>
            </a:endParaRPr>
          </a:p>
          <a:p>
            <a:r>
              <a:rPr lang="en-MY" sz="1000" b="1" dirty="0">
                <a:latin typeface="Tw Cen MT" panose="020B0602020104020603" pitchFamily="34" charset="0"/>
              </a:rPr>
              <a:t>Baseline Study</a:t>
            </a:r>
          </a:p>
          <a:p>
            <a:r>
              <a:rPr lang="en-MY" sz="1000" dirty="0">
                <a:latin typeface="Tw Cen MT" panose="020B0602020104020603" pitchFamily="34" charset="0"/>
              </a:rPr>
              <a:t>Baseline waste recycling rate was established based on data collected from February 2017 till January 2018.</a:t>
            </a:r>
            <a:r>
              <a:rPr lang="en-US" sz="1000" dirty="0">
                <a:solidFill>
                  <a:srgbClr val="FF0000"/>
                </a:solidFill>
                <a:latin typeface="Tw Cen MT" panose="020B0602020104020603" pitchFamily="34" charset="0"/>
                <a:cs typeface="Calibri" pitchFamily="34" charset="0"/>
              </a:rPr>
              <a:t> </a:t>
            </a:r>
            <a:endParaRPr lang="en-MY" sz="1000" dirty="0">
              <a:latin typeface="Tw Cen MT" panose="020B0602020104020603" pitchFamily="34" charset="0"/>
            </a:endParaRPr>
          </a:p>
          <a:p>
            <a:r>
              <a:rPr lang="en-MY" sz="1000" dirty="0">
                <a:latin typeface="Tw Cen MT" panose="020B0602020104020603" pitchFamily="34" charset="0"/>
              </a:rPr>
              <a:t> </a:t>
            </a:r>
          </a:p>
          <a:p>
            <a:r>
              <a:rPr lang="en-MY" sz="1000" b="1" dirty="0">
                <a:latin typeface="Tw Cen MT" panose="020B0602020104020603" pitchFamily="34" charset="0"/>
              </a:rPr>
              <a:t>C&amp;D Waste Management Online System</a:t>
            </a:r>
          </a:p>
          <a:p>
            <a:r>
              <a:rPr lang="en-MY" sz="1000" dirty="0">
                <a:latin typeface="Tw Cen MT" panose="020B0602020104020603" pitchFamily="34" charset="0"/>
              </a:rPr>
              <a:t>The online C&amp;D online system was completed in Jan 2018.</a:t>
            </a:r>
          </a:p>
          <a:p>
            <a:endParaRPr lang="en-MY" sz="1000" dirty="0">
              <a:latin typeface="Tw Cen MT" panose="020B0602020104020603" pitchFamily="34" charset="0"/>
            </a:endParaRPr>
          </a:p>
          <a:p>
            <a:r>
              <a:rPr lang="en-MY" sz="1000" b="1" dirty="0">
                <a:latin typeface="Tw Cen MT" panose="020B0602020104020603" pitchFamily="34" charset="0"/>
              </a:rPr>
              <a:t>Awareness Seminar</a:t>
            </a:r>
          </a:p>
          <a:p>
            <a:r>
              <a:rPr lang="en-MY" sz="1000" dirty="0">
                <a:latin typeface="Tw Cen MT" panose="020B0602020104020603" pitchFamily="34" charset="0"/>
              </a:rPr>
              <a:t>Awareness seminar on construction waste management </a:t>
            </a:r>
            <a:r>
              <a:rPr lang="en-MY" sz="1000" smtClean="0">
                <a:latin typeface="Tw Cen MT" panose="020B0602020104020603" pitchFamily="34" charset="0"/>
              </a:rPr>
              <a:t>held on 27 </a:t>
            </a:r>
            <a:r>
              <a:rPr lang="en-MY" sz="1000" dirty="0">
                <a:latin typeface="Tw Cen MT" panose="020B0602020104020603" pitchFamily="34" charset="0"/>
              </a:rPr>
              <a:t>Sept 2018. </a:t>
            </a:r>
          </a:p>
          <a:p>
            <a:endParaRPr lang="en-MY" sz="1000" dirty="0">
              <a:latin typeface="Tw Cen MT" panose="020B0602020104020603" pitchFamily="34" charset="0"/>
            </a:endParaRPr>
          </a:p>
          <a:p>
            <a:r>
              <a:rPr lang="en-MY" sz="1000" b="1" dirty="0">
                <a:latin typeface="Tw Cen MT" panose="020B0602020104020603" pitchFamily="34" charset="0"/>
              </a:rPr>
              <a:t>Report on C&amp;D Waste Recycled</a:t>
            </a:r>
          </a:p>
          <a:p>
            <a:r>
              <a:rPr lang="en-MY" sz="1000" dirty="0">
                <a:latin typeface="Tw Cen MT" panose="020B0602020104020603" pitchFamily="34" charset="0"/>
              </a:rPr>
              <a:t>Data collection on C&amp;D waste for 2018 is on-going.</a:t>
            </a:r>
            <a:r>
              <a:rPr lang="en-US" sz="1000" dirty="0">
                <a:solidFill>
                  <a:srgbClr val="FF0000"/>
                </a:solidFill>
                <a:latin typeface="Tw Cen MT" panose="020B0602020104020603" pitchFamily="34" charset="0"/>
                <a:cs typeface="Calibri" pitchFamily="34" charset="0"/>
              </a:rPr>
              <a:t> </a:t>
            </a:r>
            <a:r>
              <a:rPr lang="en-US" sz="1000" dirty="0">
                <a:latin typeface="Tw Cen MT" panose="020B0602020104020603" pitchFamily="34" charset="0"/>
                <a:cs typeface="Calibri" pitchFamily="34" charset="0"/>
              </a:rPr>
              <a:t>The report will be prepared when sufficient data is ready.</a:t>
            </a:r>
            <a:endParaRPr lang="en-MY"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a:solidFill>
                  <a:schemeClr val="bg1"/>
                </a:solidFill>
                <a:latin typeface="Tw Cen MT" panose="020B0602020104020603" pitchFamily="34" charset="0"/>
              </a:rPr>
              <a:t>KPI E5-138</a:t>
            </a:r>
            <a:endParaRPr lang="ms-MY" sz="2800" dirty="0">
              <a:solidFill>
                <a:schemeClr val="bg1"/>
              </a:solidFill>
            </a:endParaRPr>
          </a:p>
        </p:txBody>
      </p:sp>
      <p:sp>
        <p:nvSpPr>
          <p:cNvPr id="15" name="TextBox 14"/>
          <p:cNvSpPr txBox="1"/>
          <p:nvPr/>
        </p:nvSpPr>
        <p:spPr>
          <a:xfrm>
            <a:off x="0" y="4511740"/>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2867213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2723570668"/>
              </p:ext>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100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pPr>
                      <a:r>
                        <a:rPr lang="en-US" sz="900" dirty="0">
                          <a:solidFill>
                            <a:srgbClr val="000000"/>
                          </a:solidFill>
                          <a:latin typeface="Calibri" pitchFamily="34" charset="0"/>
                          <a:cs typeface="Arial" panose="020B0604020202020204" pitchFamily="34" charset="0"/>
                        </a:rPr>
                        <a:t>16 CEEQUAL assessors trained and accredited</a:t>
                      </a: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eaLnBrk="1" fontAlgn="auto" hangingPunct="1">
                        <a:lnSpc>
                          <a:spcPct val="100000"/>
                        </a:lnSpc>
                        <a:spcBef>
                          <a:spcPts val="0"/>
                        </a:spcBef>
                        <a:spcAft>
                          <a:spcPts val="0"/>
                        </a:spcAft>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endParaRPr lang="en-MY"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endParaRPr lang="en-MY" sz="900" dirty="0">
                        <a:solidFill>
                          <a:srgbClr val="FF0000"/>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713778052"/>
              </p:ext>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2" y="445153"/>
          <a:ext cx="4401881" cy="1179643"/>
        </p:xfrm>
        <a:graphic>
          <a:graphicData uri="http://schemas.openxmlformats.org/drawingml/2006/table">
            <a:tbl>
              <a:tblPr firstRow="1" bandRow="1">
                <a:tableStyleId>{5C22544A-7EE6-4342-B048-85BDC9FD1C3A}</a:tableStyleId>
              </a:tblPr>
              <a:tblGrid>
                <a:gridCol w="4401881">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r>
                        <a:rPr lang="en-MY" sz="1000" b="0" kern="1200" dirty="0">
                          <a:solidFill>
                            <a:schemeClr val="tx1"/>
                          </a:solidFill>
                          <a:latin typeface="Tw Cen MT" panose="020B0602020104020603" pitchFamily="34" charset="0"/>
                          <a:ea typeface="+mn-ea"/>
                          <a:cs typeface="+mn-cs"/>
                        </a:rPr>
                        <a:t>16 assessors being trained in CEEQUAL by Q2 2017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E1- Drive innovation in sustainable construction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55170"/>
            <a:ext cx="6864535" cy="4401205"/>
          </a:xfrm>
          <a:prstGeom prst="rect">
            <a:avLst/>
          </a:prstGeom>
          <a:noFill/>
        </p:spPr>
        <p:txBody>
          <a:bodyPr wrap="square" rtlCol="0">
            <a:spAutoFit/>
          </a:bodyPr>
          <a:lstStyle/>
          <a:p>
            <a:pPr algn="just"/>
            <a:r>
              <a:rPr lang="en-MY" sz="1000">
                <a:latin typeface="Tw Cen MT" panose="020B0602020104020603" pitchFamily="34" charset="0"/>
              </a:rPr>
              <a:t>This KPI is under the purview of IWG6.</a:t>
            </a:r>
          </a:p>
          <a:p>
            <a:pPr algn="just"/>
            <a:endParaRPr lang="en-US" sz="1000">
              <a:latin typeface="Tw Cen MT" panose="020B0602020104020603" pitchFamily="34" charset="0"/>
            </a:endParaRPr>
          </a:p>
          <a:p>
            <a:pPr algn="just"/>
            <a:r>
              <a:rPr lang="en-US" sz="1000">
                <a:latin typeface="Tw Cen MT" panose="020B0602020104020603" pitchFamily="34" charset="0"/>
              </a:rPr>
              <a:t>In order to test CEEQUAL for use in Malaysia, it is critical to have qualified assessors to test the tool. The criteria for the selection of assessors are background in build environment, construction and engineering. 16 assessors were trained by CEEQUAL for 3 days in March 2017. </a:t>
            </a:r>
            <a:r>
              <a:rPr lang="en-MY" sz="1000">
                <a:latin typeface="Tw Cen MT" panose="020B0602020104020603" pitchFamily="34" charset="0"/>
              </a:rPr>
              <a:t>Below are the list of CEEQUAL assessors trained :</a:t>
            </a:r>
          </a:p>
          <a:p>
            <a:pPr algn="just"/>
            <a:endParaRPr lang="en-MY" sz="1000">
              <a:latin typeface="Tw Cen MT" panose="020B0602020104020603" pitchFamily="34" charset="0"/>
            </a:endParaRPr>
          </a:p>
          <a:p>
            <a:pPr marL="228600" indent="-228600" algn="just">
              <a:buFont typeface="+mj-lt"/>
              <a:buAutoNum type="arabicParenR"/>
            </a:pPr>
            <a:r>
              <a:rPr lang="en-MY" sz="1000">
                <a:latin typeface="Tw Cen MT" panose="020B0602020104020603" pitchFamily="34" charset="0"/>
              </a:rPr>
              <a:t>Ir. Chua Soo Kok (DUKE)</a:t>
            </a:r>
          </a:p>
          <a:p>
            <a:pPr marL="228600" indent="-228600" algn="just">
              <a:buFont typeface="+mj-lt"/>
              <a:buAutoNum type="arabicParenR"/>
            </a:pPr>
            <a:r>
              <a:rPr lang="en-MY" sz="1000">
                <a:latin typeface="Tw Cen MT" panose="020B0602020104020603" pitchFamily="34" charset="0"/>
              </a:rPr>
              <a:t>Ir. Mohd Zaini Abu Hassan (Green Tech Malaysia)    </a:t>
            </a:r>
          </a:p>
          <a:p>
            <a:pPr marL="228600" indent="-228600" algn="just">
              <a:buFont typeface="+mj-lt"/>
              <a:buAutoNum type="arabicParenR"/>
            </a:pPr>
            <a:r>
              <a:rPr lang="en-MY" sz="1000">
                <a:latin typeface="Tw Cen MT" panose="020B0602020104020603" pitchFamily="34" charset="0"/>
              </a:rPr>
              <a:t>Ir. Md Zarulazam Md Eusofe - Konsortium Lebuhraya Utara- Timur (KL) SdnBhd                                </a:t>
            </a:r>
          </a:p>
          <a:p>
            <a:pPr marL="228600" indent="-228600" algn="just">
              <a:buFont typeface="+mj-lt"/>
              <a:buAutoNum type="arabicParenR"/>
            </a:pPr>
            <a:r>
              <a:rPr lang="en-MY" sz="1000">
                <a:latin typeface="Tw Cen MT" panose="020B0602020104020603" pitchFamily="34" charset="0"/>
              </a:rPr>
              <a:t>Khoo Sik Khui (IJM Corporation)                                      </a:t>
            </a:r>
          </a:p>
          <a:p>
            <a:pPr marL="228600" indent="-228600" algn="just">
              <a:buFont typeface="+mj-lt"/>
              <a:buAutoNum type="arabicParenR"/>
            </a:pPr>
            <a:r>
              <a:rPr lang="en-MY" sz="1000">
                <a:latin typeface="Tw Cen MT" panose="020B0602020104020603" pitchFamily="34" charset="0"/>
              </a:rPr>
              <a:t>S. Ramesh A/L V. Subramaniam (IJM Corporation)    </a:t>
            </a:r>
          </a:p>
          <a:p>
            <a:pPr marL="228600" indent="-228600" algn="just">
              <a:buFont typeface="+mj-lt"/>
              <a:buAutoNum type="arabicParenR"/>
            </a:pPr>
            <a:r>
              <a:rPr lang="en-MY" sz="1000">
                <a:latin typeface="Tw Cen MT" panose="020B0602020104020603" pitchFamily="34" charset="0"/>
              </a:rPr>
              <a:t>Timothy Pang - Konsortium Lebuhraya Utara- Timur (KL) SdnBhd                                                                         </a:t>
            </a:r>
          </a:p>
          <a:p>
            <a:pPr marL="228600" indent="-228600" algn="just">
              <a:buFont typeface="+mj-lt"/>
              <a:buAutoNum type="arabicParenR"/>
            </a:pPr>
            <a:r>
              <a:rPr lang="en-MY" sz="1000">
                <a:latin typeface="Tw Cen MT" panose="020B0602020104020603" pitchFamily="34" charset="0"/>
              </a:rPr>
              <a:t>Yuvabalan A/L Govindasamy (CAST JKR)                      </a:t>
            </a:r>
          </a:p>
          <a:p>
            <a:pPr marL="228600" indent="-228600" algn="just">
              <a:buFont typeface="+mj-lt"/>
              <a:buAutoNum type="arabicParenR"/>
            </a:pPr>
            <a:r>
              <a:rPr lang="en-MY" sz="1000">
                <a:latin typeface="Tw Cen MT" panose="020B0602020104020603" pitchFamily="34" charset="0"/>
              </a:rPr>
              <a:t>Ab Halim Hussein (IJM Corporation)                          </a:t>
            </a:r>
          </a:p>
          <a:p>
            <a:pPr marL="228600" indent="-228600" algn="just">
              <a:buFont typeface="+mj-lt"/>
              <a:buAutoNum type="arabicParenR"/>
            </a:pPr>
            <a:r>
              <a:rPr lang="en-MY" sz="1000">
                <a:latin typeface="Tw Cen MT" panose="020B0602020104020603" pitchFamily="34" charset="0"/>
              </a:rPr>
              <a:t>Dr. Farid Ezanee Mohamed Ghazali (USM)                                 </a:t>
            </a:r>
          </a:p>
          <a:p>
            <a:pPr marL="228600" indent="-228600" algn="just">
              <a:buFont typeface="+mj-lt"/>
              <a:buAutoNum type="arabicParenR"/>
            </a:pPr>
            <a:r>
              <a:rPr lang="en-MY" sz="1000">
                <a:latin typeface="Tw Cen MT" panose="020B0602020104020603" pitchFamily="34" charset="0"/>
              </a:rPr>
              <a:t>Dr. Mohd Rosli (USM)                                                       </a:t>
            </a:r>
          </a:p>
          <a:p>
            <a:pPr marL="228600" indent="-228600" algn="just">
              <a:buFont typeface="+mj-lt"/>
              <a:buAutoNum type="arabicParenR"/>
            </a:pPr>
            <a:r>
              <a:rPr lang="en-MY" sz="1000">
                <a:latin typeface="Tw Cen MT" panose="020B0602020104020603" pitchFamily="34" charset="0"/>
              </a:rPr>
              <a:t>Dr. Rozana Zakaria (UTM)                                            </a:t>
            </a:r>
          </a:p>
          <a:p>
            <a:pPr marL="228600" indent="-228600" algn="just">
              <a:buFont typeface="+mj-lt"/>
              <a:buAutoNum type="arabicParenR"/>
            </a:pPr>
            <a:r>
              <a:rPr lang="en-MY" sz="1000">
                <a:latin typeface="Tw Cen MT" panose="020B0602020104020603" pitchFamily="34" charset="0"/>
              </a:rPr>
              <a:t>Zuraihi Abd Ghani (CIDB)                                           </a:t>
            </a:r>
          </a:p>
          <a:p>
            <a:pPr marL="228600" indent="-228600" algn="just">
              <a:buFont typeface="+mj-lt"/>
              <a:buAutoNum type="arabicParenR"/>
            </a:pPr>
            <a:r>
              <a:rPr lang="en-MY" sz="1000">
                <a:latin typeface="Tw Cen MT" panose="020B0602020104020603" pitchFamily="34" charset="0"/>
              </a:rPr>
              <a:t>Emasria Ismail (CIDB- MAMPAN)                                                      </a:t>
            </a:r>
          </a:p>
          <a:p>
            <a:pPr marL="228600" indent="-228600" algn="just">
              <a:buFont typeface="+mj-lt"/>
              <a:buAutoNum type="arabicParenR"/>
            </a:pPr>
            <a:r>
              <a:rPr lang="en-MY" sz="1000">
                <a:latin typeface="Tw Cen MT" panose="020B0602020104020603" pitchFamily="34" charset="0"/>
              </a:rPr>
              <a:t>Noor FazierahYaakub (CIDB)                                                     </a:t>
            </a:r>
          </a:p>
          <a:p>
            <a:pPr marL="228600" indent="-228600" algn="just">
              <a:buFont typeface="+mj-lt"/>
              <a:buAutoNum type="arabicParenR"/>
            </a:pPr>
            <a:r>
              <a:rPr lang="en-MY" sz="1000">
                <a:latin typeface="Tw Cen MT" panose="020B0602020104020603" pitchFamily="34" charset="0"/>
              </a:rPr>
              <a:t>Fuhairah Ahmad Fuad (CIDB)                                                    </a:t>
            </a:r>
          </a:p>
          <a:p>
            <a:pPr marL="228600" indent="-228600" algn="just">
              <a:buFont typeface="+mj-lt"/>
              <a:buAutoNum type="arabicParenR"/>
            </a:pPr>
            <a:r>
              <a:rPr lang="en-MY" sz="1000">
                <a:latin typeface="Tw Cen MT" panose="020B0602020104020603" pitchFamily="34" charset="0"/>
              </a:rPr>
              <a:t>Norzaidi Nordin (CIDB-MAMPAN)</a:t>
            </a:r>
          </a:p>
          <a:p>
            <a:pPr algn="just"/>
            <a:endParaRPr lang="en-MY" sz="1000">
              <a:latin typeface="Tw Cen MT" panose="020B0602020104020603" pitchFamily="34" charset="0"/>
            </a:endParaRPr>
          </a:p>
          <a:p>
            <a:pPr algn="just"/>
            <a:r>
              <a:rPr lang="en-MY" sz="1000">
                <a:latin typeface="Tw Cen MT" panose="020B0602020104020603" pitchFamily="34" charset="0"/>
              </a:rPr>
              <a:t>All the trained 16 </a:t>
            </a:r>
            <a:r>
              <a:rPr lang="en-MY" sz="1000" dirty="0">
                <a:latin typeface="Tw Cen MT" panose="020B0602020104020603" pitchFamily="34" charset="0"/>
              </a:rPr>
              <a:t>CEEQUAL </a:t>
            </a:r>
            <a:r>
              <a:rPr lang="en-MY" sz="1000">
                <a:latin typeface="Tw Cen MT" panose="020B0602020104020603" pitchFamily="34" charset="0"/>
              </a:rPr>
              <a:t>Assessors were appointed </a:t>
            </a:r>
            <a:r>
              <a:rPr lang="en-MY" sz="1000" dirty="0">
                <a:latin typeface="Tw Cen MT" panose="020B0602020104020603" pitchFamily="34" charset="0"/>
              </a:rPr>
              <a:t>as Technical </a:t>
            </a:r>
            <a:r>
              <a:rPr lang="en-MY" sz="1000">
                <a:latin typeface="Tw Cen MT" panose="020B0602020104020603" pitchFamily="34" charset="0"/>
              </a:rPr>
              <a:t>Committee members for the development of Malaysia Sustainable </a:t>
            </a:r>
            <a:r>
              <a:rPr lang="en-MY" sz="1000" dirty="0">
                <a:latin typeface="Tw Cen MT" panose="020B0602020104020603" pitchFamily="34" charset="0"/>
              </a:rPr>
              <a:t>Infrastructure Rating Tool. The appointment starts from January 2018 until the completion of the Rating Tool.</a:t>
            </a:r>
          </a:p>
          <a:p>
            <a:pPr algn="just"/>
            <a:endParaRPr lang="en-MY" sz="1000" dirty="0">
              <a:latin typeface="Tw Cen MT" panose="020B0602020104020603" pitchFamily="34" charset="0"/>
            </a:endParaRPr>
          </a:p>
          <a:p>
            <a:pPr algn="just"/>
            <a:r>
              <a:rPr lang="en-MY" sz="1000" dirty="0">
                <a:latin typeface="Tw Cen MT" panose="020B0602020104020603" pitchFamily="34" charset="0"/>
              </a:rPr>
              <a:t>This KPI is 100% achieved.</a:t>
            </a:r>
            <a:endParaRPr lang="en-US" sz="1000" dirty="0">
              <a:latin typeface="Tw Cen MT" panose="020B0602020104020603" pitchFamily="34" charset="0"/>
            </a:endParaRPr>
          </a:p>
          <a:p>
            <a:pPr algn="just"/>
            <a:endParaRPr lang="en-MY"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E1-031</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a:t>
            </a:r>
            <a:r>
              <a:rPr lang="en-US" sz="900" b="1">
                <a:solidFill>
                  <a:schemeClr val="bg1"/>
                </a:solidFill>
                <a:latin typeface="Tw Cen MT" panose="020B0602020104020603" pitchFamily="34" charset="0"/>
              </a:rPr>
              <a:t>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28672139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64536" cy="2823883"/>
        </p:xfrm>
        <a:graphic>
          <a:graphicData uri="http://schemas.openxmlformats.org/drawingml/2006/table">
            <a:tbl>
              <a:tblPr firstRow="1" bandRow="1">
                <a:tableStyleId>{5C22544A-7EE6-4342-B048-85BDC9FD1C3A}</a:tableStyleId>
              </a:tblPr>
              <a:tblGrid>
                <a:gridCol w="1305545">
                  <a:extLst>
                    <a:ext uri="{9D8B030D-6E8A-4147-A177-3AD203B41FA5}">
                      <a16:colId xmlns:a16="http://schemas.microsoft.com/office/drawing/2014/main" val="2124581660"/>
                    </a:ext>
                  </a:extLst>
                </a:gridCol>
                <a:gridCol w="1410835">
                  <a:extLst>
                    <a:ext uri="{9D8B030D-6E8A-4147-A177-3AD203B41FA5}">
                      <a16:colId xmlns:a16="http://schemas.microsoft.com/office/drawing/2014/main" val="3372148144"/>
                    </a:ext>
                  </a:extLst>
                </a:gridCol>
                <a:gridCol w="1473888">
                  <a:extLst>
                    <a:ext uri="{9D8B030D-6E8A-4147-A177-3AD203B41FA5}">
                      <a16:colId xmlns:a16="http://schemas.microsoft.com/office/drawing/2014/main" val="384475541"/>
                    </a:ext>
                  </a:extLst>
                </a:gridCol>
                <a:gridCol w="1316078">
                  <a:extLst>
                    <a:ext uri="{9D8B030D-6E8A-4147-A177-3AD203B41FA5}">
                      <a16:colId xmlns:a16="http://schemas.microsoft.com/office/drawing/2014/main" val="3666211108"/>
                    </a:ext>
                  </a:extLst>
                </a:gridCol>
                <a:gridCol w="1358190">
                  <a:extLst>
                    <a:ext uri="{9D8B030D-6E8A-4147-A177-3AD203B41FA5}">
                      <a16:colId xmlns:a16="http://schemas.microsoft.com/office/drawing/2014/main" val="2017577163"/>
                    </a:ext>
                  </a:extLst>
                </a:gridCol>
              </a:tblGrid>
              <a:tr h="422440">
                <a:tc>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10</a:t>
                      </a:r>
                      <a:r>
                        <a:rPr lang="ms-MY" sz="900" dirty="0">
                          <a:solidFill>
                            <a:schemeClr val="bg1"/>
                          </a:solidFill>
                          <a:latin typeface="Tw Cen MT" panose="020B0602020104020603" pitchFamily="34" charset="0"/>
                        </a:rPr>
                        <a:t>%</a:t>
                      </a:r>
                    </a:p>
                  </a:txBody>
                  <a:tcPr>
                    <a:lnR w="12700" cap="flat" cmpd="sng" algn="ctr">
                      <a:solidFill>
                        <a:schemeClr val="bg1"/>
                      </a:solidFill>
                      <a:prstDash val="solid"/>
                      <a:round/>
                      <a:headEnd type="none" w="med" len="med"/>
                      <a:tailEnd type="none" w="med" len="med"/>
                    </a:ln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b="1" kern="1200" baseline="0" dirty="0">
                          <a:solidFill>
                            <a:schemeClr val="bg1"/>
                          </a:solidFill>
                          <a:latin typeface="Tw Cen MT" panose="020B0602020104020603" pitchFamily="34" charset="0"/>
                          <a:ea typeface="+mn-ea"/>
                          <a:cs typeface="+mn-cs"/>
                        </a:rPr>
                        <a:t>Weightage : 30%</a:t>
                      </a:r>
                    </a:p>
                  </a:txBody>
                  <a:tcPr>
                    <a:lnL w="12700" cap="flat" cmpd="sng" algn="ctr">
                      <a:solidFill>
                        <a:schemeClr val="bg1"/>
                      </a:solidFill>
                      <a:prstDash val="solid"/>
                      <a:round/>
                      <a:headEnd type="none" w="med" len="med"/>
                      <a:tailEnd type="none" w="med" len="med"/>
                    </a:lnL>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b="1" kern="1200" baseline="0" dirty="0">
                          <a:solidFill>
                            <a:schemeClr val="bg1"/>
                          </a:solidFill>
                          <a:latin typeface="Tw Cen MT" panose="020B0602020104020603" pitchFamily="34" charset="0"/>
                          <a:ea typeface="+mn-ea"/>
                          <a:cs typeface="+mn-cs"/>
                        </a:rPr>
                        <a:t>Weightage : 30%</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r>
                        <a:rPr lang="en-US" sz="900" dirty="0">
                          <a:solidFill>
                            <a:srgbClr val="000000"/>
                          </a:solidFill>
                          <a:latin typeface="Tw Cen MT" panose="020B0602020104020603" pitchFamily="34" charset="0"/>
                          <a:cs typeface="Arial" panose="020B0604020202020204" pitchFamily="34" charset="0"/>
                        </a:rPr>
                        <a:t>1</a:t>
                      </a:r>
                      <a:r>
                        <a:rPr lang="en-US" sz="900" baseline="30000" dirty="0">
                          <a:solidFill>
                            <a:srgbClr val="000000"/>
                          </a:solidFill>
                          <a:latin typeface="Tw Cen MT" panose="020B0602020104020603" pitchFamily="34" charset="0"/>
                          <a:cs typeface="Arial" panose="020B0604020202020204" pitchFamily="34" charset="0"/>
                        </a:rPr>
                        <a:t>st</a:t>
                      </a:r>
                      <a:r>
                        <a:rPr lang="en-US" sz="900" dirty="0">
                          <a:solidFill>
                            <a:srgbClr val="000000"/>
                          </a:solidFill>
                          <a:latin typeface="Tw Cen MT" panose="020B0602020104020603" pitchFamily="34" charset="0"/>
                          <a:cs typeface="Arial" panose="020B0604020202020204" pitchFamily="34" charset="0"/>
                        </a:rPr>
                        <a:t> batch of 3 qualifying research partnerships approved</a:t>
                      </a:r>
                    </a:p>
                    <a:p>
                      <a:pPr>
                        <a:lnSpc>
                          <a:spcPct val="100000"/>
                        </a:lnSpc>
                      </a:pPr>
                      <a:endParaRPr lang="en-US" sz="900" dirty="0">
                        <a:solidFill>
                          <a:srgbClr val="000000"/>
                        </a:solidFill>
                        <a:latin typeface="Tw Cen MT" panose="020B0602020104020603" pitchFamily="34" charset="0"/>
                        <a:cs typeface="Arial" panose="020B0604020202020204" pitchFamily="34" charset="0"/>
                      </a:endParaRPr>
                    </a:p>
                    <a:p>
                      <a:pPr>
                        <a:lnSpc>
                          <a:spcPct val="100000"/>
                        </a:lnSpc>
                      </a:pPr>
                      <a:r>
                        <a:rPr lang="en-US" sz="900" dirty="0">
                          <a:solidFill>
                            <a:srgbClr val="000000"/>
                          </a:solidFill>
                          <a:latin typeface="Tw Cen MT" panose="020B0602020104020603" pitchFamily="34" charset="0"/>
                          <a:cs typeface="Arial" panose="020B0604020202020204" pitchFamily="34" charset="0"/>
                        </a:rPr>
                        <a:t>1</a:t>
                      </a:r>
                      <a:r>
                        <a:rPr lang="en-US" sz="900" baseline="30000" dirty="0">
                          <a:solidFill>
                            <a:srgbClr val="000000"/>
                          </a:solidFill>
                          <a:latin typeface="Tw Cen MT" panose="020B0602020104020603" pitchFamily="34" charset="0"/>
                          <a:cs typeface="Arial" panose="020B0604020202020204" pitchFamily="34" charset="0"/>
                        </a:rPr>
                        <a:t>st</a:t>
                      </a:r>
                      <a:r>
                        <a:rPr lang="en-US" sz="900" dirty="0">
                          <a:solidFill>
                            <a:srgbClr val="000000"/>
                          </a:solidFill>
                          <a:latin typeface="Tw Cen MT" panose="020B0602020104020603" pitchFamily="34" charset="0"/>
                          <a:cs typeface="Arial" panose="020B0604020202020204" pitchFamily="34" charset="0"/>
                        </a:rPr>
                        <a:t> batch of 3 research MOU signed</a:t>
                      </a:r>
                    </a:p>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pPr>
                      <a:r>
                        <a:rPr lang="en-US" sz="900" dirty="0">
                          <a:solidFill>
                            <a:srgbClr val="000000"/>
                          </a:solidFill>
                          <a:latin typeface="Tw Cen MT" panose="020B0602020104020603" pitchFamily="34" charset="0"/>
                          <a:cs typeface="Arial" panose="020B0604020202020204" pitchFamily="34" charset="0"/>
                        </a:rPr>
                        <a:t>4 R&amp;D topics identified </a:t>
                      </a:r>
                    </a:p>
                    <a:p>
                      <a:pPr>
                        <a:lnSpc>
                          <a:spcPct val="100000"/>
                        </a:lnSpc>
                      </a:pPr>
                      <a:endParaRPr lang="en-US" sz="900" dirty="0">
                        <a:solidFill>
                          <a:srgbClr val="000000"/>
                        </a:solidFill>
                        <a:latin typeface="Tw Cen MT" panose="020B0602020104020603" pitchFamily="34" charset="0"/>
                        <a:cs typeface="Arial" panose="020B0604020202020204" pitchFamily="34" charset="0"/>
                      </a:endParaRPr>
                    </a:p>
                    <a:p>
                      <a:pPr>
                        <a:lnSpc>
                          <a:spcPct val="100000"/>
                        </a:lnSpc>
                      </a:pPr>
                      <a:r>
                        <a:rPr lang="en-US" sz="900" dirty="0">
                          <a:solidFill>
                            <a:srgbClr val="000000"/>
                          </a:solidFill>
                          <a:latin typeface="Tw Cen MT" panose="020B0602020104020603" pitchFamily="34" charset="0"/>
                          <a:cs typeface="Arial" panose="020B0604020202020204" pitchFamily="34" charset="0"/>
                        </a:rPr>
                        <a:t>100% R&amp;D commenced</a:t>
                      </a:r>
                    </a:p>
                    <a:p>
                      <a:pPr>
                        <a:lnSpc>
                          <a:spcPct val="100000"/>
                        </a:lnSpc>
                      </a:pPr>
                      <a:endParaRPr lang="en-US" sz="900" dirty="0">
                        <a:solidFill>
                          <a:srgbClr val="000000"/>
                        </a:solidFill>
                        <a:latin typeface="Tw Cen MT" panose="020B0602020104020603" pitchFamily="34" charset="0"/>
                        <a:cs typeface="Arial" panose="020B0604020202020204" pitchFamily="34" charset="0"/>
                      </a:endParaRPr>
                    </a:p>
                    <a:p>
                      <a:pPr>
                        <a:lnSpc>
                          <a:spcPct val="100000"/>
                        </a:lnSpc>
                      </a:pPr>
                      <a:r>
                        <a:rPr lang="en-US" sz="900" dirty="0">
                          <a:solidFill>
                            <a:srgbClr val="000000"/>
                          </a:solidFill>
                          <a:latin typeface="Tw Cen MT" panose="020B0602020104020603" pitchFamily="34" charset="0"/>
                          <a:cs typeface="Arial" panose="020B0604020202020204" pitchFamily="34" charset="0"/>
                        </a:rPr>
                        <a:t>Board of Advisory under CREAM established</a:t>
                      </a: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88000"/>
                        </a:lnSpc>
                        <a:defRPr/>
                      </a:pPr>
                      <a:r>
                        <a:rPr lang="en-US" sz="900" dirty="0">
                          <a:solidFill>
                            <a:schemeClr val="tx1"/>
                          </a:solidFill>
                          <a:latin typeface="Tw Cen MT" panose="020B0602020104020603" pitchFamily="34" charset="0"/>
                          <a:cs typeface="Calibri" pitchFamily="34" charset="0"/>
                        </a:rPr>
                        <a:t>Flood Risk Assessment (FRA) and Flood Vulnerability Index (FVI) developed</a:t>
                      </a:r>
                    </a:p>
                    <a:p>
                      <a:pPr>
                        <a:lnSpc>
                          <a:spcPct val="88000"/>
                        </a:lnSpc>
                        <a:defRPr/>
                      </a:pPr>
                      <a:endParaRPr lang="en-US" sz="900" dirty="0">
                        <a:solidFill>
                          <a:schemeClr val="tx1"/>
                        </a:solidFill>
                        <a:latin typeface="Tw Cen MT" panose="020B0602020104020603" pitchFamily="34" charset="0"/>
                        <a:cs typeface="Calibri" pitchFamily="34" charset="0"/>
                      </a:endParaRPr>
                    </a:p>
                    <a:p>
                      <a:pPr>
                        <a:lnSpc>
                          <a:spcPct val="88000"/>
                        </a:lnSpc>
                        <a:defRPr/>
                      </a:pPr>
                      <a:r>
                        <a:rPr lang="en-US" sz="900" dirty="0">
                          <a:solidFill>
                            <a:schemeClr val="tx1"/>
                          </a:solidFill>
                          <a:latin typeface="Tw Cen MT" panose="020B0602020104020603" pitchFamily="34" charset="0"/>
                          <a:cs typeface="Calibri" pitchFamily="34" charset="0"/>
                        </a:rPr>
                        <a:t>Landslide Vulnerability Assessment (LVA) and Landslide Risk Index (LVI) developed</a:t>
                      </a:r>
                    </a:p>
                    <a:p>
                      <a:pPr>
                        <a:lnSpc>
                          <a:spcPct val="88000"/>
                        </a:lnSpc>
                        <a:defRPr/>
                      </a:pPr>
                      <a:endParaRPr lang="ms-MY" sz="900" dirty="0">
                        <a:solidFill>
                          <a:schemeClr val="tx1"/>
                        </a:solidFill>
                        <a:latin typeface="Tw Cen MT" panose="020B0602020104020603" pitchFamily="34" charset="0"/>
                        <a:cs typeface="Calibri" pitchFamily="34" charset="0"/>
                      </a:endParaRPr>
                    </a:p>
                    <a:p>
                      <a:pPr>
                        <a:lnSpc>
                          <a:spcPct val="88000"/>
                        </a:lnSpc>
                        <a:defRPr/>
                      </a:pPr>
                      <a:r>
                        <a:rPr lang="ms-MY" sz="900" dirty="0">
                          <a:solidFill>
                            <a:schemeClr val="tx1"/>
                          </a:solidFill>
                          <a:latin typeface="Tw Cen MT" panose="020B0602020104020603" pitchFamily="34" charset="0"/>
                          <a:cs typeface="Calibri" pitchFamily="34" charset="0"/>
                        </a:rPr>
                        <a:t>Existing guidelines for construction on peat &amp; organic soil in Malaysia reviewed</a:t>
                      </a:r>
                    </a:p>
                    <a:p>
                      <a:pPr eaLnBrk="1" fontAlgn="auto" hangingPunct="1">
                        <a:lnSpc>
                          <a:spcPct val="88000"/>
                        </a:lnSpc>
                        <a:spcBef>
                          <a:spcPts val="0"/>
                        </a:spcBef>
                        <a:spcAft>
                          <a:spcPts val="0"/>
                        </a:spcAft>
                        <a:defRPr/>
                      </a:pPr>
                      <a:endParaRPr lang="en-US" sz="900" dirty="0">
                        <a:solidFill>
                          <a:schemeClr val="tx1"/>
                        </a:solidFill>
                        <a:latin typeface="Tw Cen MT" panose="020B0602020104020603" pitchFamily="34" charset="0"/>
                        <a:cs typeface="Calibri" pitchFamily="34" charset="0"/>
                      </a:endParaRPr>
                    </a:p>
                    <a:p>
                      <a:pPr>
                        <a:lnSpc>
                          <a:spcPct val="88000"/>
                        </a:lnSpc>
                        <a:defRPr/>
                      </a:pPr>
                      <a:r>
                        <a:rPr lang="en-US" sz="900" dirty="0">
                          <a:solidFill>
                            <a:schemeClr val="tx1"/>
                          </a:solidFill>
                          <a:latin typeface="Tw Cen MT" panose="020B0602020104020603" pitchFamily="34" charset="0"/>
                          <a:cs typeface="Calibri" pitchFamily="34" charset="0"/>
                        </a:rPr>
                        <a:t>Roadmap on Peat and Organic Soils in Malaysian Construction Industry established</a:t>
                      </a:r>
                    </a:p>
                    <a:p>
                      <a:pPr eaLnBrk="1" fontAlgn="auto" hangingPunct="1">
                        <a:lnSpc>
                          <a:spcPct val="100000"/>
                        </a:lnSpc>
                        <a:spcBef>
                          <a:spcPts val="0"/>
                        </a:spcBef>
                        <a:spcAft>
                          <a:spcPts val="0"/>
                        </a:spcAft>
                        <a:defRPr/>
                      </a:pPr>
                      <a:endParaRPr lang="en-US" sz="900" dirty="0">
                        <a:solidFill>
                          <a:schemeClr val="tx1"/>
                        </a:solidFill>
                        <a:latin typeface="Tw Cen MT" pitchFamily="34" charset="0"/>
                      </a:endParaRPr>
                    </a:p>
                  </a:txBody>
                  <a:tcPr>
                    <a:solidFill>
                      <a:srgbClr val="00B050">
                        <a:alpha val="10000"/>
                      </a:srgbClr>
                    </a:solidFill>
                  </a:tcPr>
                </a:tc>
                <a:tc>
                  <a:txBody>
                    <a:bodyPr/>
                    <a:lstStyle/>
                    <a:p>
                      <a:pPr lvl="0">
                        <a:lnSpc>
                          <a:spcPct val="88000"/>
                        </a:lnSpc>
                        <a:defRPr/>
                      </a:pPr>
                      <a:r>
                        <a:rPr lang="en-US" sz="900" dirty="0">
                          <a:solidFill>
                            <a:schemeClr val="tx1"/>
                          </a:solidFill>
                          <a:latin typeface="Tw Cen MT" panose="020B0602020104020603" pitchFamily="34" charset="0"/>
                          <a:cs typeface="Calibri" pitchFamily="34" charset="0"/>
                        </a:rPr>
                        <a:t>Guidelines for flood risk assessment and flood vulnerability index of Critical Infrastructure in Malaysia established</a:t>
                      </a:r>
                    </a:p>
                    <a:p>
                      <a:pPr lvl="0">
                        <a:lnSpc>
                          <a:spcPct val="88000"/>
                        </a:lnSpc>
                        <a:defRPr/>
                      </a:pPr>
                      <a:endParaRPr lang="en-US" sz="900" dirty="0">
                        <a:solidFill>
                          <a:schemeClr val="tx1"/>
                        </a:solidFill>
                        <a:latin typeface="Tw Cen MT" panose="020B0602020104020603" pitchFamily="34" charset="0"/>
                        <a:cs typeface="Calibri" pitchFamily="34" charset="0"/>
                      </a:endParaRPr>
                    </a:p>
                    <a:p>
                      <a:pPr>
                        <a:lnSpc>
                          <a:spcPct val="88000"/>
                        </a:lnSpc>
                        <a:defRPr/>
                      </a:pPr>
                      <a:r>
                        <a:rPr lang="en-US" sz="900" dirty="0">
                          <a:solidFill>
                            <a:schemeClr val="tx1"/>
                          </a:solidFill>
                          <a:latin typeface="Tw Cen MT" panose="020B0602020104020603" pitchFamily="34" charset="0"/>
                          <a:cs typeface="Calibri" pitchFamily="34" charset="0"/>
                        </a:rPr>
                        <a:t>Guidelines for landslide vulnerability assessment and risk index of Critical Infrastructure in Malaysia established</a:t>
                      </a:r>
                      <a:endParaRPr lang="en-US" sz="900" dirty="0">
                        <a:solidFill>
                          <a:schemeClr val="tx1"/>
                        </a:solidFill>
                        <a:latin typeface="Tw Cen MT" panose="020B0602020104020603" pitchFamily="34" charset="0"/>
                      </a:endParaRPr>
                    </a:p>
                    <a:p>
                      <a:pPr>
                        <a:lnSpc>
                          <a:spcPct val="100000"/>
                        </a:lnSpc>
                      </a:pPr>
                      <a:endParaRPr lang="en-MY" sz="900" dirty="0">
                        <a:solidFill>
                          <a:schemeClr val="tx1"/>
                        </a:solidFill>
                        <a:latin typeface="Tw Cen MT" pitchFamily="34" charset="0"/>
                      </a:endParaRPr>
                    </a:p>
                  </a:txBody>
                  <a:tcPr>
                    <a:solidFill>
                      <a:srgbClr val="00B050">
                        <a:alpha val="10000"/>
                      </a:srgbClr>
                    </a:solidFill>
                  </a:tcPr>
                </a:tc>
                <a:tc>
                  <a:txBody>
                    <a:bodyPr/>
                    <a:lstStyle/>
                    <a:p>
                      <a:pPr>
                        <a:lnSpc>
                          <a:spcPct val="100000"/>
                        </a:lnSpc>
                      </a:pPr>
                      <a:endParaRPr lang="en-US" sz="900" dirty="0">
                        <a:solidFill>
                          <a:srgbClr val="FF0000"/>
                        </a:solidFill>
                        <a:latin typeface="Tw Cen MT" pitchFamily="34" charset="0"/>
                      </a:endParaRPr>
                    </a:p>
                    <a:p>
                      <a:pPr>
                        <a:lnSpc>
                          <a:spcPct val="100000"/>
                        </a:lnSpc>
                      </a:pPr>
                      <a:endParaRPr lang="en-MY" sz="900" dirty="0">
                        <a:solidFill>
                          <a:srgbClr val="FF0000"/>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771207"/>
            <a:ext cx="6857999" cy="5134793"/>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401881" cy="1179643"/>
        </p:xfrm>
        <a:graphic>
          <a:graphicData uri="http://schemas.openxmlformats.org/drawingml/2006/table">
            <a:tbl>
              <a:tblPr firstRow="1" bandRow="1">
                <a:tableStyleId>{5C22544A-7EE6-4342-B048-85BDC9FD1C3A}</a:tableStyleId>
              </a:tblPr>
              <a:tblGrid>
                <a:gridCol w="4401881">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r>
                        <a:rPr lang="en-MY" sz="1000" b="0" kern="1200" dirty="0">
                          <a:solidFill>
                            <a:schemeClr val="tx1"/>
                          </a:solidFill>
                          <a:latin typeface="Tw Cen MT" panose="020B0602020104020603" pitchFamily="34" charset="0"/>
                          <a:ea typeface="+mn-ea"/>
                          <a:cs typeface="+mn-cs"/>
                        </a:rPr>
                        <a:t>At least 3 sustainable R&amp;D by MAMPAN completed by Q4 2019</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E1- Drive innovation in sustainable construction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5011220"/>
            <a:ext cx="3435536" cy="4770537"/>
          </a:xfrm>
          <a:prstGeom prst="rect">
            <a:avLst/>
          </a:prstGeom>
          <a:noFill/>
        </p:spPr>
        <p:txBody>
          <a:bodyPr wrap="square" rtlCol="0">
            <a:spAutoFit/>
          </a:bodyPr>
          <a:lstStyle/>
          <a:p>
            <a:pPr algn="just"/>
            <a:r>
              <a:rPr lang="en-MY" sz="950" dirty="0">
                <a:latin typeface="Tw Cen MT" panose="020B0602020104020603" pitchFamily="34" charset="0"/>
              </a:rPr>
              <a:t>This KPI is under the purview of IWG6.</a:t>
            </a:r>
          </a:p>
          <a:p>
            <a:pPr algn="just"/>
            <a:endParaRPr lang="en-MY" sz="950" dirty="0">
              <a:latin typeface="Tw Cen MT" panose="020B0602020104020603" pitchFamily="34" charset="0"/>
            </a:endParaRPr>
          </a:p>
          <a:p>
            <a:pPr algn="just"/>
            <a:r>
              <a:rPr lang="en-MY" sz="950" dirty="0">
                <a:latin typeface="Tw Cen MT" panose="020B0602020104020603" pitchFamily="34" charset="0"/>
              </a:rPr>
              <a:t>Four (4) qualifying research partnerships with </a:t>
            </a:r>
            <a:r>
              <a:rPr lang="en-MY" sz="950" dirty="0" err="1">
                <a:latin typeface="Tw Cen MT" panose="020B0602020104020603" pitchFamily="34" charset="0"/>
              </a:rPr>
              <a:t>Universiti</a:t>
            </a:r>
            <a:r>
              <a:rPr lang="en-MY" sz="950" dirty="0">
                <a:latin typeface="Tw Cen MT" panose="020B0602020104020603" pitchFamily="34" charset="0"/>
              </a:rPr>
              <a:t> Malaya (UM), </a:t>
            </a:r>
            <a:r>
              <a:rPr lang="en-MY" sz="950" dirty="0" err="1">
                <a:latin typeface="Tw Cen MT" panose="020B0602020104020603" pitchFamily="34" charset="0"/>
              </a:rPr>
              <a:t>Universiti</a:t>
            </a:r>
            <a:r>
              <a:rPr lang="en-MY" sz="950" dirty="0">
                <a:latin typeface="Tw Cen MT" panose="020B0602020104020603" pitchFamily="34" charset="0"/>
              </a:rPr>
              <a:t> </a:t>
            </a:r>
            <a:r>
              <a:rPr lang="en-MY" sz="950" dirty="0" err="1">
                <a:latin typeface="Tw Cen MT" panose="020B0602020104020603" pitchFamily="34" charset="0"/>
              </a:rPr>
              <a:t>Sains</a:t>
            </a:r>
            <a:r>
              <a:rPr lang="en-MY" sz="950" dirty="0">
                <a:latin typeface="Tw Cen MT" panose="020B0602020104020603" pitchFamily="34" charset="0"/>
              </a:rPr>
              <a:t> Malaysia (USM), </a:t>
            </a:r>
            <a:r>
              <a:rPr lang="en-MY" sz="950" dirty="0" err="1">
                <a:latin typeface="Tw Cen MT" panose="020B0602020104020603" pitchFamily="34" charset="0"/>
              </a:rPr>
              <a:t>Universiti</a:t>
            </a:r>
            <a:r>
              <a:rPr lang="en-MY" sz="950" dirty="0">
                <a:latin typeface="Tw Cen MT" panose="020B0602020104020603" pitchFamily="34" charset="0"/>
              </a:rPr>
              <a:t> </a:t>
            </a:r>
            <a:r>
              <a:rPr lang="en-MY" sz="950" dirty="0" err="1">
                <a:latin typeface="Tw Cen MT" panose="020B0602020104020603" pitchFamily="34" charset="0"/>
              </a:rPr>
              <a:t>Teknologi</a:t>
            </a:r>
            <a:r>
              <a:rPr lang="en-MY" sz="950" dirty="0">
                <a:latin typeface="Tw Cen MT" panose="020B0602020104020603" pitchFamily="34" charset="0"/>
              </a:rPr>
              <a:t> Malaysia (UTM) and </a:t>
            </a:r>
            <a:r>
              <a:rPr lang="en-MY" sz="950" dirty="0" err="1">
                <a:latin typeface="Tw Cen MT" panose="020B0602020104020603" pitchFamily="34" charset="0"/>
              </a:rPr>
              <a:t>Universiti</a:t>
            </a:r>
            <a:r>
              <a:rPr lang="en-MY" sz="950" dirty="0">
                <a:latin typeface="Tw Cen MT" panose="020B0602020104020603" pitchFamily="34" charset="0"/>
              </a:rPr>
              <a:t> </a:t>
            </a:r>
            <a:r>
              <a:rPr lang="en-MY" sz="950" dirty="0" err="1">
                <a:latin typeface="Tw Cen MT" panose="020B0602020104020603" pitchFamily="34" charset="0"/>
              </a:rPr>
              <a:t>Kebangsaan</a:t>
            </a:r>
            <a:r>
              <a:rPr lang="en-MY" sz="950" dirty="0">
                <a:latin typeface="Tw Cen MT" panose="020B0602020104020603" pitchFamily="34" charset="0"/>
              </a:rPr>
              <a:t> Malaysia (UKM) were approved and MoU signed. </a:t>
            </a:r>
          </a:p>
          <a:p>
            <a:pPr algn="just"/>
            <a:endParaRPr lang="en-MY" sz="950" dirty="0">
              <a:latin typeface="Tw Cen MT" panose="020B0602020104020603" pitchFamily="34" charset="0"/>
            </a:endParaRPr>
          </a:p>
          <a:p>
            <a:pPr algn="just"/>
            <a:r>
              <a:rPr lang="en-MY" sz="950" dirty="0">
                <a:latin typeface="Tw Cen MT" panose="020B0602020104020603" pitchFamily="34" charset="0"/>
              </a:rPr>
              <a:t>Sustainable Excellence Centre (MAMPAN) is a unit under Construction Research Institute of Malaysia (CREAM) launched on 1 Dec 2016 to be a reference </a:t>
            </a:r>
            <a:r>
              <a:rPr lang="en-MY" sz="950" dirty="0" err="1">
                <a:latin typeface="Tw Cen MT" panose="020B0602020104020603" pitchFamily="34" charset="0"/>
              </a:rPr>
              <a:t>center</a:t>
            </a:r>
            <a:r>
              <a:rPr lang="en-MY" sz="950" dirty="0">
                <a:latin typeface="Tw Cen MT" panose="020B0602020104020603" pitchFamily="34" charset="0"/>
              </a:rPr>
              <a:t> for sustainable construction and development. Later on 20 Feb 2017, the Research Advisory Council (RAC) also under CREAM was established to advise on the research areas. From the Five (5) topics identified by RAC, 4 topics were enhanced &amp; endorsed by the Board of Trustee (BOT) of CREAM. The 4 topics that are managed by MAMPAN are as follows :</a:t>
            </a:r>
          </a:p>
          <a:p>
            <a:pPr algn="just"/>
            <a:endParaRPr lang="en-MY" sz="950" dirty="0">
              <a:latin typeface="Tw Cen MT" panose="020B0602020104020603" pitchFamily="34" charset="0"/>
            </a:endParaRPr>
          </a:p>
          <a:p>
            <a:pPr algn="just"/>
            <a:r>
              <a:rPr lang="en-MY" sz="950" dirty="0">
                <a:latin typeface="Tw Cen MT" panose="020B0602020104020603" pitchFamily="34" charset="0"/>
              </a:rPr>
              <a:t>1. Development of Flood Risk Assessment (FRA) and Flood Vulnerability Index (FVI) for Critical Infrastructure (CI) in Malaysia</a:t>
            </a:r>
          </a:p>
          <a:p>
            <a:pPr algn="just"/>
            <a:r>
              <a:rPr lang="en-MY" sz="950" b="1" dirty="0">
                <a:latin typeface="Tw Cen MT" panose="020B0602020104020603" pitchFamily="34" charset="0"/>
              </a:rPr>
              <a:t>Commencement Date : </a:t>
            </a:r>
            <a:r>
              <a:rPr lang="en-MY" sz="950" dirty="0">
                <a:latin typeface="Tw Cen MT" panose="020B0602020104020603" pitchFamily="34" charset="0"/>
              </a:rPr>
              <a:t>Dec 2017</a:t>
            </a:r>
          </a:p>
          <a:p>
            <a:pPr algn="just"/>
            <a:r>
              <a:rPr lang="en-MY" sz="950" b="1" dirty="0">
                <a:latin typeface="Tw Cen MT" panose="020B0602020104020603" pitchFamily="34" charset="0"/>
              </a:rPr>
              <a:t>Completion Date : </a:t>
            </a:r>
            <a:r>
              <a:rPr lang="en-MY" sz="950" dirty="0">
                <a:latin typeface="Tw Cen MT" panose="020B0602020104020603" pitchFamily="34" charset="0"/>
              </a:rPr>
              <a:t>Dec 2019</a:t>
            </a:r>
          </a:p>
          <a:p>
            <a:pPr algn="just"/>
            <a:r>
              <a:rPr lang="en-MY" sz="950" b="1" dirty="0">
                <a:latin typeface="Tw Cen MT" panose="020B0602020104020603" pitchFamily="34" charset="0"/>
              </a:rPr>
              <a:t>R&amp;D Period : </a:t>
            </a:r>
            <a:r>
              <a:rPr lang="en-MY" sz="950" dirty="0">
                <a:latin typeface="Tw Cen MT" panose="020B0602020104020603" pitchFamily="34" charset="0"/>
              </a:rPr>
              <a:t>2 years</a:t>
            </a:r>
          </a:p>
          <a:p>
            <a:pPr algn="just"/>
            <a:r>
              <a:rPr lang="en-MY" sz="950" b="1" dirty="0">
                <a:latin typeface="Tw Cen MT" panose="020B0602020104020603" pitchFamily="34" charset="0"/>
              </a:rPr>
              <a:t>Output: New flood risk map, FVI for CI, Flood &amp; development zoning and guidelines of FVI for critical infrastructure (CI)</a:t>
            </a:r>
          </a:p>
          <a:p>
            <a:pPr algn="just"/>
            <a:r>
              <a:rPr lang="en-MY" sz="950" b="1" dirty="0">
                <a:latin typeface="Tw Cen MT" panose="020B0602020104020603" pitchFamily="34" charset="0"/>
              </a:rPr>
              <a:t>Progress: </a:t>
            </a:r>
            <a:r>
              <a:rPr lang="en-MY" sz="950" dirty="0">
                <a:latin typeface="Tw Cen MT" panose="020B0602020104020603" pitchFamily="34" charset="0"/>
              </a:rPr>
              <a:t>Content manual guidelines has been revised according to the latest template from </a:t>
            </a:r>
            <a:r>
              <a:rPr lang="en-MY" sz="950" dirty="0" err="1">
                <a:latin typeface="Tw Cen MT" panose="020B0602020104020603" pitchFamily="34" charset="0"/>
              </a:rPr>
              <a:t>PLANMalaysia</a:t>
            </a:r>
            <a:r>
              <a:rPr lang="en-MY" sz="950" dirty="0">
                <a:latin typeface="Tw Cen MT" panose="020B0602020104020603" pitchFamily="34" charset="0"/>
              </a:rPr>
              <a:t>. GIS process of FVI and flood hydrodynamic model of the study area in Kelantan and Penang being develop. The flood data (DTM, flood model, and flood hazard map) obtained from JPS Malaysia.  Technical Working Group held 5 meetings to monitor the development of </a:t>
            </a:r>
            <a:r>
              <a:rPr lang="en-US" sz="950" dirty="0">
                <a:latin typeface="Tw Cen MT" panose="020B0602020104020603" pitchFamily="34" charset="0"/>
                <a:cs typeface="Calibri" pitchFamily="34" charset="0"/>
              </a:rPr>
              <a:t>R&amp;D and to give comments. </a:t>
            </a:r>
          </a:p>
          <a:p>
            <a:pPr algn="just"/>
            <a:r>
              <a:rPr lang="en-US" sz="950" b="1" dirty="0">
                <a:latin typeface="Tw Cen MT" panose="020B0602020104020603" pitchFamily="34" charset="0"/>
                <a:cs typeface="Calibri" pitchFamily="34" charset="0"/>
              </a:rPr>
              <a:t>Target : </a:t>
            </a:r>
            <a:r>
              <a:rPr lang="en-US" sz="950" dirty="0">
                <a:latin typeface="Tw Cen MT" panose="020B0602020104020603" pitchFamily="34" charset="0"/>
                <a:cs typeface="Calibri" pitchFamily="34" charset="0"/>
              </a:rPr>
              <a:t>50%</a:t>
            </a:r>
          </a:p>
          <a:p>
            <a:pPr algn="just"/>
            <a:r>
              <a:rPr lang="en-US" sz="950" b="1" dirty="0">
                <a:latin typeface="Tw Cen MT" panose="020B0602020104020603" pitchFamily="34" charset="0"/>
                <a:cs typeface="Calibri" pitchFamily="34" charset="0"/>
              </a:rPr>
              <a:t>Progress : </a:t>
            </a:r>
            <a:r>
              <a:rPr lang="en-US" sz="950" dirty="0">
                <a:latin typeface="Tw Cen MT" panose="020B0602020104020603" pitchFamily="34" charset="0"/>
                <a:cs typeface="Calibri" pitchFamily="34" charset="0"/>
              </a:rPr>
              <a:t>50% </a:t>
            </a: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E1-032</a:t>
            </a:r>
            <a:endParaRPr lang="ms-MY" sz="2800" dirty="0">
              <a:solidFill>
                <a:schemeClr val="bg1"/>
              </a:solidFill>
            </a:endParaRPr>
          </a:p>
        </p:txBody>
      </p:sp>
      <p:sp>
        <p:nvSpPr>
          <p:cNvPr id="15" name="TextBox 14"/>
          <p:cNvSpPr txBox="1"/>
          <p:nvPr/>
        </p:nvSpPr>
        <p:spPr>
          <a:xfrm>
            <a:off x="0" y="4777869"/>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
        <p:nvSpPr>
          <p:cNvPr id="12" name="TextBox 11"/>
          <p:cNvSpPr txBox="1"/>
          <p:nvPr/>
        </p:nvSpPr>
        <p:spPr>
          <a:xfrm>
            <a:off x="3435536" y="5011220"/>
            <a:ext cx="3428999" cy="4478149"/>
          </a:xfrm>
          <a:prstGeom prst="rect">
            <a:avLst/>
          </a:prstGeom>
          <a:noFill/>
        </p:spPr>
        <p:txBody>
          <a:bodyPr wrap="square" rtlCol="0">
            <a:spAutoFit/>
          </a:bodyPr>
          <a:lstStyle/>
          <a:p>
            <a:pPr algn="just"/>
            <a:r>
              <a:rPr lang="en-MY" sz="950" dirty="0">
                <a:latin typeface="Tw Cen MT" panose="020B0602020104020603" pitchFamily="34" charset="0"/>
              </a:rPr>
              <a:t>2. Guidelines for Landslides Vulnerability Assessment and Development of Risk Index for Critical Infrastructure (CI) in Malaysia </a:t>
            </a:r>
          </a:p>
          <a:p>
            <a:pPr algn="just"/>
            <a:r>
              <a:rPr lang="en-MY" sz="950" b="1" dirty="0">
                <a:latin typeface="Tw Cen MT" panose="020B0602020104020603" pitchFamily="34" charset="0"/>
              </a:rPr>
              <a:t>Commencement Date : </a:t>
            </a:r>
            <a:r>
              <a:rPr lang="en-MY" sz="950" dirty="0">
                <a:latin typeface="Tw Cen MT" panose="020B0602020104020603" pitchFamily="34" charset="0"/>
              </a:rPr>
              <a:t>Dec 2017</a:t>
            </a:r>
          </a:p>
          <a:p>
            <a:pPr algn="just"/>
            <a:r>
              <a:rPr lang="en-MY" sz="950" b="1" dirty="0">
                <a:latin typeface="Tw Cen MT" panose="020B0602020104020603" pitchFamily="34" charset="0"/>
              </a:rPr>
              <a:t>Completion Date : </a:t>
            </a:r>
            <a:r>
              <a:rPr lang="en-MY" sz="950" dirty="0">
                <a:latin typeface="Tw Cen MT" panose="020B0602020104020603" pitchFamily="34" charset="0"/>
              </a:rPr>
              <a:t>Dec 2019</a:t>
            </a:r>
          </a:p>
          <a:p>
            <a:pPr algn="just"/>
            <a:r>
              <a:rPr lang="en-MY" sz="950" b="1" dirty="0">
                <a:latin typeface="Tw Cen MT" panose="020B0602020104020603" pitchFamily="34" charset="0"/>
              </a:rPr>
              <a:t>R&amp;D Period : </a:t>
            </a:r>
            <a:r>
              <a:rPr lang="en-MY" sz="950" dirty="0">
                <a:latin typeface="Tw Cen MT" panose="020B0602020104020603" pitchFamily="34" charset="0"/>
              </a:rPr>
              <a:t>2 years</a:t>
            </a:r>
          </a:p>
          <a:p>
            <a:pPr algn="just"/>
            <a:r>
              <a:rPr lang="en-MY" sz="950" b="1" dirty="0">
                <a:latin typeface="Tw Cen MT" panose="020B0602020104020603" pitchFamily="34" charset="0"/>
              </a:rPr>
              <a:t>Output:  Parameters/ indicators for landslides vulnerability assessment and risk index for CI, Guidelines for landslides vulnerability assessment and risk index for CI</a:t>
            </a:r>
          </a:p>
          <a:p>
            <a:pPr algn="just"/>
            <a:r>
              <a:rPr lang="en-MY" sz="950" b="1" dirty="0">
                <a:latin typeface="Tw Cen MT" panose="020B0602020104020603" pitchFamily="34" charset="0"/>
              </a:rPr>
              <a:t>Progress: </a:t>
            </a:r>
            <a:r>
              <a:rPr lang="en-MY" sz="950" dirty="0">
                <a:latin typeface="Tw Cen MT" panose="020B0602020104020603" pitchFamily="34" charset="0"/>
              </a:rPr>
              <a:t>Content manual guidelines has been revised according to the latest template from </a:t>
            </a:r>
            <a:r>
              <a:rPr lang="en-MY" sz="950" dirty="0" err="1">
                <a:latin typeface="Tw Cen MT" panose="020B0602020104020603" pitchFamily="34" charset="0"/>
              </a:rPr>
              <a:t>PLANMalaysia</a:t>
            </a:r>
            <a:r>
              <a:rPr lang="en-MY" sz="950" dirty="0">
                <a:latin typeface="Tw Cen MT" panose="020B0602020104020603" pitchFamily="34" charset="0"/>
              </a:rPr>
              <a:t>. Characterization of critical element-at-risk mapped. The vulnerability determination for identified CI has been addressed.</a:t>
            </a:r>
            <a:r>
              <a:rPr lang="en-US" sz="950" dirty="0">
                <a:latin typeface="Tw Cen MT" panose="020B0602020104020603" pitchFamily="34" charset="0"/>
                <a:cs typeface="Calibri" pitchFamily="34" charset="0"/>
              </a:rPr>
              <a:t> Currently the indicators proposed for landslide vulnerability assessment been reviewed by the technical committee. Technical Working Group held 5 meetings to ensure the progress is on track</a:t>
            </a:r>
          </a:p>
          <a:p>
            <a:pPr algn="just"/>
            <a:r>
              <a:rPr lang="en-US" sz="950" b="1" dirty="0">
                <a:latin typeface="Tw Cen MT" panose="020B0602020104020603" pitchFamily="34" charset="0"/>
                <a:cs typeface="Calibri" pitchFamily="34" charset="0"/>
              </a:rPr>
              <a:t>Target : </a:t>
            </a:r>
            <a:r>
              <a:rPr lang="en-US" sz="950" dirty="0">
                <a:latin typeface="Tw Cen MT" panose="020B0602020104020603" pitchFamily="34" charset="0"/>
                <a:cs typeface="Calibri" pitchFamily="34" charset="0"/>
              </a:rPr>
              <a:t>55% </a:t>
            </a:r>
          </a:p>
          <a:p>
            <a:pPr algn="just"/>
            <a:r>
              <a:rPr lang="en-US" sz="950" b="1" dirty="0">
                <a:latin typeface="Tw Cen MT" panose="020B0602020104020603" pitchFamily="34" charset="0"/>
                <a:cs typeface="Calibri" pitchFamily="34" charset="0"/>
              </a:rPr>
              <a:t>Progress : </a:t>
            </a:r>
            <a:r>
              <a:rPr lang="en-US" sz="950" dirty="0">
                <a:latin typeface="Tw Cen MT" panose="020B0602020104020603" pitchFamily="34" charset="0"/>
                <a:cs typeface="Calibri" pitchFamily="34" charset="0"/>
              </a:rPr>
              <a:t>55% </a:t>
            </a:r>
          </a:p>
          <a:p>
            <a:pPr algn="just"/>
            <a:endParaRPr lang="en-MY" sz="950" dirty="0">
              <a:latin typeface="Tw Cen MT" panose="020B0602020104020603" pitchFamily="34" charset="0"/>
            </a:endParaRPr>
          </a:p>
          <a:p>
            <a:pPr algn="just"/>
            <a:r>
              <a:rPr lang="en-MY" sz="950" dirty="0">
                <a:latin typeface="Tw Cen MT" panose="020B0602020104020603" pitchFamily="34" charset="0"/>
              </a:rPr>
              <a:t>3. </a:t>
            </a:r>
            <a:r>
              <a:rPr lang="en-MY" sz="950" b="1" dirty="0">
                <a:latin typeface="Tw Cen MT" panose="020B0602020104020603" pitchFamily="34" charset="0"/>
              </a:rPr>
              <a:t>R&amp;D Title: </a:t>
            </a:r>
            <a:r>
              <a:rPr lang="en-MY" sz="950" dirty="0">
                <a:latin typeface="Tw Cen MT" panose="020B0602020104020603" pitchFamily="34" charset="0"/>
              </a:rPr>
              <a:t>Review on Adequacy of Guidelines for Construction on Peat &amp; Organic Soils in Malaysia</a:t>
            </a:r>
          </a:p>
          <a:p>
            <a:pPr algn="just"/>
            <a:r>
              <a:rPr lang="en-MY" sz="950" b="1" dirty="0">
                <a:latin typeface="Tw Cen MT" panose="020B0602020104020603" pitchFamily="34" charset="0"/>
              </a:rPr>
              <a:t>Commencement Date : </a:t>
            </a:r>
            <a:r>
              <a:rPr lang="en-MY" sz="950" dirty="0">
                <a:latin typeface="Tw Cen MT" panose="020B0602020104020603" pitchFamily="34" charset="0"/>
              </a:rPr>
              <a:t>Dec 2017</a:t>
            </a:r>
          </a:p>
          <a:p>
            <a:pPr algn="just"/>
            <a:r>
              <a:rPr lang="en-MY" sz="950" b="1" dirty="0">
                <a:latin typeface="Tw Cen MT" panose="020B0602020104020603" pitchFamily="34" charset="0"/>
              </a:rPr>
              <a:t>Completion Date : </a:t>
            </a:r>
            <a:r>
              <a:rPr lang="en-MY" sz="950" dirty="0">
                <a:latin typeface="Tw Cen MT" panose="020B0602020104020603" pitchFamily="34" charset="0"/>
              </a:rPr>
              <a:t>June 2018</a:t>
            </a:r>
          </a:p>
          <a:p>
            <a:pPr algn="just"/>
            <a:r>
              <a:rPr lang="en-MY" sz="950" b="1" dirty="0">
                <a:latin typeface="Tw Cen MT" panose="020B0602020104020603" pitchFamily="34" charset="0"/>
              </a:rPr>
              <a:t>R&amp;D Period : </a:t>
            </a:r>
            <a:r>
              <a:rPr lang="en-MY" sz="950" dirty="0">
                <a:latin typeface="Tw Cen MT" panose="020B0602020104020603" pitchFamily="34" charset="0"/>
              </a:rPr>
              <a:t>7 months</a:t>
            </a:r>
          </a:p>
          <a:p>
            <a:pPr algn="just"/>
            <a:r>
              <a:rPr lang="en-US" sz="950" b="1" dirty="0">
                <a:latin typeface="Tw Cen MT" panose="020B0602020104020603" pitchFamily="34" charset="0"/>
              </a:rPr>
              <a:t>Output :  Reviewed Existing Guidelines on Peat Soils</a:t>
            </a:r>
          </a:p>
          <a:p>
            <a:pPr algn="just"/>
            <a:r>
              <a:rPr lang="en-US" sz="950" b="1" dirty="0">
                <a:latin typeface="Tw Cen MT" panose="020B0602020104020603" pitchFamily="34" charset="0"/>
              </a:rPr>
              <a:t>Progress : </a:t>
            </a:r>
            <a:r>
              <a:rPr lang="en-US" sz="950" dirty="0">
                <a:latin typeface="Tw Cen MT" panose="020B0602020104020603" pitchFamily="34" charset="0"/>
              </a:rPr>
              <a:t>Reviewed existing guidelines for construction on peat completed June 2018</a:t>
            </a:r>
          </a:p>
          <a:p>
            <a:pPr algn="just"/>
            <a:r>
              <a:rPr lang="en-US" sz="950" b="1" dirty="0">
                <a:latin typeface="Tw Cen MT" panose="020B0602020104020603" pitchFamily="34" charset="0"/>
              </a:rPr>
              <a:t>Target : </a:t>
            </a:r>
            <a:r>
              <a:rPr lang="en-US" sz="950" dirty="0">
                <a:latin typeface="Tw Cen MT" panose="020B0602020104020603" pitchFamily="34" charset="0"/>
              </a:rPr>
              <a:t>100% </a:t>
            </a:r>
          </a:p>
          <a:p>
            <a:pPr algn="just"/>
            <a:r>
              <a:rPr lang="en-US" sz="950" b="1" dirty="0">
                <a:latin typeface="Tw Cen MT" panose="020B0602020104020603" pitchFamily="34" charset="0"/>
              </a:rPr>
              <a:t>Progress : </a:t>
            </a:r>
            <a:r>
              <a:rPr lang="en-US" sz="950" dirty="0">
                <a:latin typeface="Tw Cen MT" panose="020B0602020104020603" pitchFamily="34" charset="0"/>
              </a:rPr>
              <a:t>100%</a:t>
            </a:r>
          </a:p>
          <a:p>
            <a:pPr algn="just"/>
            <a:endParaRPr lang="en-MY" sz="950" dirty="0">
              <a:latin typeface="Tw Cen MT" panose="020B0602020104020603" pitchFamily="34" charset="0"/>
            </a:endParaRPr>
          </a:p>
        </p:txBody>
      </p:sp>
    </p:spTree>
    <p:extLst>
      <p:ext uri="{BB962C8B-B14F-4D97-AF65-F5344CB8AC3E}">
        <p14:creationId xmlns:p14="http://schemas.microsoft.com/office/powerpoint/2010/main" val="2114905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Rectangle 2"/>
          <p:cNvSpPr/>
          <p:nvPr/>
        </p:nvSpPr>
        <p:spPr>
          <a:xfrm>
            <a:off x="1" y="2049406"/>
            <a:ext cx="6857999" cy="7866120"/>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401881" cy="1179643"/>
        </p:xfrm>
        <a:graphic>
          <a:graphicData uri="http://schemas.openxmlformats.org/drawingml/2006/table">
            <a:tbl>
              <a:tblPr firstRow="1" bandRow="1">
                <a:tableStyleId>{5C22544A-7EE6-4342-B048-85BDC9FD1C3A}</a:tableStyleId>
              </a:tblPr>
              <a:tblGrid>
                <a:gridCol w="4401881">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r>
                        <a:rPr lang="en-MY" sz="1000" b="0" kern="1200" dirty="0">
                          <a:solidFill>
                            <a:schemeClr val="tx1"/>
                          </a:solidFill>
                          <a:latin typeface="Tw Cen MT" panose="020B0602020104020603" pitchFamily="34" charset="0"/>
                          <a:ea typeface="+mn-ea"/>
                          <a:cs typeface="+mn-cs"/>
                        </a:rPr>
                        <a:t>At least 3 sustainable R&amp;D by MAMPAN completed by Q4 2019</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E1- Drive innovation in sustainable construction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2813334" cy="307777"/>
          </a:xfrm>
          <a:prstGeom prst="rect">
            <a:avLst/>
          </a:prstGeom>
          <a:ln>
            <a:noFill/>
          </a:ln>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ms-MY" sz="1400" b="1" i="0" u="none" strike="noStrike" kern="1200" cap="none" spc="0" normalizeH="0" baseline="0" noProof="0" dirty="0">
                <a:ln>
                  <a:noFill/>
                </a:ln>
                <a:solidFill>
                  <a:srgbClr val="00B050"/>
                </a:solidFill>
                <a:effectLst/>
                <a:uLnTx/>
                <a:uFillTx/>
                <a:latin typeface="Tw Cen MT" panose="020B0602020104020603" pitchFamily="34" charset="0"/>
                <a:ea typeface="+mn-ea"/>
                <a:cs typeface="+mn-cs"/>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ms-MY" sz="2800" b="1" i="0" u="none" strike="noStrike" kern="1200" cap="none" spc="0" normalizeH="0" baseline="0" noProof="0" dirty="0">
                <a:ln>
                  <a:noFill/>
                </a:ln>
                <a:solidFill>
                  <a:prstClr val="white"/>
                </a:solidFill>
                <a:effectLst/>
                <a:uLnTx/>
                <a:uFillTx/>
                <a:latin typeface="Tw Cen MT" panose="020B0602020104020603" pitchFamily="34" charset="0"/>
                <a:ea typeface="+mn-ea"/>
                <a:cs typeface="+mn-cs"/>
              </a:rPr>
              <a:t>KPI E1-032</a:t>
            </a:r>
            <a:endParaRPr kumimoji="0" lang="ms-MY" sz="2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TextBox 14"/>
          <p:cNvSpPr txBox="1"/>
          <p:nvPr/>
        </p:nvSpPr>
        <p:spPr>
          <a:xfrm>
            <a:off x="-6536" y="1809049"/>
            <a:ext cx="6871072" cy="230832"/>
          </a:xfrm>
          <a:prstGeom prst="rect">
            <a:avLst/>
          </a:prstGeom>
          <a:solidFill>
            <a:srgbClr val="00B050"/>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Tw Cen MT" panose="020B0602020104020603" pitchFamily="34" charset="0"/>
                <a:ea typeface="+mn-ea"/>
                <a:cs typeface="+mn-cs"/>
              </a:rPr>
              <a:t>PROGRESS REPORT UNTIL Q3 2018</a:t>
            </a:r>
            <a:endParaRPr kumimoji="0" lang="en-MY" sz="900" b="1" i="0" u="none" strike="noStrike" kern="1200" cap="none" spc="0" normalizeH="0" baseline="0" noProof="0" dirty="0">
              <a:ln>
                <a:noFill/>
              </a:ln>
              <a:solidFill>
                <a:prstClr val="white"/>
              </a:solidFill>
              <a:effectLst/>
              <a:uLnTx/>
              <a:uFillTx/>
              <a:latin typeface="Tw Cen MT" panose="020B0602020104020603" pitchFamily="34" charset="0"/>
              <a:ea typeface="+mn-ea"/>
              <a:cs typeface="+mn-cs"/>
            </a:endParaRPr>
          </a:p>
        </p:txBody>
      </p:sp>
      <p:sp>
        <p:nvSpPr>
          <p:cNvPr id="12" name="TextBox 11"/>
          <p:cNvSpPr txBox="1"/>
          <p:nvPr/>
        </p:nvSpPr>
        <p:spPr>
          <a:xfrm>
            <a:off x="19050" y="2049406"/>
            <a:ext cx="6828342" cy="1408078"/>
          </a:xfrm>
          <a:prstGeom prst="rect">
            <a:avLst/>
          </a:prstGeom>
          <a:no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MY" sz="95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4. </a:t>
            </a:r>
            <a:r>
              <a:rPr kumimoji="0" lang="en-MY" sz="950" b="1"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R&amp;D Title: </a:t>
            </a:r>
            <a:r>
              <a:rPr kumimoji="0" lang="en-MY" sz="95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Geotechnical Engineering on</a:t>
            </a:r>
            <a:r>
              <a:rPr kumimoji="0" lang="en-MY" sz="950" b="1"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 </a:t>
            </a:r>
            <a:r>
              <a:rPr kumimoji="0" lang="en-MY" sz="95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Peat &amp; Organic Soils in Malaysian Construction Industry Roadmap</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MY" sz="950" b="1"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Commencement Date : </a:t>
            </a:r>
            <a:r>
              <a:rPr kumimoji="0" lang="en-MY" sz="95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Dec 2017</a:t>
            </a:r>
            <a:endParaRPr kumimoji="0" lang="en-MY" sz="950" b="1" i="0" u="none" strike="noStrike" kern="1200" cap="none" spc="0" normalizeH="0" baseline="0" noProof="0" dirty="0">
              <a:ln>
                <a:noFill/>
              </a:ln>
              <a:solidFill>
                <a:prstClr val="black"/>
              </a:solidFill>
              <a:effectLst/>
              <a:uLnTx/>
              <a:uFillTx/>
              <a:latin typeface="Tw Cen MT" panose="020B0602020104020603" pitchFamily="34" charset="0"/>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MY" sz="950" b="1"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Date of completion: </a:t>
            </a:r>
            <a:r>
              <a:rPr kumimoji="0" lang="en-MY" sz="95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Dec 2018</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MY" sz="950" b="1"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R&amp;D Period : </a:t>
            </a:r>
            <a:r>
              <a:rPr kumimoji="0" lang="en-MY" sz="95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12 months</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MY" sz="950" b="1"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Output: Implementation strategy for the Roadmap</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MY" sz="950" b="1" i="0" u="none" strike="noStrike" kern="1200" cap="none" spc="0" normalizeH="0" baseline="0" noProof="0" dirty="0">
                <a:ln>
                  <a:noFill/>
                </a:ln>
                <a:effectLst/>
                <a:uLnTx/>
                <a:uFillTx/>
                <a:latin typeface="Tw Cen MT" panose="020B0602020104020603" pitchFamily="34" charset="0"/>
                <a:ea typeface="+mn-ea"/>
                <a:cs typeface="+mn-cs"/>
              </a:rPr>
              <a:t>Progress: </a:t>
            </a:r>
            <a:r>
              <a:rPr kumimoji="0" lang="en-US" sz="950" b="0" i="0" u="none" strike="noStrike" kern="1200" cap="none" spc="0" normalizeH="0" baseline="0" noProof="0" dirty="0">
                <a:ln>
                  <a:noFill/>
                </a:ln>
                <a:effectLst/>
                <a:uLnTx/>
                <a:uFillTx/>
                <a:latin typeface="Tw Cen MT" panose="020B0602020104020603" pitchFamily="34" charset="0"/>
                <a:ea typeface="+mn-ea"/>
                <a:cs typeface="+mn-cs"/>
              </a:rPr>
              <a:t>Workshop on Identification of research themes and titles </a:t>
            </a:r>
            <a:r>
              <a:rPr lang="en-US" sz="950" dirty="0">
                <a:latin typeface="Tw Cen MT" panose="020B0602020104020603" pitchFamily="34" charset="0"/>
              </a:rPr>
              <a:t>was</a:t>
            </a:r>
            <a:r>
              <a:rPr kumimoji="0" lang="en-US" sz="950" b="0" i="0" u="none" strike="noStrike" kern="1200" cap="none" spc="0" normalizeH="0" baseline="0" noProof="0" dirty="0">
                <a:ln>
                  <a:noFill/>
                </a:ln>
                <a:effectLst/>
                <a:uLnTx/>
                <a:uFillTx/>
                <a:latin typeface="Tw Cen MT" panose="020B0602020104020603" pitchFamily="34" charset="0"/>
                <a:ea typeface="+mn-ea"/>
                <a:cs typeface="+mn-cs"/>
              </a:rPr>
              <a:t> held on 22 February 2018. In preparation strategic plan for R&amp;D CREAM on geotechnical </a:t>
            </a:r>
            <a:r>
              <a:rPr lang="en-US" sz="950" dirty="0">
                <a:latin typeface="Tw Cen MT" panose="020B0602020104020603" pitchFamily="34" charset="0"/>
              </a:rPr>
              <a:t>and related areas. Roadmap will be tailored made to the strategic plan to avoid redundancy. </a:t>
            </a:r>
            <a:r>
              <a:rPr kumimoji="0" lang="en-US" sz="950" b="0" i="0" u="none" strike="noStrike" kern="1200" cap="none" spc="0" normalizeH="0" baseline="0" noProof="0" dirty="0">
                <a:ln>
                  <a:noFill/>
                </a:ln>
                <a:effectLst/>
                <a:uLnTx/>
                <a:uFillTx/>
                <a:latin typeface="Tw Cen MT" panose="020B0602020104020603" pitchFamily="34" charset="0"/>
                <a:ea typeface="+mn-ea"/>
                <a:cs typeface="+mn-cs"/>
              </a:rPr>
              <a:t> </a:t>
            </a:r>
            <a:endParaRPr kumimoji="0" lang="en-MY" sz="950" b="1" i="0" u="none" strike="noStrike" kern="1200" cap="none" spc="0" normalizeH="0" baseline="0" noProof="0" dirty="0">
              <a:ln>
                <a:noFill/>
              </a:ln>
              <a:effectLst/>
              <a:uLnTx/>
              <a:uFillTx/>
              <a:latin typeface="Tw Cen MT" panose="020B0602020104020603" pitchFamily="34" charset="0"/>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950" b="1" i="0" u="none" strike="noStrike" kern="1200" cap="none" spc="0" normalizeH="0" baseline="0" noProof="0" dirty="0">
                <a:ln>
                  <a:noFill/>
                </a:ln>
                <a:effectLst/>
                <a:uLnTx/>
                <a:uFillTx/>
                <a:latin typeface="Tw Cen MT" panose="020B0602020104020603" pitchFamily="34" charset="0"/>
                <a:ea typeface="+mn-ea"/>
                <a:cs typeface="Calibri" pitchFamily="34" charset="0"/>
              </a:rPr>
              <a:t>Target : </a:t>
            </a:r>
            <a:r>
              <a:rPr kumimoji="0" lang="en-US" sz="950" b="0" i="0" u="none" strike="noStrike" kern="1200" cap="none" spc="0" normalizeH="0" baseline="0" noProof="0" dirty="0">
                <a:ln>
                  <a:noFill/>
                </a:ln>
                <a:effectLst/>
                <a:uLnTx/>
                <a:uFillTx/>
                <a:latin typeface="Tw Cen MT" panose="020B0602020104020603" pitchFamily="34" charset="0"/>
                <a:ea typeface="+mn-ea"/>
                <a:cs typeface="Calibri" pitchFamily="34" charset="0"/>
              </a:rPr>
              <a:t>45%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950" b="1" i="0" u="none" strike="noStrike" kern="1200" cap="none" spc="0" normalizeH="0" baseline="0" noProof="0" dirty="0">
                <a:ln>
                  <a:noFill/>
                </a:ln>
                <a:effectLst/>
                <a:uLnTx/>
                <a:uFillTx/>
                <a:latin typeface="Tw Cen MT" panose="020B0602020104020603" pitchFamily="34" charset="0"/>
                <a:ea typeface="+mn-ea"/>
                <a:cs typeface="Calibri" pitchFamily="34" charset="0"/>
              </a:rPr>
              <a:t>Progress : </a:t>
            </a:r>
            <a:r>
              <a:rPr kumimoji="0" lang="en-US" sz="950" b="0" i="0" u="none" strike="noStrike" kern="1200" cap="none" spc="0" normalizeH="0" baseline="0" noProof="0" dirty="0">
                <a:ln>
                  <a:noFill/>
                </a:ln>
                <a:effectLst/>
                <a:uLnTx/>
                <a:uFillTx/>
                <a:latin typeface="Tw Cen MT" panose="020B0602020104020603" pitchFamily="34" charset="0"/>
                <a:ea typeface="+mn-ea"/>
                <a:cs typeface="Calibri" pitchFamily="34" charset="0"/>
              </a:rPr>
              <a:t>45% </a:t>
            </a:r>
          </a:p>
        </p:txBody>
      </p:sp>
    </p:spTree>
    <p:extLst>
      <p:ext uri="{BB962C8B-B14F-4D97-AF65-F5344CB8AC3E}">
        <p14:creationId xmlns:p14="http://schemas.microsoft.com/office/powerpoint/2010/main" val="3400230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429000" y="4780993"/>
            <a:ext cx="3418392" cy="6232475"/>
          </a:xfrm>
          <a:prstGeom prst="rect">
            <a:avLst/>
          </a:prstGeom>
          <a:noFill/>
        </p:spPr>
        <p:txBody>
          <a:bodyPr wrap="square" rtlCol="0">
            <a:spAutoFit/>
          </a:bodyPr>
          <a:lstStyle/>
          <a:p>
            <a:pPr algn="just"/>
            <a:r>
              <a:rPr lang="en-MY" sz="950" dirty="0">
                <a:latin typeface="Tw Cen MT" panose="020B0602020104020603" pitchFamily="34" charset="0"/>
              </a:rPr>
              <a:t>The assessment on the above projects were completed on May 2018. The result are as follows:</a:t>
            </a:r>
          </a:p>
          <a:p>
            <a:pPr algn="just"/>
            <a:endParaRPr lang="en-MY" sz="950" dirty="0">
              <a:latin typeface="Tw Cen MT" panose="020B0602020104020603" pitchFamily="34" charset="0"/>
            </a:endParaRPr>
          </a:p>
          <a:p>
            <a:pPr algn="just"/>
            <a:endParaRPr lang="en-MY" sz="950" dirty="0">
              <a:latin typeface="Tw Cen MT" panose="020B0602020104020603" pitchFamily="34" charset="0"/>
            </a:endParaRPr>
          </a:p>
          <a:p>
            <a:pPr algn="just"/>
            <a:endParaRPr lang="en-MY" sz="950" dirty="0">
              <a:latin typeface="Tw Cen MT" panose="020B0602020104020603" pitchFamily="34" charset="0"/>
            </a:endParaRPr>
          </a:p>
          <a:p>
            <a:pPr algn="just"/>
            <a:endParaRPr lang="en-MY" sz="950" dirty="0">
              <a:latin typeface="Tw Cen MT" panose="020B0602020104020603" pitchFamily="34" charset="0"/>
            </a:endParaRPr>
          </a:p>
          <a:p>
            <a:pPr algn="just"/>
            <a:endParaRPr lang="en-MY" sz="950" dirty="0">
              <a:latin typeface="Tw Cen MT" panose="020B0602020104020603" pitchFamily="34" charset="0"/>
            </a:endParaRPr>
          </a:p>
          <a:p>
            <a:pPr algn="just"/>
            <a:endParaRPr lang="en-MY" sz="950" dirty="0">
              <a:latin typeface="Tw Cen MT" panose="020B0602020104020603" pitchFamily="34" charset="0"/>
            </a:endParaRPr>
          </a:p>
          <a:p>
            <a:pPr algn="just"/>
            <a:endParaRPr lang="en-MY" sz="950" dirty="0">
              <a:latin typeface="Tw Cen MT" panose="020B0602020104020603" pitchFamily="34" charset="0"/>
            </a:endParaRPr>
          </a:p>
          <a:p>
            <a:pPr algn="just"/>
            <a:endParaRPr lang="en-MY" sz="950" dirty="0">
              <a:latin typeface="Tw Cen MT" panose="020B0602020104020603" pitchFamily="34" charset="0"/>
            </a:endParaRPr>
          </a:p>
          <a:p>
            <a:pPr algn="just"/>
            <a:endParaRPr lang="en-MY" sz="950" dirty="0">
              <a:solidFill>
                <a:srgbClr val="FF0000"/>
              </a:solidFill>
              <a:latin typeface="Tw Cen MT" panose="020B0602020104020603" pitchFamily="34" charset="0"/>
              <a:cs typeface="Calibri" pitchFamily="34" charset="0"/>
            </a:endParaRPr>
          </a:p>
          <a:p>
            <a:pPr algn="just"/>
            <a:endParaRPr lang="en-MY" sz="950" dirty="0">
              <a:solidFill>
                <a:srgbClr val="FF0000"/>
              </a:solidFill>
              <a:latin typeface="Tw Cen MT" panose="020B0602020104020603" pitchFamily="34" charset="0"/>
              <a:cs typeface="Calibri" pitchFamily="34" charset="0"/>
            </a:endParaRPr>
          </a:p>
          <a:p>
            <a:pPr algn="just"/>
            <a:endParaRPr lang="en-MY" sz="950" dirty="0">
              <a:solidFill>
                <a:srgbClr val="FF0000"/>
              </a:solidFill>
              <a:latin typeface="Tw Cen MT" panose="020B0602020104020603" pitchFamily="34" charset="0"/>
              <a:cs typeface="Calibri" pitchFamily="34" charset="0"/>
            </a:endParaRPr>
          </a:p>
          <a:p>
            <a:pPr algn="just"/>
            <a:endParaRPr lang="en-MY" sz="950" dirty="0">
              <a:solidFill>
                <a:srgbClr val="FF0000"/>
              </a:solidFill>
              <a:latin typeface="Tw Cen MT" panose="020B0602020104020603" pitchFamily="34" charset="0"/>
              <a:cs typeface="Calibri" pitchFamily="34" charset="0"/>
            </a:endParaRPr>
          </a:p>
          <a:p>
            <a:pPr algn="just"/>
            <a:endParaRPr lang="en-MY" sz="950" dirty="0">
              <a:solidFill>
                <a:srgbClr val="FF0000"/>
              </a:solidFill>
              <a:latin typeface="Tw Cen MT" panose="020B0602020104020603" pitchFamily="34" charset="0"/>
              <a:cs typeface="Calibri" pitchFamily="34" charset="0"/>
            </a:endParaRPr>
          </a:p>
          <a:p>
            <a:pPr algn="just"/>
            <a:endParaRPr lang="en-US" sz="950" b="1" dirty="0">
              <a:latin typeface="Tw Cen MT" pitchFamily="34" charset="0"/>
              <a:cs typeface="Arial" panose="020B0604020202020204" pitchFamily="34" charset="0"/>
            </a:endParaRPr>
          </a:p>
          <a:p>
            <a:pPr algn="just"/>
            <a:endParaRPr lang="en-US" sz="950" b="1" dirty="0">
              <a:latin typeface="Tw Cen MT" pitchFamily="34" charset="0"/>
              <a:cs typeface="Arial" panose="020B0604020202020204" pitchFamily="34" charset="0"/>
            </a:endParaRPr>
          </a:p>
          <a:p>
            <a:pPr algn="just"/>
            <a:endParaRPr lang="en-US" sz="950" b="1" dirty="0">
              <a:latin typeface="Tw Cen MT" pitchFamily="34" charset="0"/>
              <a:cs typeface="Arial" panose="020B0604020202020204" pitchFamily="34" charset="0"/>
            </a:endParaRPr>
          </a:p>
          <a:p>
            <a:pPr algn="just"/>
            <a:endParaRPr lang="en-US" sz="950" b="1" dirty="0">
              <a:latin typeface="Tw Cen MT" pitchFamily="34" charset="0"/>
              <a:cs typeface="Arial" panose="020B0604020202020204" pitchFamily="34" charset="0"/>
            </a:endParaRPr>
          </a:p>
          <a:p>
            <a:pPr algn="just"/>
            <a:endParaRPr lang="en-US" sz="950" b="1" dirty="0">
              <a:latin typeface="Tw Cen MT" pitchFamily="34" charset="0"/>
              <a:cs typeface="Arial" panose="020B0604020202020204" pitchFamily="34" charset="0"/>
            </a:endParaRPr>
          </a:p>
          <a:p>
            <a:pPr algn="just"/>
            <a:r>
              <a:rPr lang="en-US" sz="950" b="1" dirty="0">
                <a:latin typeface="Tw Cen MT" pitchFamily="34" charset="0"/>
                <a:cs typeface="Arial" panose="020B0604020202020204" pitchFamily="34" charset="0"/>
              </a:rPr>
              <a:t>Stakeholder engagement to refine sustainability infrastructure rating tool conducted</a:t>
            </a:r>
          </a:p>
          <a:p>
            <a:pPr algn="just" defTabSz="914400">
              <a:defRPr/>
            </a:pPr>
            <a:r>
              <a:rPr lang="en-MY" sz="950" dirty="0">
                <a:latin typeface="Tw Cen MT" panose="020B0602020104020603" pitchFamily="34" charset="0"/>
              </a:rPr>
              <a:t>From the result of the pilot projects, Industry Engagement was held on 8</a:t>
            </a:r>
            <a:r>
              <a:rPr lang="en-MY" sz="950" baseline="30000" dirty="0">
                <a:latin typeface="Tw Cen MT" panose="020B0602020104020603" pitchFamily="34" charset="0"/>
              </a:rPr>
              <a:t>th</a:t>
            </a:r>
            <a:r>
              <a:rPr lang="en-MY" sz="950" dirty="0">
                <a:latin typeface="Tw Cen MT" panose="020B0602020104020603" pitchFamily="34" charset="0"/>
              </a:rPr>
              <a:t> June 2018 involving the stakeholders including SME’s to review and comments the draft of sustainable infrastructure rating tool. The engagement consists of 30 experts and industry players from various background on criteria in the tool. Some minor refinement were made to the document. </a:t>
            </a:r>
          </a:p>
          <a:p>
            <a:pPr algn="just"/>
            <a:endParaRPr lang="en-US" sz="950" dirty="0">
              <a:solidFill>
                <a:srgbClr val="FF0000"/>
              </a:solidFill>
              <a:latin typeface="Tw Cen MT" panose="020B0602020104020603" pitchFamily="34" charset="0"/>
              <a:cs typeface="Calibri" pitchFamily="34" charset="0"/>
            </a:endParaRPr>
          </a:p>
          <a:p>
            <a:pPr algn="just">
              <a:lnSpc>
                <a:spcPct val="100000"/>
              </a:lnSpc>
            </a:pPr>
            <a:r>
              <a:rPr lang="en-US" sz="950" b="1" dirty="0">
                <a:latin typeface="Tw Cen MT" pitchFamily="34" charset="0"/>
                <a:cs typeface="Arial" panose="020B0604020202020204" pitchFamily="34" charset="0"/>
              </a:rPr>
              <a:t>Malaysia sustainability infrastructure rating tool finalized by Q4 2018</a:t>
            </a:r>
          </a:p>
          <a:p>
            <a:pPr algn="just"/>
            <a:r>
              <a:rPr lang="en-US" sz="950" dirty="0">
                <a:latin typeface="Tw Cen MT" pitchFamily="34" charset="0"/>
                <a:cs typeface="Arial" panose="020B0604020202020204" pitchFamily="34" charset="0"/>
              </a:rPr>
              <a:t>Malaysia sustainability infrastructure rating tool is being finalized &amp; expected to be completed by Q4 2018. The completion as of </a:t>
            </a:r>
            <a:r>
              <a:rPr lang="en-US" sz="950" dirty="0" smtClean="0">
                <a:latin typeface="Tw Cen MT" pitchFamily="34" charset="0"/>
                <a:cs typeface="Arial" panose="020B0604020202020204" pitchFamily="34" charset="0"/>
              </a:rPr>
              <a:t>Q3 </a:t>
            </a:r>
            <a:r>
              <a:rPr lang="en-US" sz="950" dirty="0">
                <a:latin typeface="Tw Cen MT" pitchFamily="34" charset="0"/>
                <a:cs typeface="Arial" panose="020B0604020202020204" pitchFamily="34" charset="0"/>
              </a:rPr>
              <a:t>2018 is 90%.</a:t>
            </a:r>
          </a:p>
          <a:p>
            <a:pPr algn="just"/>
            <a:endParaRPr lang="en-US" sz="950" dirty="0">
              <a:solidFill>
                <a:srgbClr val="FF0000"/>
              </a:solidFill>
              <a:latin typeface="Tw Cen MT" panose="020B0602020104020603" pitchFamily="34" charset="0"/>
              <a:cs typeface="Calibri" pitchFamily="34" charset="0"/>
            </a:endParaRPr>
          </a:p>
          <a:p>
            <a:pPr algn="just"/>
            <a:endParaRPr lang="en-US" sz="950" dirty="0">
              <a:solidFill>
                <a:srgbClr val="FF0000"/>
              </a:solidFill>
              <a:latin typeface="Tw Cen MT" panose="020B0602020104020603" pitchFamily="34" charset="0"/>
              <a:cs typeface="Calibri" pitchFamily="34" charset="0"/>
            </a:endParaRPr>
          </a:p>
          <a:p>
            <a:pPr algn="just"/>
            <a:endParaRPr lang="en-US" sz="950" dirty="0">
              <a:solidFill>
                <a:srgbClr val="FF0000"/>
              </a:solidFill>
              <a:latin typeface="Tw Cen MT" panose="020B0602020104020603" pitchFamily="34" charset="0"/>
              <a:cs typeface="Calibri" pitchFamily="34" charset="0"/>
            </a:endParaRPr>
          </a:p>
          <a:p>
            <a:pPr algn="just"/>
            <a:endParaRPr lang="en-US" sz="950" dirty="0">
              <a:solidFill>
                <a:srgbClr val="FF0000"/>
              </a:solidFill>
              <a:latin typeface="Tw Cen MT" panose="020B0602020104020603" pitchFamily="34" charset="0"/>
              <a:cs typeface="Calibri" pitchFamily="34" charset="0"/>
            </a:endParaRPr>
          </a:p>
          <a:p>
            <a:pPr algn="just"/>
            <a:endParaRPr lang="en-US" sz="950" dirty="0">
              <a:solidFill>
                <a:srgbClr val="FF0000"/>
              </a:solidFill>
              <a:latin typeface="Tw Cen MT" panose="020B0602020104020603" pitchFamily="34" charset="0"/>
              <a:cs typeface="Calibri" pitchFamily="34" charset="0"/>
            </a:endParaRPr>
          </a:p>
          <a:p>
            <a:pPr algn="just"/>
            <a:endParaRPr lang="en-US" sz="950" dirty="0">
              <a:solidFill>
                <a:srgbClr val="FF0000"/>
              </a:solidFill>
              <a:latin typeface="Tw Cen MT" panose="020B0602020104020603" pitchFamily="34" charset="0"/>
              <a:cs typeface="Calibri" pitchFamily="34" charset="0"/>
            </a:endParaRPr>
          </a:p>
          <a:p>
            <a:pPr algn="just"/>
            <a:endParaRPr lang="en-MY" sz="950" dirty="0">
              <a:latin typeface="Tw Cen MT" panose="020B0602020104020603" pitchFamily="34" charset="0"/>
            </a:endParaRPr>
          </a:p>
        </p:txBody>
      </p:sp>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2723570668"/>
              </p:ext>
            </p:extLst>
          </p:nvPr>
        </p:nvGraphicFramePr>
        <p:xfrm>
          <a:off x="2" y="2063918"/>
          <a:ext cx="6858000" cy="2434119"/>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pPr>
                      <a:r>
                        <a:rPr lang="en-US" sz="900" dirty="0">
                          <a:solidFill>
                            <a:schemeClr val="tx1"/>
                          </a:solidFill>
                          <a:latin typeface="Tw Cen MT" pitchFamily="34" charset="0"/>
                          <a:cs typeface="Arial" panose="020B0604020202020204" pitchFamily="34" charset="0"/>
                        </a:rPr>
                        <a:t>1</a:t>
                      </a:r>
                      <a:r>
                        <a:rPr lang="en-US" sz="900" baseline="30000" dirty="0">
                          <a:solidFill>
                            <a:schemeClr val="tx1"/>
                          </a:solidFill>
                          <a:latin typeface="Tw Cen MT" pitchFamily="34" charset="0"/>
                          <a:cs typeface="Arial" panose="020B0604020202020204" pitchFamily="34" charset="0"/>
                        </a:rPr>
                        <a:t>st</a:t>
                      </a:r>
                      <a:r>
                        <a:rPr lang="en-US" sz="900" dirty="0">
                          <a:solidFill>
                            <a:schemeClr val="tx1"/>
                          </a:solidFill>
                          <a:latin typeface="Tw Cen MT" pitchFamily="34" charset="0"/>
                          <a:cs typeface="Arial" panose="020B0604020202020204" pitchFamily="34" charset="0"/>
                        </a:rPr>
                        <a:t> Draft of Malaysia sustainability infrastructure rating tool completed by Q4 2017</a:t>
                      </a:r>
                    </a:p>
                    <a:p>
                      <a:pPr>
                        <a:lnSpc>
                          <a:spcPct val="100000"/>
                        </a:lnSpc>
                      </a:pPr>
                      <a:endParaRPr lang="en-US" sz="900" dirty="0">
                        <a:solidFill>
                          <a:schemeClr val="tx1"/>
                        </a:solidFill>
                        <a:latin typeface="Tw Cen MT" pitchFamily="34" charset="0"/>
                        <a:cs typeface="Arial" panose="020B0604020202020204" pitchFamily="34" charset="0"/>
                      </a:endParaRPr>
                    </a:p>
                    <a:p>
                      <a:pPr>
                        <a:lnSpc>
                          <a:spcPct val="100000"/>
                        </a:lnSpc>
                      </a:pPr>
                      <a:r>
                        <a:rPr lang="en-US" sz="900" dirty="0">
                          <a:solidFill>
                            <a:schemeClr val="tx1"/>
                          </a:solidFill>
                          <a:latin typeface="Tw Cen MT" pitchFamily="34" charset="0"/>
                          <a:cs typeface="Arial" panose="020B0604020202020204" pitchFamily="34" charset="0"/>
                        </a:rPr>
                        <a:t>4 pilot infrastructure projects identified for sustainability rating</a:t>
                      </a: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r>
                        <a:rPr lang="en-US" sz="900" dirty="0">
                          <a:solidFill>
                            <a:schemeClr val="tx1"/>
                          </a:solidFill>
                          <a:latin typeface="Tw Cen MT" pitchFamily="34" charset="0"/>
                          <a:cs typeface="Arial" panose="020B0604020202020204" pitchFamily="34" charset="0"/>
                        </a:rPr>
                        <a:t>4 infrastructure projects piloted using Malaysia sustainability infrastructure rating tool</a:t>
                      </a:r>
                    </a:p>
                    <a:p>
                      <a:pPr>
                        <a:lnSpc>
                          <a:spcPct val="100000"/>
                        </a:lnSpc>
                      </a:pPr>
                      <a:endParaRPr lang="en-US" sz="900" dirty="0">
                        <a:solidFill>
                          <a:schemeClr val="tx1"/>
                        </a:solidFill>
                        <a:latin typeface="Tw Cen MT" pitchFamily="34" charset="0"/>
                        <a:cs typeface="Arial" panose="020B0604020202020204" pitchFamily="34" charset="0"/>
                      </a:endParaRPr>
                    </a:p>
                    <a:p>
                      <a:pPr>
                        <a:lnSpc>
                          <a:spcPct val="100000"/>
                        </a:lnSpc>
                      </a:pPr>
                      <a:r>
                        <a:rPr lang="en-US" sz="900" dirty="0">
                          <a:solidFill>
                            <a:schemeClr val="tx1"/>
                          </a:solidFill>
                          <a:latin typeface="Tw Cen MT" pitchFamily="34" charset="0"/>
                          <a:cs typeface="Arial" panose="020B0604020202020204" pitchFamily="34" charset="0"/>
                        </a:rPr>
                        <a:t>Stakeholder engagement to refine sustainability infrastructure rating tool conducted</a:t>
                      </a:r>
                    </a:p>
                    <a:p>
                      <a:pPr>
                        <a:lnSpc>
                          <a:spcPct val="100000"/>
                        </a:lnSpc>
                      </a:pPr>
                      <a:endParaRPr lang="en-US" sz="900" dirty="0">
                        <a:solidFill>
                          <a:schemeClr val="tx1"/>
                        </a:solidFill>
                        <a:latin typeface="Tw Cen MT" pitchFamily="34" charset="0"/>
                        <a:cs typeface="Arial" panose="020B0604020202020204" pitchFamily="34" charset="0"/>
                      </a:endParaRPr>
                    </a:p>
                    <a:p>
                      <a:pPr>
                        <a:lnSpc>
                          <a:spcPct val="100000"/>
                        </a:lnSpc>
                      </a:pPr>
                      <a:r>
                        <a:rPr lang="en-US" sz="900" dirty="0">
                          <a:solidFill>
                            <a:schemeClr val="tx1"/>
                          </a:solidFill>
                          <a:latin typeface="Tw Cen MT" pitchFamily="34" charset="0"/>
                          <a:cs typeface="Arial" panose="020B0604020202020204" pitchFamily="34" charset="0"/>
                        </a:rPr>
                        <a:t>Malaysia sustainability infrastructure rating tool</a:t>
                      </a:r>
                    </a:p>
                    <a:p>
                      <a:pPr>
                        <a:lnSpc>
                          <a:spcPct val="100000"/>
                        </a:lnSpc>
                      </a:pPr>
                      <a:r>
                        <a:rPr lang="en-US" sz="900" dirty="0" err="1">
                          <a:solidFill>
                            <a:schemeClr val="tx1"/>
                          </a:solidFill>
                          <a:latin typeface="Tw Cen MT" pitchFamily="34" charset="0"/>
                          <a:cs typeface="Arial" panose="020B0604020202020204" pitchFamily="34" charset="0"/>
                        </a:rPr>
                        <a:t>finalised</a:t>
                      </a:r>
                      <a:r>
                        <a:rPr lang="en-US" sz="900" dirty="0">
                          <a:solidFill>
                            <a:schemeClr val="tx1"/>
                          </a:solidFill>
                          <a:latin typeface="Tw Cen MT" pitchFamily="34" charset="0"/>
                          <a:cs typeface="Arial" panose="020B0604020202020204" pitchFamily="34" charset="0"/>
                        </a:rPr>
                        <a:t> by Q4 2018</a:t>
                      </a:r>
                    </a:p>
                    <a:p>
                      <a:pPr eaLnBrk="1" fontAlgn="auto" hangingPunct="1">
                        <a:lnSpc>
                          <a:spcPct val="100000"/>
                        </a:lnSpc>
                        <a:spcBef>
                          <a:spcPts val="0"/>
                        </a:spcBef>
                        <a:spcAft>
                          <a:spcPts val="0"/>
                        </a:spcAft>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r>
                        <a:rPr lang="en-US" sz="900" dirty="0">
                          <a:solidFill>
                            <a:schemeClr val="tx1"/>
                          </a:solidFill>
                          <a:latin typeface="Tw Cen MT" pitchFamily="34" charset="0"/>
                          <a:cs typeface="Arial" panose="020B0604020202020204" pitchFamily="34" charset="0"/>
                        </a:rPr>
                        <a:t>Malaysia sustainability infrastructure rating tool </a:t>
                      </a:r>
                      <a:r>
                        <a:rPr lang="ms-MY" sz="900" dirty="0">
                          <a:solidFill>
                            <a:schemeClr val="tx1"/>
                          </a:solidFill>
                          <a:latin typeface="Tw Cen MT" pitchFamily="34" charset="0"/>
                          <a:cs typeface="Arial" panose="020B0604020202020204" pitchFamily="34" charset="0"/>
                        </a:rPr>
                        <a:t>adopted for government projects </a:t>
                      </a:r>
                    </a:p>
                    <a:p>
                      <a:pPr>
                        <a:lnSpc>
                          <a:spcPct val="100000"/>
                        </a:lnSpc>
                      </a:pPr>
                      <a:endParaRPr lang="ms-MY" sz="900" dirty="0">
                        <a:solidFill>
                          <a:schemeClr val="tx1"/>
                        </a:solidFill>
                        <a:latin typeface="Tw Cen MT" pitchFamily="34" charset="0"/>
                        <a:cs typeface="Arial" panose="020B0604020202020204" pitchFamily="34" charset="0"/>
                      </a:endParaRPr>
                    </a:p>
                    <a:p>
                      <a:pPr>
                        <a:lnSpc>
                          <a:spcPct val="100000"/>
                        </a:lnSpc>
                      </a:pPr>
                      <a:r>
                        <a:rPr lang="ms-MY" sz="900" dirty="0">
                          <a:solidFill>
                            <a:schemeClr val="tx1"/>
                          </a:solidFill>
                          <a:latin typeface="Tw Cen MT" pitchFamily="34" charset="0"/>
                          <a:cs typeface="Arial" panose="020B0604020202020204" pitchFamily="34" charset="0"/>
                        </a:rPr>
                        <a:t>Report on adoption of </a:t>
                      </a:r>
                      <a:r>
                        <a:rPr lang="en-US" sz="900" dirty="0">
                          <a:solidFill>
                            <a:schemeClr val="tx1"/>
                          </a:solidFill>
                          <a:latin typeface="Tw Cen MT" pitchFamily="34" charset="0"/>
                          <a:cs typeface="Arial" panose="020B0604020202020204" pitchFamily="34" charset="0"/>
                        </a:rPr>
                        <a:t>Malaysia sustainability infrastructure rating tool </a:t>
                      </a:r>
                      <a:r>
                        <a:rPr lang="ms-MY" sz="900" dirty="0">
                          <a:solidFill>
                            <a:schemeClr val="tx1"/>
                          </a:solidFill>
                          <a:latin typeface="Tw Cen MT" pitchFamily="34" charset="0"/>
                          <a:cs typeface="Arial" panose="020B0604020202020204" pitchFamily="34" charset="0"/>
                        </a:rPr>
                        <a:t>produced </a:t>
                      </a:r>
                    </a:p>
                    <a:p>
                      <a:pPr>
                        <a:lnSpc>
                          <a:spcPct val="100000"/>
                        </a:lnSpc>
                      </a:pPr>
                      <a:endParaRPr lang="en-MY" sz="900" dirty="0">
                        <a:solidFill>
                          <a:srgbClr val="FF0000"/>
                        </a:solidFill>
                        <a:latin typeface="Tw Cen MT" pitchFamily="34" charset="0"/>
                      </a:endParaRP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a:solidFill>
                            <a:schemeClr val="tx1"/>
                          </a:solidFill>
                          <a:latin typeface="Tw Cen MT" pitchFamily="34" charset="0"/>
                          <a:cs typeface="Arial" panose="020B0604020202020204" pitchFamily="34" charset="0"/>
                        </a:rPr>
                        <a:t>Cabinet paper/ Circular on adoption </a:t>
                      </a:r>
                      <a:r>
                        <a:rPr lang="en-US" sz="900" dirty="0">
                          <a:solidFill>
                            <a:schemeClr val="tx1"/>
                          </a:solidFill>
                          <a:latin typeface="Tw Cen MT" pitchFamily="34" charset="0"/>
                          <a:cs typeface="Arial" panose="020B0604020202020204" pitchFamily="34" charset="0"/>
                        </a:rPr>
                        <a:t>Malaysia sustainability infrastructure rating tool </a:t>
                      </a:r>
                      <a:r>
                        <a:rPr lang="ms-MY" sz="900" dirty="0">
                          <a:solidFill>
                            <a:schemeClr val="tx1"/>
                          </a:solidFill>
                          <a:latin typeface="Tw Cen MT" pitchFamily="34" charset="0"/>
                          <a:cs typeface="Arial" panose="020B0604020202020204" pitchFamily="34" charset="0"/>
                        </a:rPr>
                        <a:t>for public projects submitted </a:t>
                      </a:r>
                    </a:p>
                    <a:p>
                      <a:pPr>
                        <a:lnSpc>
                          <a:spcPct val="100000"/>
                        </a:lnSpc>
                      </a:pPr>
                      <a:endParaRPr lang="en-MY" sz="900" dirty="0">
                        <a:solidFill>
                          <a:srgbClr val="FF0000"/>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438922765"/>
              </p:ext>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2" y="445153"/>
          <a:ext cx="4401881" cy="1322832"/>
        </p:xfrm>
        <a:graphic>
          <a:graphicData uri="http://schemas.openxmlformats.org/drawingml/2006/table">
            <a:tbl>
              <a:tblPr firstRow="1" bandRow="1">
                <a:tableStyleId>{5C22544A-7EE6-4342-B048-85BDC9FD1C3A}</a:tableStyleId>
              </a:tblPr>
              <a:tblGrid>
                <a:gridCol w="4401881">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MY" sz="1000" b="0" kern="1200" dirty="0">
                          <a:solidFill>
                            <a:schemeClr val="tx1"/>
                          </a:solidFill>
                          <a:latin typeface="Tw Cen MT" panose="020B0602020104020603" pitchFamily="34" charset="0"/>
                          <a:ea typeface="+mn-ea"/>
                          <a:cs typeface="+mn-cs"/>
                        </a:rPr>
                        <a:t>Malaysia environmental sustainability rating tool for infrastructure projects established by 2018</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E1- Drive innovation in sustainable construction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17143" y="4780993"/>
            <a:ext cx="3446143" cy="4624343"/>
          </a:xfrm>
          <a:prstGeom prst="rect">
            <a:avLst/>
          </a:prstGeom>
          <a:noFill/>
        </p:spPr>
        <p:txBody>
          <a:bodyPr wrap="square" rtlCol="0">
            <a:spAutoFit/>
          </a:bodyPr>
          <a:lstStyle/>
          <a:p>
            <a:pPr algn="just"/>
            <a:r>
              <a:rPr lang="en-MY" sz="950" dirty="0">
                <a:latin typeface="Tw Cen MT" panose="020B0602020104020603" pitchFamily="34" charset="0"/>
              </a:rPr>
              <a:t>This KPI is under the purview of </a:t>
            </a:r>
            <a:r>
              <a:rPr lang="en-MY" sz="950">
                <a:latin typeface="Tw Cen MT" panose="020B0602020104020603" pitchFamily="34" charset="0"/>
              </a:rPr>
              <a:t>IWG6.</a:t>
            </a:r>
          </a:p>
          <a:p>
            <a:pPr algn="just"/>
            <a:endParaRPr lang="en-MY" sz="950" dirty="0">
              <a:latin typeface="Tw Cen MT" panose="020B0602020104020603" pitchFamily="34" charset="0"/>
            </a:endParaRPr>
          </a:p>
          <a:p>
            <a:pPr algn="just"/>
            <a:r>
              <a:rPr lang="en-MY" sz="950" b="1">
                <a:latin typeface="Tw Cen MT" panose="020B0602020104020603" pitchFamily="34" charset="0"/>
              </a:rPr>
              <a:t>First Draft of Malaysia Sustainability Infrastructure Rating Tool </a:t>
            </a:r>
          </a:p>
          <a:p>
            <a:pPr algn="just"/>
            <a:r>
              <a:rPr lang="en-MY" sz="950">
                <a:latin typeface="Tw Cen MT" panose="020B0602020104020603" pitchFamily="34" charset="0"/>
              </a:rPr>
              <a:t>The draft of Malaysia Sustainability Infrastructure Rating Tool was developed and finalised by USM in Dec 2017 and ready to be tested for viability in 2018. </a:t>
            </a:r>
          </a:p>
          <a:p>
            <a:pPr algn="just"/>
            <a:endParaRPr lang="en-MY" sz="950">
              <a:latin typeface="Tw Cen MT" panose="020B0602020104020603" pitchFamily="34" charset="0"/>
            </a:endParaRPr>
          </a:p>
          <a:p>
            <a:pPr algn="just"/>
            <a:r>
              <a:rPr lang="en-MY" sz="950">
                <a:latin typeface="Tw Cen MT" panose="020B0602020104020603" pitchFamily="34" charset="0"/>
              </a:rPr>
              <a:t>Sustainable Infrastructure Rating Tool Task Force Committee chaired by CIDB agreed on four (4) types of infrastructure projects to be piloted for Malaysia Sustainability Infrastructure Rating Tool. They are :</a:t>
            </a:r>
          </a:p>
          <a:p>
            <a:pPr algn="just"/>
            <a:endParaRPr lang="en-MY" sz="950">
              <a:latin typeface="Tw Cen MT" panose="020B0602020104020603" pitchFamily="34" charset="0"/>
            </a:endParaRPr>
          </a:p>
          <a:p>
            <a:pPr marL="228600" indent="-228600" algn="just">
              <a:buAutoNum type="arabicParenR"/>
            </a:pPr>
            <a:r>
              <a:rPr lang="en-MY" sz="950">
                <a:latin typeface="Tw Cen MT" panose="020B0602020104020603" pitchFamily="34" charset="0"/>
              </a:rPr>
              <a:t>Highway Project </a:t>
            </a:r>
          </a:p>
          <a:p>
            <a:pPr marL="228600" indent="-228600" algn="just">
              <a:buAutoNum type="arabicParenR"/>
            </a:pPr>
            <a:r>
              <a:rPr lang="en-MY" sz="950">
                <a:latin typeface="Tw Cen MT" panose="020B0602020104020603" pitchFamily="34" charset="0"/>
              </a:rPr>
              <a:t>Jetty / Port Project</a:t>
            </a:r>
          </a:p>
          <a:p>
            <a:pPr marL="228600" indent="-228600" algn="just">
              <a:buAutoNum type="arabicParenR"/>
            </a:pPr>
            <a:r>
              <a:rPr lang="en-MY" sz="950">
                <a:latin typeface="Tw Cen MT" panose="020B0602020104020603" pitchFamily="34" charset="0"/>
              </a:rPr>
              <a:t>Dam Project</a:t>
            </a:r>
          </a:p>
          <a:p>
            <a:pPr marL="228600" indent="-228600" algn="just">
              <a:buAutoNum type="arabicParenR"/>
            </a:pPr>
            <a:r>
              <a:rPr lang="en-MY" sz="950">
                <a:latin typeface="Tw Cen MT" panose="020B0602020104020603" pitchFamily="34" charset="0"/>
              </a:rPr>
              <a:t>Utility Services Project</a:t>
            </a:r>
          </a:p>
          <a:p>
            <a:pPr algn="just"/>
            <a:endParaRPr lang="en-MY" sz="950" dirty="0">
              <a:latin typeface="Tw Cen MT" panose="020B0602020104020603" pitchFamily="34" charset="0"/>
            </a:endParaRPr>
          </a:p>
          <a:p>
            <a:pPr algn="just"/>
            <a:r>
              <a:rPr lang="en-US" sz="950" b="1">
                <a:latin typeface="Tw Cen MT" pitchFamily="34" charset="0"/>
                <a:cs typeface="Arial" panose="020B0604020202020204" pitchFamily="34" charset="0"/>
              </a:rPr>
              <a:t>4 </a:t>
            </a:r>
            <a:r>
              <a:rPr lang="en-US" sz="950" b="1" dirty="0">
                <a:latin typeface="Tw Cen MT" pitchFamily="34" charset="0"/>
                <a:cs typeface="Arial" panose="020B0604020202020204" pitchFamily="34" charset="0"/>
              </a:rPr>
              <a:t>Infrastructure Projects Piloted Using Malaysia Sustainability Infrastructure Rating Tool</a:t>
            </a:r>
            <a:endParaRPr lang="en-MY" sz="950" dirty="0">
              <a:latin typeface="Tw Cen MT" panose="020B0602020104020603" pitchFamily="34" charset="0"/>
            </a:endParaRPr>
          </a:p>
          <a:p>
            <a:pPr algn="just"/>
            <a:r>
              <a:rPr lang="en-MY" sz="950" dirty="0">
                <a:latin typeface="Tw Cen MT" panose="020B0602020104020603" pitchFamily="34" charset="0"/>
              </a:rPr>
              <a:t>The four (4) infrastructure projects piloted for Malaysia Sustainability Infrastructure Rating Tool are as follows : </a:t>
            </a:r>
          </a:p>
          <a:p>
            <a:pPr algn="just"/>
            <a:endParaRPr lang="en-MY" sz="950" dirty="0">
              <a:latin typeface="Tw Cen MT" panose="020B0602020104020603" pitchFamily="34" charset="0"/>
            </a:endParaRPr>
          </a:p>
          <a:p>
            <a:pPr marL="228600" indent="-228600" algn="just">
              <a:buAutoNum type="arabicPeriod"/>
            </a:pPr>
            <a:r>
              <a:rPr lang="en-MY" sz="950" dirty="0">
                <a:latin typeface="Tw Cen MT" panose="020B0602020104020603" pitchFamily="34" charset="0"/>
              </a:rPr>
              <a:t>Highway Project (design &amp; construction) – </a:t>
            </a:r>
            <a:r>
              <a:rPr lang="en-US" sz="950" dirty="0" err="1">
                <a:latin typeface="Tw Cen MT" panose="020B0602020104020603" pitchFamily="34" charset="0"/>
                <a:cs typeface="Arial" panose="020B0604020202020204" pitchFamily="34" charset="0"/>
              </a:rPr>
              <a:t>Projek</a:t>
            </a:r>
            <a:r>
              <a:rPr lang="en-US" sz="950" dirty="0">
                <a:latin typeface="Tw Cen MT" panose="020B0602020104020603" pitchFamily="34" charset="0"/>
                <a:cs typeface="Arial" panose="020B0604020202020204" pitchFamily="34" charset="0"/>
              </a:rPr>
              <a:t> </a:t>
            </a:r>
            <a:r>
              <a:rPr lang="en-US" sz="950" dirty="0" err="1">
                <a:latin typeface="Tw Cen MT" panose="020B0602020104020603" pitchFamily="34" charset="0"/>
                <a:cs typeface="Arial" panose="020B0604020202020204" pitchFamily="34" charset="0"/>
              </a:rPr>
              <a:t>Setia</a:t>
            </a:r>
            <a:r>
              <a:rPr lang="en-US" sz="950" dirty="0">
                <a:latin typeface="Tw Cen MT" panose="020B0602020104020603" pitchFamily="34" charset="0"/>
                <a:cs typeface="Arial" panose="020B0604020202020204" pitchFamily="34" charset="0"/>
              </a:rPr>
              <a:t> </a:t>
            </a:r>
            <a:r>
              <a:rPr lang="en-US" sz="950" dirty="0" err="1">
                <a:latin typeface="Tw Cen MT" panose="020B0602020104020603" pitchFamily="34" charset="0"/>
                <a:cs typeface="Arial" panose="020B0604020202020204" pitchFamily="34" charset="0"/>
              </a:rPr>
              <a:t>Pantai</a:t>
            </a:r>
            <a:r>
              <a:rPr lang="en-US" sz="950" dirty="0">
                <a:latin typeface="Tw Cen MT" panose="020B0602020104020603" pitchFamily="34" charset="0"/>
                <a:cs typeface="Arial" panose="020B0604020202020204" pitchFamily="34" charset="0"/>
              </a:rPr>
              <a:t> – Express way (DUKE 3)</a:t>
            </a:r>
          </a:p>
          <a:p>
            <a:pPr marL="228600" indent="-228600" algn="just">
              <a:buFontTx/>
              <a:buAutoNum type="arabicPeriod"/>
            </a:pPr>
            <a:r>
              <a:rPr lang="en-US" sz="950" dirty="0">
                <a:latin typeface="Tw Cen MT" panose="020B0602020104020603" pitchFamily="34" charset="0"/>
                <a:cs typeface="Arial" panose="020B0604020202020204" pitchFamily="34" charset="0"/>
              </a:rPr>
              <a:t>Sewerage Treatment Plant </a:t>
            </a:r>
            <a:r>
              <a:rPr lang="en-MY" sz="950" dirty="0">
                <a:latin typeface="Tw Cen MT" panose="020B0602020104020603" pitchFamily="34" charset="0"/>
              </a:rPr>
              <a:t>(design) – </a:t>
            </a:r>
            <a:r>
              <a:rPr lang="en-US" sz="950" dirty="0" err="1">
                <a:latin typeface="Tw Cen MT" panose="020B0602020104020603" pitchFamily="34" charset="0"/>
                <a:cs typeface="Arial" panose="020B0604020202020204" pitchFamily="34" charset="0"/>
              </a:rPr>
              <a:t>Loji</a:t>
            </a:r>
            <a:r>
              <a:rPr lang="en-US" sz="950" dirty="0">
                <a:latin typeface="Tw Cen MT" panose="020B0602020104020603" pitchFamily="34" charset="0"/>
                <a:cs typeface="Arial" panose="020B0604020202020204" pitchFamily="34" charset="0"/>
              </a:rPr>
              <a:t> </a:t>
            </a:r>
            <a:r>
              <a:rPr lang="en-US" sz="950" dirty="0" err="1">
                <a:latin typeface="Tw Cen MT" panose="020B0602020104020603" pitchFamily="34" charset="0"/>
                <a:cs typeface="Arial" panose="020B0604020202020204" pitchFamily="34" charset="0"/>
              </a:rPr>
              <a:t>Rawatan</a:t>
            </a:r>
            <a:r>
              <a:rPr lang="en-US" sz="950" dirty="0">
                <a:latin typeface="Tw Cen MT" panose="020B0602020104020603" pitchFamily="34" charset="0"/>
                <a:cs typeface="Arial" panose="020B0604020202020204" pitchFamily="34" charset="0"/>
              </a:rPr>
              <a:t> </a:t>
            </a:r>
            <a:r>
              <a:rPr lang="en-US" sz="950" dirty="0" err="1">
                <a:latin typeface="Tw Cen MT" panose="020B0602020104020603" pitchFamily="34" charset="0"/>
                <a:cs typeface="Arial" panose="020B0604020202020204" pitchFamily="34" charset="0"/>
              </a:rPr>
              <a:t>Kumbahan</a:t>
            </a:r>
            <a:r>
              <a:rPr lang="en-US" sz="950" dirty="0">
                <a:latin typeface="Tw Cen MT" panose="020B0602020104020603" pitchFamily="34" charset="0"/>
                <a:cs typeface="Arial" panose="020B0604020202020204" pitchFamily="34" charset="0"/>
              </a:rPr>
              <a:t> </a:t>
            </a:r>
            <a:r>
              <a:rPr lang="en-US" sz="950" dirty="0" err="1">
                <a:latin typeface="Tw Cen MT" panose="020B0602020104020603" pitchFamily="34" charset="0"/>
                <a:cs typeface="Arial" panose="020B0604020202020204" pitchFamily="34" charset="0"/>
              </a:rPr>
              <a:t>Serantau</a:t>
            </a:r>
            <a:r>
              <a:rPr lang="en-US" sz="950" dirty="0">
                <a:latin typeface="Tw Cen MT" panose="020B0602020104020603" pitchFamily="34" charset="0"/>
                <a:cs typeface="Arial" panose="020B0604020202020204" pitchFamily="34" charset="0"/>
              </a:rPr>
              <a:t> &amp; </a:t>
            </a:r>
            <a:r>
              <a:rPr lang="en-US" sz="950" dirty="0" err="1">
                <a:latin typeface="Tw Cen MT" panose="020B0602020104020603" pitchFamily="34" charset="0"/>
                <a:cs typeface="Arial" panose="020B0604020202020204" pitchFamily="34" charset="0"/>
              </a:rPr>
              <a:t>Rangkaian</a:t>
            </a:r>
            <a:r>
              <a:rPr lang="en-US" sz="950" dirty="0">
                <a:latin typeface="Tw Cen MT" panose="020B0602020104020603" pitchFamily="34" charset="0"/>
                <a:cs typeface="Arial" panose="020B0604020202020204" pitchFamily="34" charset="0"/>
              </a:rPr>
              <a:t> </a:t>
            </a:r>
            <a:r>
              <a:rPr lang="en-US" sz="950" dirty="0" err="1">
                <a:latin typeface="Tw Cen MT" panose="020B0602020104020603" pitchFamily="34" charset="0"/>
                <a:cs typeface="Arial" panose="020B0604020202020204" pitchFamily="34" charset="0"/>
              </a:rPr>
              <a:t>Paip</a:t>
            </a:r>
            <a:r>
              <a:rPr lang="en-US" sz="950" dirty="0">
                <a:latin typeface="Tw Cen MT" panose="020B0602020104020603" pitchFamily="34" charset="0"/>
                <a:cs typeface="Arial" panose="020B0604020202020204" pitchFamily="34" charset="0"/>
              </a:rPr>
              <a:t> </a:t>
            </a:r>
            <a:r>
              <a:rPr lang="en-US" sz="950" dirty="0" err="1">
                <a:latin typeface="Tw Cen MT" panose="020B0602020104020603" pitchFamily="34" charset="0"/>
                <a:cs typeface="Arial" panose="020B0604020202020204" pitchFamily="34" charset="0"/>
              </a:rPr>
              <a:t>Pembentungan</a:t>
            </a:r>
            <a:r>
              <a:rPr lang="en-US" sz="950" dirty="0">
                <a:latin typeface="Tw Cen MT" panose="020B0602020104020603" pitchFamily="34" charset="0"/>
                <a:cs typeface="Arial" panose="020B0604020202020204" pitchFamily="34" charset="0"/>
              </a:rPr>
              <a:t>, Bandar </a:t>
            </a:r>
            <a:r>
              <a:rPr lang="en-US" sz="950" dirty="0" err="1">
                <a:latin typeface="Tw Cen MT" panose="020B0602020104020603" pitchFamily="34" charset="0"/>
                <a:cs typeface="Arial" panose="020B0604020202020204" pitchFamily="34" charset="0"/>
              </a:rPr>
              <a:t>Indera</a:t>
            </a:r>
            <a:r>
              <a:rPr lang="en-US" sz="950" dirty="0">
                <a:latin typeface="Tw Cen MT" panose="020B0602020104020603" pitchFamily="34" charset="0"/>
                <a:cs typeface="Arial" panose="020B0604020202020204" pitchFamily="34" charset="0"/>
              </a:rPr>
              <a:t> </a:t>
            </a:r>
            <a:r>
              <a:rPr lang="en-US" sz="950" dirty="0" err="1">
                <a:latin typeface="Tw Cen MT" panose="020B0602020104020603" pitchFamily="34" charset="0"/>
                <a:cs typeface="Arial" panose="020B0604020202020204" pitchFamily="34" charset="0"/>
              </a:rPr>
              <a:t>Mahkota</a:t>
            </a:r>
            <a:r>
              <a:rPr lang="en-US" sz="950" dirty="0">
                <a:latin typeface="Tw Cen MT" panose="020B0602020104020603" pitchFamily="34" charset="0"/>
                <a:cs typeface="Arial" panose="020B0604020202020204" pitchFamily="34" charset="0"/>
              </a:rPr>
              <a:t>, </a:t>
            </a:r>
            <a:r>
              <a:rPr lang="en-US" sz="950" dirty="0" err="1">
                <a:latin typeface="Tw Cen MT" panose="020B0602020104020603" pitchFamily="34" charset="0"/>
                <a:cs typeface="Arial" panose="020B0604020202020204" pitchFamily="34" charset="0"/>
              </a:rPr>
              <a:t>Kuantan</a:t>
            </a:r>
            <a:r>
              <a:rPr lang="en-US" sz="950" dirty="0">
                <a:latin typeface="Tw Cen MT" panose="020B0602020104020603" pitchFamily="34" charset="0"/>
                <a:cs typeface="Arial" panose="020B0604020202020204" pitchFamily="34" charset="0"/>
              </a:rPr>
              <a:t> Pahang</a:t>
            </a:r>
            <a:endParaRPr lang="en-MY" sz="950" dirty="0">
              <a:latin typeface="Tw Cen MT" panose="020B0602020104020603" pitchFamily="34" charset="0"/>
            </a:endParaRPr>
          </a:p>
          <a:p>
            <a:pPr marL="228600" indent="-228600" algn="just">
              <a:buFontTx/>
              <a:buAutoNum type="arabicPeriod"/>
            </a:pPr>
            <a:r>
              <a:rPr lang="en-MY" sz="950" dirty="0">
                <a:latin typeface="Tw Cen MT" panose="020B0602020104020603" pitchFamily="34" charset="0"/>
              </a:rPr>
              <a:t>Dam Project (design &amp; construction) - </a:t>
            </a:r>
            <a:r>
              <a:rPr lang="en-US" sz="950" dirty="0" err="1">
                <a:latin typeface="Tw Cen MT" panose="020B0602020104020603" pitchFamily="34" charset="0"/>
                <a:cs typeface="Arial" panose="020B0604020202020204" pitchFamily="34" charset="0"/>
              </a:rPr>
              <a:t>Pembinaan</a:t>
            </a:r>
            <a:r>
              <a:rPr lang="en-US" sz="950" dirty="0">
                <a:latin typeface="Tw Cen MT" panose="020B0602020104020603" pitchFamily="34" charset="0"/>
                <a:cs typeface="Arial" panose="020B0604020202020204" pitchFamily="34" charset="0"/>
              </a:rPr>
              <a:t> </a:t>
            </a:r>
            <a:r>
              <a:rPr lang="en-US" sz="950" dirty="0" err="1">
                <a:latin typeface="Tw Cen MT" panose="020B0602020104020603" pitchFamily="34" charset="0"/>
                <a:cs typeface="Arial" panose="020B0604020202020204" pitchFamily="34" charset="0"/>
              </a:rPr>
              <a:t>Empangan</a:t>
            </a:r>
            <a:r>
              <a:rPr lang="en-US" sz="950" dirty="0">
                <a:latin typeface="Tw Cen MT" panose="020B0602020104020603" pitchFamily="34" charset="0"/>
                <a:cs typeface="Arial" panose="020B0604020202020204" pitchFamily="34" charset="0"/>
              </a:rPr>
              <a:t> </a:t>
            </a:r>
            <a:r>
              <a:rPr lang="en-US" sz="950" dirty="0" err="1">
                <a:latin typeface="Tw Cen MT" panose="020B0602020104020603" pitchFamily="34" charset="0"/>
                <a:cs typeface="Arial" panose="020B0604020202020204" pitchFamily="34" charset="0"/>
              </a:rPr>
              <a:t>Kahang</a:t>
            </a:r>
            <a:r>
              <a:rPr lang="en-US" sz="950" dirty="0">
                <a:latin typeface="Tw Cen MT" panose="020B0602020104020603" pitchFamily="34" charset="0"/>
                <a:cs typeface="Arial" panose="020B0604020202020204" pitchFamily="34" charset="0"/>
              </a:rPr>
              <a:t>, </a:t>
            </a:r>
            <a:r>
              <a:rPr lang="en-US" sz="950" dirty="0" err="1">
                <a:latin typeface="Tw Cen MT" panose="020B0602020104020603" pitchFamily="34" charset="0"/>
                <a:cs typeface="Arial" panose="020B0604020202020204" pitchFamily="34" charset="0"/>
              </a:rPr>
              <a:t>Kluang</a:t>
            </a:r>
            <a:endParaRPr lang="en-MY" sz="950" dirty="0">
              <a:latin typeface="Tw Cen MT" panose="020B0602020104020603" pitchFamily="34" charset="0"/>
            </a:endParaRPr>
          </a:p>
          <a:p>
            <a:pPr marL="228600" indent="-228600" algn="just">
              <a:buFontTx/>
              <a:buAutoNum type="arabicPeriod"/>
            </a:pPr>
            <a:r>
              <a:rPr lang="en-MY" sz="950" dirty="0">
                <a:latin typeface="Tw Cen MT" panose="020B0602020104020603" pitchFamily="34" charset="0"/>
              </a:rPr>
              <a:t>Utility Services Project (design) - </a:t>
            </a:r>
            <a:r>
              <a:rPr lang="en-US" sz="950" dirty="0" err="1">
                <a:latin typeface="Tw Cen MT" panose="020B0602020104020603" pitchFamily="34" charset="0"/>
                <a:cs typeface="Arial" panose="020B0604020202020204" pitchFamily="34" charset="0"/>
              </a:rPr>
              <a:t>Projek</a:t>
            </a:r>
            <a:r>
              <a:rPr lang="en-US" sz="950" dirty="0">
                <a:latin typeface="Tw Cen MT" panose="020B0602020104020603" pitchFamily="34" charset="0"/>
                <a:cs typeface="Arial" panose="020B0604020202020204" pitchFamily="34" charset="0"/>
              </a:rPr>
              <a:t> </a:t>
            </a:r>
            <a:r>
              <a:rPr lang="en-US" sz="950" dirty="0" err="1">
                <a:latin typeface="Tw Cen MT" panose="020B0602020104020603" pitchFamily="34" charset="0"/>
                <a:cs typeface="Arial" panose="020B0604020202020204" pitchFamily="34" charset="0"/>
              </a:rPr>
              <a:t>Penghantaran</a:t>
            </a:r>
            <a:r>
              <a:rPr lang="en-US" sz="950" dirty="0">
                <a:latin typeface="Tw Cen MT" panose="020B0602020104020603" pitchFamily="34" charset="0"/>
                <a:cs typeface="Arial" panose="020B0604020202020204" pitchFamily="34" charset="0"/>
              </a:rPr>
              <a:t> 132:33kV (PMU) Bukit Nanas, </a:t>
            </a:r>
            <a:r>
              <a:rPr lang="en-US" sz="950">
                <a:latin typeface="Tw Cen MT" panose="020B0602020104020603" pitchFamily="34" charset="0"/>
                <a:cs typeface="Arial" panose="020B0604020202020204" pitchFamily="34" charset="0"/>
              </a:rPr>
              <a:t>Sandakan Sabah</a:t>
            </a:r>
            <a:endParaRPr lang="en-US" sz="950" dirty="0">
              <a:latin typeface="Tw Cen MT" panose="020B0602020104020603" pitchFamily="34" charset="0"/>
              <a:cs typeface="Arial" panose="020B0604020202020204"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E1-118</a:t>
            </a:r>
            <a:endParaRPr lang="ms-MY" sz="2800" dirty="0">
              <a:solidFill>
                <a:schemeClr val="bg1"/>
              </a:solidFill>
            </a:endParaRPr>
          </a:p>
        </p:txBody>
      </p:sp>
      <p:sp>
        <p:nvSpPr>
          <p:cNvPr id="15" name="TextBox 14"/>
          <p:cNvSpPr txBox="1"/>
          <p:nvPr/>
        </p:nvSpPr>
        <p:spPr>
          <a:xfrm>
            <a:off x="0" y="4550161"/>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graphicFrame>
        <p:nvGraphicFramePr>
          <p:cNvPr id="4" name="Table 3">
            <a:extLst>
              <a:ext uri="{FF2B5EF4-FFF2-40B4-BE49-F238E27FC236}">
                <a16:creationId xmlns:a16="http://schemas.microsoft.com/office/drawing/2014/main" id="{34DF6380-99DC-4D3E-BC37-77A168A19C73}"/>
              </a:ext>
            </a:extLst>
          </p:cNvPr>
          <p:cNvGraphicFramePr>
            <a:graphicFrameLocks noGrp="1"/>
          </p:cNvGraphicFramePr>
          <p:nvPr>
            <p:extLst>
              <p:ext uri="{D42A27DB-BD31-4B8C-83A1-F6EECF244321}">
                <p14:modId xmlns:p14="http://schemas.microsoft.com/office/powerpoint/2010/main" val="2864145129"/>
              </p:ext>
            </p:extLst>
          </p:nvPr>
        </p:nvGraphicFramePr>
        <p:xfrm>
          <a:off x="3516999" y="5168352"/>
          <a:ext cx="3236226" cy="2479040"/>
        </p:xfrm>
        <a:graphic>
          <a:graphicData uri="http://schemas.openxmlformats.org/drawingml/2006/table">
            <a:tbl>
              <a:tblPr firstRow="1" firstCol="1" bandRow="1">
                <a:tableStyleId>{793D81CF-94F2-401A-BA57-92F5A7B2D0C5}</a:tableStyleId>
              </a:tblPr>
              <a:tblGrid>
                <a:gridCol w="674001">
                  <a:extLst>
                    <a:ext uri="{9D8B030D-6E8A-4147-A177-3AD203B41FA5}">
                      <a16:colId xmlns:a16="http://schemas.microsoft.com/office/drawing/2014/main" val="1014350578"/>
                    </a:ext>
                  </a:extLst>
                </a:gridCol>
                <a:gridCol w="1333500">
                  <a:extLst>
                    <a:ext uri="{9D8B030D-6E8A-4147-A177-3AD203B41FA5}">
                      <a16:colId xmlns:a16="http://schemas.microsoft.com/office/drawing/2014/main" val="2679697466"/>
                    </a:ext>
                  </a:extLst>
                </a:gridCol>
                <a:gridCol w="561975">
                  <a:extLst>
                    <a:ext uri="{9D8B030D-6E8A-4147-A177-3AD203B41FA5}">
                      <a16:colId xmlns:a16="http://schemas.microsoft.com/office/drawing/2014/main" val="3229984004"/>
                    </a:ext>
                  </a:extLst>
                </a:gridCol>
                <a:gridCol w="666750">
                  <a:extLst>
                    <a:ext uri="{9D8B030D-6E8A-4147-A177-3AD203B41FA5}">
                      <a16:colId xmlns:a16="http://schemas.microsoft.com/office/drawing/2014/main" val="2065627572"/>
                    </a:ext>
                  </a:extLst>
                </a:gridCol>
              </a:tblGrid>
              <a:tr h="125103">
                <a:tc>
                  <a:txBody>
                    <a:bodyPr/>
                    <a:lstStyle/>
                    <a:p>
                      <a:pPr algn="ctr">
                        <a:lnSpc>
                          <a:spcPct val="107000"/>
                        </a:lnSpc>
                        <a:spcAft>
                          <a:spcPts val="0"/>
                        </a:spcAft>
                      </a:pPr>
                      <a:r>
                        <a:rPr lang="en-MY" sz="950" dirty="0">
                          <a:effectLst/>
                          <a:latin typeface="Tw Cen MT" panose="020B0602020104020603" pitchFamily="34" charset="0"/>
                        </a:rPr>
                        <a:t>TYPE OF INFRASTRUCTURE</a:t>
                      </a:r>
                      <a:endParaRPr lang="en-MY" sz="950" dirty="0">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lnSpc>
                          <a:spcPct val="107000"/>
                        </a:lnSpc>
                        <a:spcAft>
                          <a:spcPts val="0"/>
                        </a:spcAft>
                      </a:pPr>
                      <a:r>
                        <a:rPr lang="en-MY" sz="950" dirty="0">
                          <a:effectLst/>
                          <a:latin typeface="Tw Cen MT" panose="020B0602020104020603" pitchFamily="34" charset="0"/>
                        </a:rPr>
                        <a:t>PROJECTS</a:t>
                      </a:r>
                      <a:endParaRPr lang="en-MY" sz="950" dirty="0">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lnSpc>
                          <a:spcPct val="107000"/>
                        </a:lnSpc>
                        <a:spcAft>
                          <a:spcPts val="0"/>
                        </a:spcAft>
                      </a:pPr>
                      <a:r>
                        <a:rPr lang="en-MY" sz="950" dirty="0">
                          <a:effectLst/>
                          <a:latin typeface="Tw Cen MT" panose="020B0602020104020603" pitchFamily="34" charset="0"/>
                        </a:rPr>
                        <a:t>DESIGN SCORE (%)</a:t>
                      </a:r>
                      <a:endParaRPr lang="en-MY" sz="950" dirty="0">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lnSpc>
                          <a:spcPct val="107000"/>
                        </a:lnSpc>
                        <a:spcAft>
                          <a:spcPts val="0"/>
                        </a:spcAft>
                      </a:pPr>
                      <a:r>
                        <a:rPr lang="en-MY" sz="950">
                          <a:effectLst/>
                          <a:latin typeface="Tw Cen MT" panose="020B0602020104020603" pitchFamily="34" charset="0"/>
                        </a:rPr>
                        <a:t>CONS. SCORE </a:t>
                      </a:r>
                      <a:r>
                        <a:rPr lang="en-MY" sz="950" dirty="0">
                          <a:effectLst/>
                          <a:latin typeface="Tw Cen MT" panose="020B0602020104020603" pitchFamily="34" charset="0"/>
                        </a:rPr>
                        <a:t>(%)</a:t>
                      </a:r>
                      <a:endParaRPr lang="en-MY" sz="950" dirty="0">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714595184"/>
                  </a:ext>
                </a:extLst>
              </a:tr>
              <a:tr h="128059">
                <a:tc>
                  <a:txBody>
                    <a:bodyPr/>
                    <a:lstStyle/>
                    <a:p>
                      <a:pPr>
                        <a:lnSpc>
                          <a:spcPct val="107000"/>
                        </a:lnSpc>
                        <a:spcAft>
                          <a:spcPts val="0"/>
                        </a:spcAft>
                      </a:pPr>
                      <a:r>
                        <a:rPr lang="en-MY" sz="950" dirty="0">
                          <a:effectLst/>
                          <a:latin typeface="Tw Cen MT" panose="020B0602020104020603" pitchFamily="34" charset="0"/>
                        </a:rPr>
                        <a:t>Highway</a:t>
                      </a:r>
                      <a:endParaRPr lang="en-MY" sz="9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F7ED"/>
                    </a:solidFill>
                  </a:tcPr>
                </a:tc>
                <a:tc>
                  <a:txBody>
                    <a:bodyPr/>
                    <a:lstStyle/>
                    <a:p>
                      <a:pPr>
                        <a:lnSpc>
                          <a:spcPct val="107000"/>
                        </a:lnSpc>
                        <a:spcAft>
                          <a:spcPts val="0"/>
                        </a:spcAft>
                      </a:pPr>
                      <a:r>
                        <a:rPr lang="en-US" sz="950" kern="1200">
                          <a:effectLst/>
                          <a:latin typeface="Tw Cen MT" panose="020B0602020104020603" pitchFamily="34" charset="0"/>
                        </a:rPr>
                        <a:t>Projek Setia Pantai – Express way (DUKE 3)</a:t>
                      </a:r>
                      <a:endParaRPr lang="en-MY" sz="95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F7ED"/>
                    </a:solidFill>
                  </a:tcPr>
                </a:tc>
                <a:tc>
                  <a:txBody>
                    <a:bodyPr/>
                    <a:lstStyle/>
                    <a:p>
                      <a:pPr algn="ctr">
                        <a:lnSpc>
                          <a:spcPct val="107000"/>
                        </a:lnSpc>
                        <a:spcAft>
                          <a:spcPts val="0"/>
                        </a:spcAft>
                      </a:pPr>
                      <a:r>
                        <a:rPr lang="en-MY" sz="950" dirty="0">
                          <a:effectLst/>
                          <a:latin typeface="Tw Cen MT" panose="020B0602020104020603" pitchFamily="34" charset="0"/>
                        </a:rPr>
                        <a:t> 35.90</a:t>
                      </a:r>
                      <a:endParaRPr lang="en-MY" sz="9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F7ED"/>
                    </a:solidFill>
                  </a:tcPr>
                </a:tc>
                <a:tc>
                  <a:txBody>
                    <a:bodyPr/>
                    <a:lstStyle/>
                    <a:p>
                      <a:pPr algn="ctr">
                        <a:lnSpc>
                          <a:spcPct val="107000"/>
                        </a:lnSpc>
                        <a:spcAft>
                          <a:spcPts val="0"/>
                        </a:spcAft>
                      </a:pPr>
                      <a:r>
                        <a:rPr lang="en-MY" sz="950">
                          <a:effectLst/>
                          <a:latin typeface="Tw Cen MT" panose="020B0602020104020603" pitchFamily="34" charset="0"/>
                        </a:rPr>
                        <a:t>NA</a:t>
                      </a:r>
                      <a:endParaRPr lang="en-MY" sz="95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F7ED"/>
                    </a:solidFill>
                  </a:tcPr>
                </a:tc>
                <a:extLst>
                  <a:ext uri="{0D108BD9-81ED-4DB2-BD59-A6C34878D82A}">
                    <a16:rowId xmlns:a16="http://schemas.microsoft.com/office/drawing/2014/main" val="2916126659"/>
                  </a:ext>
                </a:extLst>
              </a:tr>
              <a:tr h="397721">
                <a:tc>
                  <a:txBody>
                    <a:bodyPr/>
                    <a:lstStyle/>
                    <a:p>
                      <a:pPr>
                        <a:lnSpc>
                          <a:spcPct val="107000"/>
                        </a:lnSpc>
                        <a:spcAft>
                          <a:spcPts val="0"/>
                        </a:spcAft>
                      </a:pPr>
                      <a:r>
                        <a:rPr lang="en-MY" sz="950" dirty="0">
                          <a:effectLst/>
                          <a:latin typeface="Tw Cen MT" panose="020B0602020104020603" pitchFamily="34" charset="0"/>
                        </a:rPr>
                        <a:t>Sewerage Treatment Plant </a:t>
                      </a:r>
                      <a:endParaRPr lang="en-MY" sz="9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7000"/>
                        </a:lnSpc>
                        <a:spcAft>
                          <a:spcPts val="0"/>
                        </a:spcAft>
                      </a:pPr>
                      <a:r>
                        <a:rPr lang="en-US" sz="950" kern="1200" dirty="0">
                          <a:effectLst/>
                          <a:latin typeface="Tw Cen MT" panose="020B0602020104020603" pitchFamily="34" charset="0"/>
                        </a:rPr>
                        <a:t>Loji </a:t>
                      </a:r>
                      <a:r>
                        <a:rPr lang="en-US" sz="950" kern="1200" dirty="0" err="1">
                          <a:effectLst/>
                          <a:latin typeface="Tw Cen MT" panose="020B0602020104020603" pitchFamily="34" charset="0"/>
                        </a:rPr>
                        <a:t>Rawatan</a:t>
                      </a:r>
                      <a:r>
                        <a:rPr lang="en-US" sz="950" kern="1200" dirty="0">
                          <a:effectLst/>
                          <a:latin typeface="Tw Cen MT" panose="020B0602020104020603" pitchFamily="34" charset="0"/>
                        </a:rPr>
                        <a:t> </a:t>
                      </a:r>
                      <a:r>
                        <a:rPr lang="en-US" sz="950" kern="1200" dirty="0" err="1">
                          <a:effectLst/>
                          <a:latin typeface="Tw Cen MT" panose="020B0602020104020603" pitchFamily="34" charset="0"/>
                        </a:rPr>
                        <a:t>Kumbahan</a:t>
                      </a:r>
                      <a:r>
                        <a:rPr lang="en-US" sz="950" kern="1200" dirty="0">
                          <a:effectLst/>
                          <a:latin typeface="Tw Cen MT" panose="020B0602020104020603" pitchFamily="34" charset="0"/>
                        </a:rPr>
                        <a:t> </a:t>
                      </a:r>
                      <a:r>
                        <a:rPr lang="en-US" sz="950" kern="1200" dirty="0" err="1">
                          <a:effectLst/>
                          <a:latin typeface="Tw Cen MT" panose="020B0602020104020603" pitchFamily="34" charset="0"/>
                        </a:rPr>
                        <a:t>Serantau</a:t>
                      </a:r>
                      <a:r>
                        <a:rPr lang="en-US" sz="950" kern="1200" dirty="0">
                          <a:effectLst/>
                          <a:latin typeface="Tw Cen MT" panose="020B0602020104020603" pitchFamily="34" charset="0"/>
                        </a:rPr>
                        <a:t> &amp; </a:t>
                      </a:r>
                      <a:r>
                        <a:rPr lang="en-US" sz="950" kern="1200" dirty="0" err="1">
                          <a:effectLst/>
                          <a:latin typeface="Tw Cen MT" panose="020B0602020104020603" pitchFamily="34" charset="0"/>
                        </a:rPr>
                        <a:t>Rangkaian</a:t>
                      </a:r>
                      <a:r>
                        <a:rPr lang="en-US" sz="950" kern="1200" dirty="0">
                          <a:effectLst/>
                          <a:latin typeface="Tw Cen MT" panose="020B0602020104020603" pitchFamily="34" charset="0"/>
                        </a:rPr>
                        <a:t> </a:t>
                      </a:r>
                      <a:r>
                        <a:rPr lang="en-US" sz="950" kern="1200" dirty="0" err="1">
                          <a:effectLst/>
                          <a:latin typeface="Tw Cen MT" panose="020B0602020104020603" pitchFamily="34" charset="0"/>
                        </a:rPr>
                        <a:t>Paip</a:t>
                      </a:r>
                      <a:r>
                        <a:rPr lang="en-US" sz="950" kern="1200" dirty="0">
                          <a:effectLst/>
                          <a:latin typeface="Tw Cen MT" panose="020B0602020104020603" pitchFamily="34" charset="0"/>
                        </a:rPr>
                        <a:t> </a:t>
                      </a:r>
                      <a:r>
                        <a:rPr lang="en-US" sz="950" kern="1200" dirty="0" err="1">
                          <a:effectLst/>
                          <a:latin typeface="Tw Cen MT" panose="020B0602020104020603" pitchFamily="34" charset="0"/>
                        </a:rPr>
                        <a:t>Pembentungan</a:t>
                      </a:r>
                      <a:r>
                        <a:rPr lang="en-US" sz="950" kern="1200" dirty="0">
                          <a:effectLst/>
                          <a:latin typeface="Tw Cen MT" panose="020B0602020104020603" pitchFamily="34" charset="0"/>
                        </a:rPr>
                        <a:t>, Bandar </a:t>
                      </a:r>
                      <a:r>
                        <a:rPr lang="en-US" sz="950" kern="1200" dirty="0" err="1">
                          <a:effectLst/>
                          <a:latin typeface="Tw Cen MT" panose="020B0602020104020603" pitchFamily="34" charset="0"/>
                        </a:rPr>
                        <a:t>Indera</a:t>
                      </a:r>
                      <a:r>
                        <a:rPr lang="en-US" sz="950" kern="1200" dirty="0">
                          <a:effectLst/>
                          <a:latin typeface="Tw Cen MT" panose="020B0602020104020603" pitchFamily="34" charset="0"/>
                        </a:rPr>
                        <a:t> </a:t>
                      </a:r>
                      <a:r>
                        <a:rPr lang="en-US" sz="950" kern="1200" dirty="0" err="1">
                          <a:effectLst/>
                          <a:latin typeface="Tw Cen MT" panose="020B0602020104020603" pitchFamily="34" charset="0"/>
                        </a:rPr>
                        <a:t>Mahkota</a:t>
                      </a:r>
                      <a:r>
                        <a:rPr lang="en-US" sz="950" kern="1200" dirty="0">
                          <a:effectLst/>
                          <a:latin typeface="Tw Cen MT" panose="020B0602020104020603" pitchFamily="34" charset="0"/>
                        </a:rPr>
                        <a:t>, Kuantan Pahang</a:t>
                      </a:r>
                      <a:endParaRPr lang="en-MY" sz="9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MY" sz="950" dirty="0">
                          <a:effectLst/>
                          <a:latin typeface="Tw Cen MT" panose="020B0602020104020603" pitchFamily="34" charset="0"/>
                        </a:rPr>
                        <a:t>54.99</a:t>
                      </a:r>
                      <a:endParaRPr lang="en-MY" sz="9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MY" sz="950">
                          <a:effectLst/>
                          <a:latin typeface="Tw Cen MT" panose="020B0602020104020603" pitchFamily="34" charset="0"/>
                        </a:rPr>
                        <a:t>NA</a:t>
                      </a:r>
                      <a:endParaRPr lang="en-MY" sz="95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7838312"/>
                  </a:ext>
                </a:extLst>
              </a:tr>
              <a:tr h="128059">
                <a:tc>
                  <a:txBody>
                    <a:bodyPr/>
                    <a:lstStyle/>
                    <a:p>
                      <a:pPr>
                        <a:lnSpc>
                          <a:spcPct val="107000"/>
                        </a:lnSpc>
                        <a:spcAft>
                          <a:spcPts val="0"/>
                        </a:spcAft>
                      </a:pPr>
                      <a:r>
                        <a:rPr lang="en-MY" sz="950" dirty="0">
                          <a:effectLst/>
                          <a:latin typeface="Tw Cen MT" panose="020B0602020104020603" pitchFamily="34" charset="0"/>
                        </a:rPr>
                        <a:t>Dam</a:t>
                      </a:r>
                      <a:endParaRPr lang="en-MY" sz="9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F7ED"/>
                    </a:solidFill>
                  </a:tcPr>
                </a:tc>
                <a:tc>
                  <a:txBody>
                    <a:bodyPr/>
                    <a:lstStyle/>
                    <a:p>
                      <a:pPr>
                        <a:lnSpc>
                          <a:spcPct val="107000"/>
                        </a:lnSpc>
                        <a:spcAft>
                          <a:spcPts val="0"/>
                        </a:spcAft>
                      </a:pPr>
                      <a:r>
                        <a:rPr lang="en-US" sz="950" kern="1200" dirty="0" err="1">
                          <a:effectLst/>
                          <a:latin typeface="Tw Cen MT" panose="020B0602020104020603" pitchFamily="34" charset="0"/>
                        </a:rPr>
                        <a:t>Pembinaan</a:t>
                      </a:r>
                      <a:r>
                        <a:rPr lang="en-US" sz="950" kern="1200" dirty="0">
                          <a:effectLst/>
                          <a:latin typeface="Tw Cen MT" panose="020B0602020104020603" pitchFamily="34" charset="0"/>
                        </a:rPr>
                        <a:t> </a:t>
                      </a:r>
                      <a:r>
                        <a:rPr lang="en-US" sz="950" kern="1200" dirty="0" err="1">
                          <a:effectLst/>
                          <a:latin typeface="Tw Cen MT" panose="020B0602020104020603" pitchFamily="34" charset="0"/>
                        </a:rPr>
                        <a:t>Empangan</a:t>
                      </a:r>
                      <a:r>
                        <a:rPr lang="en-US" sz="950" kern="1200" dirty="0">
                          <a:effectLst/>
                          <a:latin typeface="Tw Cen MT" panose="020B0602020104020603" pitchFamily="34" charset="0"/>
                        </a:rPr>
                        <a:t> </a:t>
                      </a:r>
                      <a:r>
                        <a:rPr lang="en-US" sz="950" kern="1200" dirty="0" err="1">
                          <a:effectLst/>
                          <a:latin typeface="Tw Cen MT" panose="020B0602020104020603" pitchFamily="34" charset="0"/>
                        </a:rPr>
                        <a:t>Kahang</a:t>
                      </a:r>
                      <a:r>
                        <a:rPr lang="en-US" sz="950" kern="1200" dirty="0">
                          <a:effectLst/>
                          <a:latin typeface="Tw Cen MT" panose="020B0602020104020603" pitchFamily="34" charset="0"/>
                        </a:rPr>
                        <a:t>, </a:t>
                      </a:r>
                      <a:r>
                        <a:rPr lang="en-US" sz="950" kern="1200" dirty="0" err="1">
                          <a:effectLst/>
                          <a:latin typeface="Tw Cen MT" panose="020B0602020104020603" pitchFamily="34" charset="0"/>
                        </a:rPr>
                        <a:t>Kluang</a:t>
                      </a:r>
                      <a:endParaRPr lang="en-MY" sz="9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F7ED"/>
                    </a:solidFill>
                  </a:tcPr>
                </a:tc>
                <a:tc>
                  <a:txBody>
                    <a:bodyPr/>
                    <a:lstStyle/>
                    <a:p>
                      <a:pPr algn="ctr">
                        <a:lnSpc>
                          <a:spcPct val="107000"/>
                        </a:lnSpc>
                        <a:spcAft>
                          <a:spcPts val="0"/>
                        </a:spcAft>
                      </a:pPr>
                      <a:r>
                        <a:rPr lang="en-MY" sz="950" dirty="0">
                          <a:effectLst/>
                          <a:latin typeface="Tw Cen MT" panose="020B0602020104020603" pitchFamily="34" charset="0"/>
                        </a:rPr>
                        <a:t>33.81</a:t>
                      </a:r>
                      <a:endParaRPr lang="en-MY" sz="9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F7ED"/>
                    </a:solidFill>
                  </a:tcPr>
                </a:tc>
                <a:tc>
                  <a:txBody>
                    <a:bodyPr/>
                    <a:lstStyle/>
                    <a:p>
                      <a:pPr algn="ctr">
                        <a:lnSpc>
                          <a:spcPct val="107000"/>
                        </a:lnSpc>
                        <a:spcAft>
                          <a:spcPts val="0"/>
                        </a:spcAft>
                      </a:pPr>
                      <a:r>
                        <a:rPr lang="en-MY" sz="950" dirty="0">
                          <a:effectLst/>
                          <a:latin typeface="Tw Cen MT" panose="020B0602020104020603" pitchFamily="34" charset="0"/>
                        </a:rPr>
                        <a:t>2.5</a:t>
                      </a:r>
                      <a:endParaRPr lang="en-MY" sz="9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F7ED"/>
                    </a:solidFill>
                  </a:tcPr>
                </a:tc>
                <a:extLst>
                  <a:ext uri="{0D108BD9-81ED-4DB2-BD59-A6C34878D82A}">
                    <a16:rowId xmlns:a16="http://schemas.microsoft.com/office/drawing/2014/main" val="2275656278"/>
                  </a:ext>
                </a:extLst>
              </a:tr>
              <a:tr h="262890">
                <a:tc>
                  <a:txBody>
                    <a:bodyPr/>
                    <a:lstStyle/>
                    <a:p>
                      <a:pPr>
                        <a:lnSpc>
                          <a:spcPct val="107000"/>
                        </a:lnSpc>
                        <a:spcAft>
                          <a:spcPts val="0"/>
                        </a:spcAft>
                      </a:pPr>
                      <a:r>
                        <a:rPr lang="en-MY" sz="950" dirty="0">
                          <a:effectLst/>
                          <a:latin typeface="Tw Cen MT" panose="020B0602020104020603" pitchFamily="34" charset="0"/>
                        </a:rPr>
                        <a:t>Utility Services</a:t>
                      </a:r>
                      <a:endParaRPr lang="en-MY" sz="9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7000"/>
                        </a:lnSpc>
                        <a:spcAft>
                          <a:spcPts val="0"/>
                        </a:spcAft>
                      </a:pPr>
                      <a:r>
                        <a:rPr lang="en-US" sz="950" kern="1200" dirty="0" err="1">
                          <a:effectLst/>
                          <a:latin typeface="Tw Cen MT" panose="020B0602020104020603" pitchFamily="34" charset="0"/>
                        </a:rPr>
                        <a:t>Projek</a:t>
                      </a:r>
                      <a:r>
                        <a:rPr lang="en-US" sz="950" kern="1200" dirty="0">
                          <a:effectLst/>
                          <a:latin typeface="Tw Cen MT" panose="020B0602020104020603" pitchFamily="34" charset="0"/>
                        </a:rPr>
                        <a:t> </a:t>
                      </a:r>
                      <a:r>
                        <a:rPr lang="en-US" sz="950" kern="1200" dirty="0" err="1">
                          <a:effectLst/>
                          <a:latin typeface="Tw Cen MT" panose="020B0602020104020603" pitchFamily="34" charset="0"/>
                        </a:rPr>
                        <a:t>Penghantaran</a:t>
                      </a:r>
                      <a:r>
                        <a:rPr lang="en-US" sz="950" kern="1200" dirty="0">
                          <a:effectLst/>
                          <a:latin typeface="Tw Cen MT" panose="020B0602020104020603" pitchFamily="34" charset="0"/>
                        </a:rPr>
                        <a:t> 132:33kV (PMU) Bukit Nanas, Sandakan Sabah</a:t>
                      </a:r>
                      <a:endParaRPr lang="en-MY" sz="9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MY" sz="950" dirty="0">
                          <a:effectLst/>
                          <a:latin typeface="Tw Cen MT" panose="020B0602020104020603" pitchFamily="34" charset="0"/>
                        </a:rPr>
                        <a:t>43.62</a:t>
                      </a:r>
                      <a:endParaRPr lang="en-MY" sz="9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MY" sz="950" dirty="0">
                          <a:effectLst/>
                          <a:latin typeface="Tw Cen MT" panose="020B0602020104020603" pitchFamily="34" charset="0"/>
                        </a:rPr>
                        <a:t>NA</a:t>
                      </a:r>
                      <a:endParaRPr lang="en-MY" sz="9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7652204"/>
                  </a:ext>
                </a:extLst>
              </a:tr>
            </a:tbl>
          </a:graphicData>
        </a:graphic>
      </p:graphicFrame>
    </p:spTree>
    <p:extLst>
      <p:ext uri="{BB962C8B-B14F-4D97-AF65-F5344CB8AC3E}">
        <p14:creationId xmlns:p14="http://schemas.microsoft.com/office/powerpoint/2010/main" val="2867213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2595250724"/>
              </p:ext>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endParaRPr lang="ms-MY" sz="900" dirty="0">
                        <a:solidFill>
                          <a:schemeClr val="bg1"/>
                        </a:solidFill>
                        <a:latin typeface="Tw Cen MT" panose="020B0602020104020603" pitchFamily="34" charset="0"/>
                      </a:endParaRP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60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40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endParaRPr lang="ms-MY"/>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Tw Cen MT" pitchFamily="34" charset="0"/>
                          <a:cs typeface="Arial" panose="020B0604020202020204" pitchFamily="34" charset="0"/>
                        </a:rPr>
                        <a:t>Malaysia sustainability infrastructure rating tool training modules developed</a:t>
                      </a: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a:solidFill>
                            <a:schemeClr val="tx1"/>
                          </a:solidFill>
                          <a:latin typeface="Tw Cen MT" pitchFamily="34" charset="0"/>
                          <a:cs typeface="Arial" panose="020B0604020202020204" pitchFamily="34" charset="0"/>
                        </a:rPr>
                        <a:t>25 trainers on Malaysia sustainable infrastructure rating tool trained and certified</a:t>
                      </a: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3680774689"/>
              </p:ext>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2" y="445153"/>
          <a:ext cx="4699593" cy="1179643"/>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MY" sz="1000" b="0" kern="1200" dirty="0">
                          <a:solidFill>
                            <a:schemeClr val="tx1"/>
                          </a:solidFill>
                          <a:latin typeface="Tw Cen MT" panose="020B0602020104020603" pitchFamily="34" charset="0"/>
                          <a:ea typeface="+mn-ea"/>
                          <a:cs typeface="+mn-cs"/>
                        </a:rPr>
                        <a:t>25 trainers certified in Malaysia environmental sustainability rating tool by Q4 2019</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E1- Drive innovation in sustainable construction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17143" y="4567748"/>
            <a:ext cx="6864535" cy="2092881"/>
          </a:xfrm>
          <a:prstGeom prst="rect">
            <a:avLst/>
          </a:prstGeom>
          <a:noFill/>
        </p:spPr>
        <p:txBody>
          <a:bodyPr wrap="square" rtlCol="0">
            <a:spAutoFit/>
          </a:bodyPr>
          <a:lstStyle/>
          <a:p>
            <a:r>
              <a:rPr lang="en-MY" sz="1000" dirty="0">
                <a:latin typeface="Tw Cen MT" panose="020B0602020104020603" pitchFamily="34" charset="0"/>
              </a:rPr>
              <a:t>This KPI is under the purview of IWG6 and will commence in 2019.</a:t>
            </a:r>
          </a:p>
          <a:p>
            <a:endParaRPr lang="en-MY" sz="1000" dirty="0">
              <a:latin typeface="Tw Cen MT" panose="020B0602020104020603" pitchFamily="34" charset="0"/>
            </a:endParaRPr>
          </a:p>
          <a:p>
            <a:r>
              <a:rPr lang="en-MY" sz="1000" dirty="0">
                <a:latin typeface="Tw Cen MT" panose="020B0602020104020603" pitchFamily="34" charset="0"/>
              </a:rPr>
              <a:t>Development of training modules will commence after the completion of Malaysia Sustainability Infrastructure Rating Tool.</a:t>
            </a:r>
          </a:p>
          <a:p>
            <a:endParaRPr lang="en-US" sz="1000" dirty="0">
              <a:latin typeface="Tw Cen MT" panose="020B0602020104020603" pitchFamily="34" charset="0"/>
              <a:cs typeface="Calibri" pitchFamily="34" charset="0"/>
            </a:endParaRPr>
          </a:p>
          <a:p>
            <a:r>
              <a:rPr lang="en-US" sz="1000" dirty="0">
                <a:latin typeface="Tw Cen MT" panose="020B0602020104020603" pitchFamily="34" charset="0"/>
                <a:cs typeface="Calibri" pitchFamily="34" charset="0"/>
              </a:rPr>
              <a:t>The development of this training modules has commenced whereby a consultant was appointed by CREAM on the 20</a:t>
            </a:r>
            <a:r>
              <a:rPr lang="en-US" sz="1000" baseline="30000" dirty="0">
                <a:latin typeface="Tw Cen MT" panose="020B0602020104020603" pitchFamily="34" charset="0"/>
                <a:cs typeface="Calibri" pitchFamily="34" charset="0"/>
              </a:rPr>
              <a:t>th</a:t>
            </a:r>
            <a:r>
              <a:rPr lang="en-US" sz="1000" dirty="0">
                <a:latin typeface="Tw Cen MT" panose="020B0602020104020603" pitchFamily="34" charset="0"/>
                <a:cs typeface="Calibri" pitchFamily="34" charset="0"/>
              </a:rPr>
              <a:t> August 2018. The estimated completion date to develop this training module is on the 15</a:t>
            </a:r>
            <a:r>
              <a:rPr lang="en-US" sz="1000" baseline="30000" dirty="0">
                <a:latin typeface="Tw Cen MT" panose="020B0602020104020603" pitchFamily="34" charset="0"/>
                <a:cs typeface="Calibri" pitchFamily="34" charset="0"/>
              </a:rPr>
              <a:t>th</a:t>
            </a:r>
            <a:r>
              <a:rPr lang="en-US" sz="1000" dirty="0">
                <a:latin typeface="Tw Cen MT" panose="020B0602020104020603" pitchFamily="34" charset="0"/>
                <a:cs typeface="Calibri" pitchFamily="34" charset="0"/>
              </a:rPr>
              <a:t> February 2019.</a:t>
            </a:r>
          </a:p>
          <a:p>
            <a:endParaRPr lang="en-US" sz="1000" dirty="0">
              <a:latin typeface="Tw Cen MT" panose="020B0602020104020603" pitchFamily="34" charset="0"/>
              <a:cs typeface="Calibri" pitchFamily="34" charset="0"/>
            </a:endParaRPr>
          </a:p>
          <a:p>
            <a:r>
              <a:rPr lang="en-US" sz="1000" dirty="0">
                <a:latin typeface="Tw Cen MT" panose="020B0602020104020603" pitchFamily="34" charset="0"/>
                <a:cs typeface="Calibri" pitchFamily="34" charset="0"/>
              </a:rPr>
              <a:t>Two (2) sets of training modules will be developed for the Malaysia Sustainability Infrastructure Rating Tool to train the facilitator and assessor of this tool. A kickoff meeting has been conducted with the consultant on the 05</a:t>
            </a:r>
            <a:r>
              <a:rPr lang="en-US" sz="1000" baseline="30000" dirty="0">
                <a:latin typeface="Tw Cen MT" panose="020B0602020104020603" pitchFamily="34" charset="0"/>
                <a:cs typeface="Calibri" pitchFamily="34" charset="0"/>
              </a:rPr>
              <a:t>th</a:t>
            </a:r>
            <a:r>
              <a:rPr lang="en-US" sz="1000" dirty="0">
                <a:latin typeface="Tw Cen MT" panose="020B0602020104020603" pitchFamily="34" charset="0"/>
                <a:cs typeface="Calibri" pitchFamily="34" charset="0"/>
              </a:rPr>
              <a:t> September 2018 and a benchmarking technical visit will be conducted on the 23-27 October 2018 to BCA </a:t>
            </a:r>
            <a:r>
              <a:rPr lang="en-US" sz="1000" dirty="0" err="1">
                <a:latin typeface="Tw Cen MT" panose="020B0602020104020603" pitchFamily="34" charset="0"/>
                <a:cs typeface="Calibri" pitchFamily="34" charset="0"/>
              </a:rPr>
              <a:t>Greenmark</a:t>
            </a:r>
            <a:r>
              <a:rPr lang="en-US" sz="1000" dirty="0">
                <a:latin typeface="Tw Cen MT" panose="020B0602020104020603" pitchFamily="34" charset="0"/>
                <a:cs typeface="Calibri" pitchFamily="34" charset="0"/>
              </a:rPr>
              <a:t>, Singapore.</a:t>
            </a:r>
          </a:p>
          <a:p>
            <a:endParaRPr lang="en-US" sz="1000" dirty="0">
              <a:latin typeface="Tw Cen MT" panose="020B0602020104020603" pitchFamily="34" charset="0"/>
              <a:cs typeface="Calibri" pitchFamily="34" charset="0"/>
            </a:endParaRPr>
          </a:p>
          <a:p>
            <a:r>
              <a:rPr lang="en-US" sz="1000" dirty="0">
                <a:latin typeface="Tw Cen MT" panose="020B0602020104020603" pitchFamily="34" charset="0"/>
                <a:cs typeface="Calibri" pitchFamily="34" charset="0"/>
              </a:rPr>
              <a:t>The overall progress of this project is </a:t>
            </a:r>
            <a:r>
              <a:rPr lang="en-US" sz="1000" dirty="0" smtClean="0">
                <a:latin typeface="Tw Cen MT" panose="020B0602020104020603" pitchFamily="34" charset="0"/>
                <a:cs typeface="Calibri" pitchFamily="34" charset="0"/>
              </a:rPr>
              <a:t>ahead of schedule by 10</a:t>
            </a:r>
            <a:r>
              <a:rPr lang="en-US" sz="1000" dirty="0">
                <a:latin typeface="Tw Cen MT" panose="020B0602020104020603" pitchFamily="34" charset="0"/>
                <a:cs typeface="Calibri" pitchFamily="34" charset="0"/>
              </a:rPr>
              <a:t>%</a:t>
            </a:r>
          </a:p>
          <a:p>
            <a:endParaRPr lang="en-US" sz="1000" dirty="0">
              <a:latin typeface="Tw Cen MT" panose="020B0602020104020603" pitchFamily="34" charset="0"/>
              <a:cs typeface="Calibri"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E1-119</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2867213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563916316"/>
              </p:ext>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40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40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a:solidFill>
                            <a:schemeClr val="bg1"/>
                          </a:solidFill>
                          <a:latin typeface="Tw Cen MT" panose="020B0602020104020603" pitchFamily="34" charset="0"/>
                        </a:rPr>
                        <a:t>2019</a:t>
                      </a:r>
                    </a:p>
                    <a:p>
                      <a:pPr marL="0" marR="0" lvl="0" indent="0" algn="ctr" defTabSz="685800" rtl="0" eaLnBrk="1" fontAlgn="auto" latinLnBrk="0" hangingPunct="1">
                        <a:lnSpc>
                          <a:spcPct val="100000"/>
                        </a:lnSpc>
                        <a:spcBef>
                          <a:spcPts val="0"/>
                        </a:spcBef>
                        <a:spcAft>
                          <a:spcPts val="0"/>
                        </a:spcAft>
                        <a:buClrTx/>
                        <a:buSzTx/>
                        <a:buFontTx/>
                        <a:buNone/>
                        <a:tabLst/>
                        <a:defRPr/>
                      </a:pPr>
                      <a:r>
                        <a:rPr lang="ms-MY" sz="900">
                          <a:solidFill>
                            <a:schemeClr val="bg1"/>
                          </a:solidFill>
                          <a:latin typeface="Tw Cen MT" panose="020B0602020104020603" pitchFamily="34" charset="0"/>
                        </a:rPr>
                        <a:t>Weightage</a:t>
                      </a:r>
                      <a:r>
                        <a:rPr lang="ms-MY" sz="900" baseline="0">
                          <a:solidFill>
                            <a:schemeClr val="bg1"/>
                          </a:solidFill>
                          <a:latin typeface="Tw Cen MT" panose="020B0602020104020603" pitchFamily="34" charset="0"/>
                        </a:rPr>
                        <a:t> : 0</a:t>
                      </a:r>
                      <a:r>
                        <a:rPr lang="ms-MY" sz="90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a:solidFill>
                            <a:schemeClr val="bg1"/>
                          </a:solidFill>
                          <a:latin typeface="Tw Cen MT" panose="020B0602020104020603" pitchFamily="34" charset="0"/>
                        </a:rPr>
                        <a:t>2020</a:t>
                      </a:r>
                    </a:p>
                    <a:p>
                      <a:pPr marL="0" marR="0" lvl="0" indent="0" algn="ctr" defTabSz="685800" rtl="0" eaLnBrk="1" fontAlgn="auto" latinLnBrk="0" hangingPunct="1">
                        <a:lnSpc>
                          <a:spcPct val="100000"/>
                        </a:lnSpc>
                        <a:spcBef>
                          <a:spcPts val="0"/>
                        </a:spcBef>
                        <a:spcAft>
                          <a:spcPts val="0"/>
                        </a:spcAft>
                        <a:buClrTx/>
                        <a:buSzTx/>
                        <a:buFontTx/>
                        <a:buNone/>
                        <a:tabLst/>
                        <a:defRPr/>
                      </a:pPr>
                      <a:r>
                        <a:rPr lang="ms-MY" sz="900">
                          <a:solidFill>
                            <a:schemeClr val="bg1"/>
                          </a:solidFill>
                          <a:latin typeface="Tw Cen MT" panose="020B0602020104020603" pitchFamily="34" charset="0"/>
                        </a:rPr>
                        <a:t>Weightage</a:t>
                      </a:r>
                      <a:r>
                        <a:rPr lang="ms-MY" sz="900" baseline="0">
                          <a:solidFill>
                            <a:schemeClr val="bg1"/>
                          </a:solidFill>
                          <a:latin typeface="Tw Cen MT" panose="020B0602020104020603" pitchFamily="34" charset="0"/>
                        </a:rPr>
                        <a:t> : 0</a:t>
                      </a:r>
                      <a:r>
                        <a:rPr lang="ms-MY" sz="90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MY" sz="900" dirty="0">
                          <a:solidFill>
                            <a:schemeClr val="tx1"/>
                          </a:solidFill>
                          <a:latin typeface="Tw Cen MT" pitchFamily="34" charset="0"/>
                          <a:cs typeface="Calibri" panose="020F0502020204030204" pitchFamily="34" charset="0"/>
                        </a:rPr>
                        <a:t>70% Study on building rating tools in Malaysia completed by Q4 2016</a:t>
                      </a:r>
                    </a:p>
                    <a:p>
                      <a:pPr>
                        <a:lnSpc>
                          <a:spcPct val="100000"/>
                        </a:lnSpc>
                      </a:pPr>
                      <a:endParaRPr lang="en-MY" sz="900" dirty="0">
                        <a:latin typeface="Tw Cen MT" pitchFamily="34" charset="0"/>
                      </a:endParaRP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MY" sz="900" dirty="0">
                          <a:solidFill>
                            <a:schemeClr val="tx1"/>
                          </a:solidFill>
                          <a:latin typeface="Tw Cen MT" pitchFamily="34" charset="0"/>
                          <a:cs typeface="Calibri" panose="020F0502020204030204" pitchFamily="34" charset="0"/>
                        </a:rPr>
                        <a:t>100% Study on building rating tools in Malaysia completed by Q4 2017</a:t>
                      </a: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MY" sz="900" dirty="0">
                          <a:solidFill>
                            <a:schemeClr val="tx1"/>
                          </a:solidFill>
                          <a:latin typeface="Tw Cen MT" pitchFamily="34" charset="0"/>
                          <a:cs typeface="Calibri" panose="020F0502020204030204" pitchFamily="34" charset="0"/>
                        </a:rPr>
                        <a:t>Study on building rating tools in </a:t>
                      </a:r>
                      <a:r>
                        <a:rPr lang="en-MY" sz="900">
                          <a:solidFill>
                            <a:schemeClr val="tx1"/>
                          </a:solidFill>
                          <a:latin typeface="Tw Cen MT" pitchFamily="34" charset="0"/>
                          <a:cs typeface="Calibri" panose="020F0502020204030204" pitchFamily="34" charset="0"/>
                        </a:rPr>
                        <a:t>Malaysia published </a:t>
                      </a:r>
                      <a:r>
                        <a:rPr lang="en-MY" sz="900" dirty="0">
                          <a:solidFill>
                            <a:schemeClr val="tx1"/>
                          </a:solidFill>
                          <a:latin typeface="Tw Cen MT" pitchFamily="34" charset="0"/>
                          <a:cs typeface="Calibri" panose="020F0502020204030204" pitchFamily="34" charset="0"/>
                        </a:rPr>
                        <a:t>by Q1 2018</a:t>
                      </a:r>
                      <a:endParaRPr lang="ms-MY" sz="900" dirty="0">
                        <a:solidFill>
                          <a:srgbClr val="000000"/>
                        </a:solidFill>
                        <a:latin typeface="Tw Cen MT" pitchFamily="34" charset="0"/>
                        <a:cs typeface="Arial" panose="020B0604020202020204" pitchFamily="34" charset="0"/>
                      </a:endParaRPr>
                    </a:p>
                    <a:p>
                      <a:pPr eaLnBrk="1" fontAlgn="auto" hangingPunct="1">
                        <a:lnSpc>
                          <a:spcPct val="100000"/>
                        </a:lnSpc>
                        <a:spcBef>
                          <a:spcPts val="0"/>
                        </a:spcBef>
                        <a:spcAft>
                          <a:spcPts val="0"/>
                        </a:spcAft>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endParaRPr lang="en-MY"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endParaRPr lang="en-MY" sz="900" dirty="0">
                        <a:solidFill>
                          <a:srgbClr val="FF0000"/>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3443671256"/>
              </p:ext>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2" y="445153"/>
          <a:ext cx="4699593" cy="1322832"/>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Building rating tools available in Malaysia </a:t>
                      </a:r>
                      <a:r>
                        <a:rPr lang="en-US" sz="1000" b="0" kern="1200" dirty="0" err="1">
                          <a:solidFill>
                            <a:schemeClr val="tx1"/>
                          </a:solidFill>
                          <a:latin typeface="Tw Cen MT" panose="020B0602020104020603" pitchFamily="34" charset="0"/>
                          <a:ea typeface="+mn-ea"/>
                          <a:cs typeface="+mn-cs"/>
                        </a:rPr>
                        <a:t>analysed</a:t>
                      </a:r>
                      <a:r>
                        <a:rPr lang="en-US" sz="1000" b="0" kern="1200" dirty="0">
                          <a:solidFill>
                            <a:schemeClr val="tx1"/>
                          </a:solidFill>
                          <a:latin typeface="Tw Cen MT" panose="020B0602020104020603" pitchFamily="34" charset="0"/>
                          <a:ea typeface="+mn-ea"/>
                          <a:cs typeface="+mn-cs"/>
                        </a:rPr>
                        <a:t> and indexed for industry reference and utilization by Q4 2018</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E2-Drive compliance to environmental sustainability ratings and requirements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63775"/>
            <a:ext cx="6864535" cy="3170099"/>
          </a:xfrm>
          <a:prstGeom prst="rect">
            <a:avLst/>
          </a:prstGeom>
          <a:noFill/>
        </p:spPr>
        <p:txBody>
          <a:bodyPr wrap="square" rtlCol="0">
            <a:spAutoFit/>
          </a:bodyPr>
          <a:lstStyle/>
          <a:p>
            <a:r>
              <a:rPr lang="en-US" sz="1000">
                <a:latin typeface="Tw Cen MT" panose="020B0602020104020603" pitchFamily="34" charset="0"/>
              </a:rPr>
              <a:t>This KPI is under the purview of IWG6.</a:t>
            </a:r>
          </a:p>
          <a:p>
            <a:endParaRPr lang="en-US" sz="1000">
              <a:latin typeface="Tw Cen MT" panose="020B0602020104020603" pitchFamily="34" charset="0"/>
            </a:endParaRPr>
          </a:p>
          <a:p>
            <a:r>
              <a:rPr lang="en-US" sz="1000">
                <a:latin typeface="Tw Cen MT" panose="020B0602020104020603" pitchFamily="34" charset="0"/>
              </a:rPr>
              <a:t>Study on Analysing and Indexing Building Rating Tools in Malaysia was completed by CREAM in March 2017. </a:t>
            </a:r>
          </a:p>
          <a:p>
            <a:endParaRPr lang="en-US" sz="1000">
              <a:latin typeface="Tw Cen MT" panose="020B0602020104020603" pitchFamily="34" charset="0"/>
            </a:endParaRPr>
          </a:p>
          <a:p>
            <a:r>
              <a:rPr lang="en-US" sz="1000">
                <a:latin typeface="Tw Cen MT" panose="020B0602020104020603" pitchFamily="34" charset="0"/>
              </a:rPr>
              <a:t>The aim of the study is to ease the industry in selecting sustainability rating tool to be implemented in building projects by providing analysis on all sustainability building rating tools in Malaysia.</a:t>
            </a:r>
          </a:p>
          <a:p>
            <a:endParaRPr lang="en-US" sz="1000">
              <a:latin typeface="Tw Cen MT" panose="020B0602020104020603" pitchFamily="34" charset="0"/>
            </a:endParaRPr>
          </a:p>
          <a:p>
            <a:r>
              <a:rPr lang="en-US" sz="1000">
                <a:latin typeface="Tw Cen MT" panose="020B0602020104020603" pitchFamily="34" charset="0"/>
              </a:rPr>
              <a:t>The study analysed 6 currently available sustainability building rating tools in Malaysia as follows:</a:t>
            </a:r>
          </a:p>
          <a:p>
            <a:endParaRPr lang="en-US" sz="1000">
              <a:latin typeface="Tw Cen MT" panose="020B0602020104020603" pitchFamily="34" charset="0"/>
            </a:endParaRPr>
          </a:p>
          <a:p>
            <a:r>
              <a:rPr lang="en-US" sz="1000">
                <a:latin typeface="Tw Cen MT" panose="020B0602020104020603" pitchFamily="34" charset="0"/>
              </a:rPr>
              <a:t>MyCREST (CIDB)</a:t>
            </a:r>
          </a:p>
          <a:p>
            <a:r>
              <a:rPr lang="en-US" sz="1000">
                <a:latin typeface="Tw Cen MT" panose="020B0602020104020603" pitchFamily="34" charset="0"/>
              </a:rPr>
              <a:t>Green PASS (CIDB)</a:t>
            </a:r>
          </a:p>
          <a:p>
            <a:r>
              <a:rPr lang="en-US" sz="1000">
                <a:latin typeface="Tw Cen MT" panose="020B0602020104020603" pitchFamily="34" charset="0"/>
              </a:rPr>
              <a:t>Penarafan Hijau (PH-JKR)</a:t>
            </a:r>
          </a:p>
          <a:p>
            <a:r>
              <a:rPr lang="en-US" sz="1000">
                <a:latin typeface="Tw Cen MT" panose="020B0602020104020603" pitchFamily="34" charset="0"/>
              </a:rPr>
              <a:t>Green Building Index (GBI)</a:t>
            </a:r>
          </a:p>
          <a:p>
            <a:r>
              <a:rPr lang="en-US" sz="1000">
                <a:latin typeface="Tw Cen MT" panose="020B0602020104020603" pitchFamily="34" charset="0"/>
              </a:rPr>
              <a:t>GreenRE (REHDA)</a:t>
            </a:r>
          </a:p>
          <a:p>
            <a:r>
              <a:rPr lang="en-US" sz="1000">
                <a:latin typeface="Tw Cen MT" panose="020B0602020104020603" pitchFamily="34" charset="0"/>
              </a:rPr>
              <a:t>IRDA-CASBEE (IRDA)</a:t>
            </a:r>
          </a:p>
          <a:p>
            <a:endParaRPr lang="en-US" sz="1000">
              <a:latin typeface="Tw Cen MT" panose="020B0602020104020603" pitchFamily="34" charset="0"/>
            </a:endParaRPr>
          </a:p>
          <a:p>
            <a:r>
              <a:rPr lang="en-US" sz="1000">
                <a:latin typeface="Tw Cen MT" panose="020B0602020104020603" pitchFamily="34" charset="0"/>
              </a:rPr>
              <a:t>The outcome of the study was presented to IWG6 in August 2017 and </a:t>
            </a:r>
            <a:r>
              <a:rPr lang="en-MY" sz="1000">
                <a:latin typeface="Tw Cen MT" panose="020B0602020104020603" pitchFamily="34" charset="0"/>
              </a:rPr>
              <a:t>endorsed </a:t>
            </a:r>
            <a:r>
              <a:rPr lang="en-MY" sz="1000" dirty="0">
                <a:latin typeface="Tw Cen MT" panose="020B0602020104020603" pitchFamily="34" charset="0"/>
              </a:rPr>
              <a:t>by TWG2 on 30 Jan 2018 </a:t>
            </a:r>
            <a:r>
              <a:rPr lang="en-MY" sz="1000">
                <a:latin typeface="Tw Cen MT" panose="020B0602020104020603" pitchFamily="34" charset="0"/>
              </a:rPr>
              <a:t>and published </a:t>
            </a:r>
            <a:r>
              <a:rPr lang="en-MY" sz="1000" dirty="0">
                <a:latin typeface="Tw Cen MT" panose="020B0602020104020603" pitchFamily="34" charset="0"/>
              </a:rPr>
              <a:t>on 30 March 2018.</a:t>
            </a:r>
          </a:p>
          <a:p>
            <a:endParaRPr lang="en-MY" sz="1000" dirty="0">
              <a:latin typeface="Tw Cen MT" panose="020B0602020104020603" pitchFamily="34" charset="0"/>
            </a:endParaRPr>
          </a:p>
          <a:p>
            <a:r>
              <a:rPr lang="en-MY" sz="1000" dirty="0">
                <a:latin typeface="Tw Cen MT" panose="020B0602020104020603" pitchFamily="34" charset="0"/>
              </a:rPr>
              <a:t>This KPI is 100% achieved.</a:t>
            </a:r>
            <a:endParaRPr lang="en-US"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E2-037</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2867213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2081377300"/>
              </p:ext>
            </p:extLst>
          </p:nvPr>
        </p:nvGraphicFramePr>
        <p:xfrm>
          <a:off x="2" y="2063918"/>
          <a:ext cx="6858000" cy="2403639"/>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349475">
                  <a:extLst>
                    <a:ext uri="{9D8B030D-6E8A-4147-A177-3AD203B41FA5}">
                      <a16:colId xmlns:a16="http://schemas.microsoft.com/office/drawing/2014/main" val="384475541"/>
                    </a:ext>
                  </a:extLst>
                </a:gridCol>
                <a:gridCol w="1393725">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35</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35</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anose="020B0602020104020603" pitchFamily="34" charset="0"/>
                      </a:endParaRPr>
                    </a:p>
                  </a:txBody>
                  <a:tcPr>
                    <a:solidFill>
                      <a:srgbClr val="00B050">
                        <a:alpha val="10000"/>
                      </a:srgbClr>
                    </a:solidFill>
                  </a:tcPr>
                </a:tc>
                <a:tc>
                  <a:txBody>
                    <a:bodyPr/>
                    <a:lstStyle/>
                    <a:p>
                      <a:pPr>
                        <a:lnSpc>
                          <a:spcPct val="100000"/>
                        </a:lnSpc>
                        <a:defRPr/>
                      </a:pPr>
                      <a:endParaRPr lang="en-US" sz="900" dirty="0">
                        <a:solidFill>
                          <a:srgbClr val="FF0000"/>
                        </a:solidFill>
                        <a:latin typeface="Tw Cen MT" panose="020B0602020104020603" pitchFamily="34" charset="0"/>
                      </a:endParaRPr>
                    </a:p>
                  </a:txBody>
                  <a:tcPr>
                    <a:solidFill>
                      <a:srgbClr val="00B050">
                        <a:alpha val="10000"/>
                      </a:srgbClr>
                    </a:solidFill>
                  </a:tcPr>
                </a:tc>
                <a:tc>
                  <a:txBody>
                    <a:bodyPr/>
                    <a:lstStyle/>
                    <a:p>
                      <a:r>
                        <a:rPr lang="en-MY" sz="900" dirty="0">
                          <a:solidFill>
                            <a:schemeClr val="tx1"/>
                          </a:solidFill>
                          <a:latin typeface="Tw Cen MT" panose="020B0602020104020603" pitchFamily="34" charset="0"/>
                          <a:cs typeface="Calibri" pitchFamily="34" charset="0"/>
                        </a:rPr>
                        <a:t>Guideline for the implementation of MS 1525 established</a:t>
                      </a:r>
                      <a:endParaRPr lang="en-US" sz="900" dirty="0">
                        <a:solidFill>
                          <a:schemeClr val="tx1"/>
                        </a:solidFill>
                        <a:latin typeface="Tw Cen MT" panose="020B0602020104020603" pitchFamily="34" charset="0"/>
                        <a:cs typeface="Calibri" pitchFamily="34" charset="0"/>
                      </a:endParaRPr>
                    </a:p>
                    <a:p>
                      <a:r>
                        <a:rPr lang="en-MY" sz="900" dirty="0">
                          <a:solidFill>
                            <a:schemeClr val="tx1"/>
                          </a:solidFill>
                          <a:latin typeface="Tw Cen MT" panose="020B0602020104020603" pitchFamily="34" charset="0"/>
                          <a:cs typeface="Calibri" pitchFamily="34" charset="0"/>
                        </a:rPr>
                        <a:t> </a:t>
                      </a:r>
                      <a:endParaRPr lang="en-US" sz="900" dirty="0">
                        <a:solidFill>
                          <a:schemeClr val="tx1"/>
                        </a:solidFill>
                        <a:latin typeface="Tw Cen MT" panose="020B0602020104020603" pitchFamily="34" charset="0"/>
                        <a:cs typeface="Calibri" pitchFamily="34" charset="0"/>
                      </a:endParaRPr>
                    </a:p>
                    <a:p>
                      <a:r>
                        <a:rPr lang="en-MY" sz="900" dirty="0">
                          <a:solidFill>
                            <a:schemeClr val="tx1"/>
                          </a:solidFill>
                          <a:latin typeface="Tw Cen MT" panose="020B0602020104020603" pitchFamily="34" charset="0"/>
                          <a:cs typeface="Calibri" pitchFamily="34" charset="0"/>
                        </a:rPr>
                        <a:t>Engagement session to all states on adoption of MS 1525 conducted</a:t>
                      </a:r>
                    </a:p>
                    <a:p>
                      <a:endParaRPr lang="en-MY" sz="900" dirty="0">
                        <a:solidFill>
                          <a:schemeClr val="tx1"/>
                        </a:solidFill>
                        <a:latin typeface="Tw Cen MT" panose="020B0602020104020603" pitchFamily="34" charset="0"/>
                        <a:cs typeface="Calibri" pitchFamily="34" charset="0"/>
                      </a:endParaRPr>
                    </a:p>
                    <a:p>
                      <a:r>
                        <a:rPr lang="en-MY" sz="900" dirty="0">
                          <a:solidFill>
                            <a:schemeClr val="tx1"/>
                          </a:solidFill>
                          <a:latin typeface="Tw Cen MT" panose="020B0602020104020603" pitchFamily="34" charset="0"/>
                          <a:cs typeface="Calibri" pitchFamily="34" charset="0"/>
                        </a:rPr>
                        <a:t>Training Module on MS 1525 developed</a:t>
                      </a:r>
                    </a:p>
                    <a:p>
                      <a:pPr eaLnBrk="1" fontAlgn="auto" hangingPunct="1">
                        <a:lnSpc>
                          <a:spcPct val="100000"/>
                        </a:lnSpc>
                        <a:spcBef>
                          <a:spcPts val="0"/>
                        </a:spcBef>
                        <a:spcAft>
                          <a:spcPts val="0"/>
                        </a:spcAft>
                        <a:defRPr/>
                      </a:pPr>
                      <a:endParaRPr lang="en-US" sz="900" dirty="0">
                        <a:solidFill>
                          <a:schemeClr val="tx1"/>
                        </a:solidFill>
                        <a:latin typeface="Tw Cen MT" panose="020B0602020104020603" pitchFamily="34" charset="0"/>
                      </a:endParaRPr>
                    </a:p>
                  </a:txBody>
                  <a:tcPr>
                    <a:solidFill>
                      <a:srgbClr val="00B050">
                        <a:alpha val="10000"/>
                      </a:srgbClr>
                    </a:solidFill>
                  </a:tcPr>
                </a:tc>
                <a:tc>
                  <a:txBody>
                    <a:bodyPr/>
                    <a:lstStyle/>
                    <a:p>
                      <a:r>
                        <a:rPr lang="en-US" sz="900" dirty="0">
                          <a:solidFill>
                            <a:schemeClr val="tx1"/>
                          </a:solidFill>
                          <a:latin typeface="Tw Cen MT" panose="020B0602020104020603" pitchFamily="34" charset="0"/>
                          <a:cs typeface="Calibri" pitchFamily="34" charset="0"/>
                        </a:rPr>
                        <a:t>Training on MS 1525 to </a:t>
                      </a:r>
                      <a:r>
                        <a:rPr lang="en-US" sz="900">
                          <a:solidFill>
                            <a:schemeClr val="tx1"/>
                          </a:solidFill>
                          <a:latin typeface="Tw Cen MT" panose="020B0602020104020603" pitchFamily="34" charset="0"/>
                          <a:cs typeface="Calibri" pitchFamily="34" charset="0"/>
                        </a:rPr>
                        <a:t>6 states conducted</a:t>
                      </a:r>
                      <a:endParaRPr lang="en-US" sz="900" dirty="0">
                        <a:solidFill>
                          <a:schemeClr val="tx1"/>
                        </a:solidFill>
                        <a:latin typeface="Tw Cen MT" panose="020B0602020104020603" pitchFamily="34" charset="0"/>
                        <a:cs typeface="Calibri" pitchFamily="34" charset="0"/>
                      </a:endParaRPr>
                    </a:p>
                    <a:p>
                      <a:endParaRPr lang="en-US" sz="800" dirty="0">
                        <a:solidFill>
                          <a:schemeClr val="tx1"/>
                        </a:solidFill>
                        <a:latin typeface="Tw Cen MT" panose="020B0602020104020603" pitchFamily="34" charset="0"/>
                        <a:cs typeface="Calibri" pitchFamily="34" charset="0"/>
                      </a:endParaRPr>
                    </a:p>
                    <a:p>
                      <a:r>
                        <a:rPr lang="en-US" sz="900" dirty="0">
                          <a:solidFill>
                            <a:schemeClr val="tx1"/>
                          </a:solidFill>
                          <a:latin typeface="Tw Cen MT" panose="020B0602020104020603" pitchFamily="34" charset="0"/>
                          <a:cs typeface="Calibri" pitchFamily="34" charset="0"/>
                        </a:rPr>
                        <a:t>3 Training on MS 1525 </a:t>
                      </a:r>
                      <a:r>
                        <a:rPr lang="en-US" sz="900">
                          <a:solidFill>
                            <a:schemeClr val="tx1"/>
                          </a:solidFill>
                          <a:latin typeface="Tw Cen MT" panose="020B0602020104020603" pitchFamily="34" charset="0"/>
                          <a:cs typeface="Calibri" pitchFamily="34" charset="0"/>
                        </a:rPr>
                        <a:t>to stakeholders conducted</a:t>
                      </a:r>
                      <a:endParaRPr lang="en-US" sz="900" dirty="0">
                        <a:solidFill>
                          <a:schemeClr val="tx1"/>
                        </a:solidFill>
                        <a:latin typeface="Tw Cen MT" panose="020B0602020104020603" pitchFamily="34" charset="0"/>
                        <a:cs typeface="Calibri" pitchFamily="34" charset="0"/>
                      </a:endParaRPr>
                    </a:p>
                    <a:p>
                      <a:endParaRPr lang="en-US" sz="800" dirty="0">
                        <a:solidFill>
                          <a:schemeClr val="tx1"/>
                        </a:solidFill>
                        <a:latin typeface="Tw Cen MT" panose="020B0602020104020603" pitchFamily="34" charset="0"/>
                        <a:cs typeface="Calibri" pitchFamily="34" charset="0"/>
                      </a:endParaRPr>
                    </a:p>
                    <a:p>
                      <a:r>
                        <a:rPr lang="en-US" sz="900" dirty="0">
                          <a:solidFill>
                            <a:schemeClr val="tx1"/>
                          </a:solidFill>
                          <a:latin typeface="Tw Cen MT" panose="020B0602020104020603" pitchFamily="34" charset="0"/>
                          <a:cs typeface="Calibri" pitchFamily="34" charset="0"/>
                        </a:rPr>
                        <a:t>Report on adoption of MS 1525 by all states</a:t>
                      </a:r>
                    </a:p>
                    <a:p>
                      <a:r>
                        <a:rPr lang="en-US" sz="900" dirty="0">
                          <a:solidFill>
                            <a:schemeClr val="tx1"/>
                          </a:solidFill>
                          <a:latin typeface="Tw Cen MT" panose="020B0602020104020603" pitchFamily="34" charset="0"/>
                          <a:cs typeface="Calibri" pitchFamily="34" charset="0"/>
                        </a:rPr>
                        <a:t> </a:t>
                      </a:r>
                    </a:p>
                    <a:p>
                      <a:r>
                        <a:rPr lang="en-MY" sz="900" dirty="0">
                          <a:solidFill>
                            <a:schemeClr val="tx1"/>
                          </a:solidFill>
                          <a:latin typeface="Tw Cen MT" panose="020B0602020104020603" pitchFamily="34" charset="0"/>
                          <a:cs typeface="Calibri" pitchFamily="34" charset="0"/>
                        </a:rPr>
                        <a:t>Requirements of MS </a:t>
                      </a:r>
                      <a:r>
                        <a:rPr lang="en-MY" sz="900">
                          <a:solidFill>
                            <a:schemeClr val="tx1"/>
                          </a:solidFill>
                          <a:latin typeface="Tw Cen MT" panose="020B0602020104020603" pitchFamily="34" charset="0"/>
                          <a:cs typeface="Calibri" pitchFamily="34" charset="0"/>
                        </a:rPr>
                        <a:t>1525 as a </a:t>
                      </a:r>
                      <a:r>
                        <a:rPr lang="en-MY" sz="900" dirty="0">
                          <a:solidFill>
                            <a:schemeClr val="tx1"/>
                          </a:solidFill>
                          <a:latin typeface="Tw Cen MT" panose="020B0602020104020603" pitchFamily="34" charset="0"/>
                          <a:cs typeface="Calibri" pitchFamily="34" charset="0"/>
                        </a:rPr>
                        <a:t>c</a:t>
                      </a:r>
                      <a:r>
                        <a:rPr lang="en-MY" sz="900">
                          <a:solidFill>
                            <a:schemeClr val="tx1"/>
                          </a:solidFill>
                          <a:latin typeface="Tw Cen MT" panose="020B0602020104020603" pitchFamily="34" charset="0"/>
                          <a:cs typeface="Calibri" pitchFamily="34" charset="0"/>
                        </a:rPr>
                        <a:t>ondition for building plan approval implemented </a:t>
                      </a:r>
                      <a:r>
                        <a:rPr lang="en-MY" sz="900" dirty="0">
                          <a:solidFill>
                            <a:schemeClr val="tx1"/>
                          </a:solidFill>
                          <a:latin typeface="Tw Cen MT" panose="020B0602020104020603" pitchFamily="34" charset="0"/>
                          <a:cs typeface="Calibri" pitchFamily="34" charset="0"/>
                        </a:rPr>
                        <a:t>by </a:t>
                      </a:r>
                      <a:r>
                        <a:rPr lang="en-MY" sz="900">
                          <a:solidFill>
                            <a:schemeClr val="tx1"/>
                          </a:solidFill>
                          <a:latin typeface="Tw Cen MT" panose="020B0602020104020603" pitchFamily="34" charset="0"/>
                          <a:cs typeface="Calibri" pitchFamily="34" charset="0"/>
                        </a:rPr>
                        <a:t>10 local authorities</a:t>
                      </a:r>
                      <a:endParaRPr lang="en-MY" sz="900" dirty="0">
                        <a:solidFill>
                          <a:schemeClr val="tx1"/>
                        </a:solidFill>
                        <a:latin typeface="Tw Cen MT" panose="020B0602020104020603" pitchFamily="34" charset="0"/>
                      </a:endParaRPr>
                    </a:p>
                  </a:txBody>
                  <a:tcPr>
                    <a:solidFill>
                      <a:srgbClr val="00B050">
                        <a:alpha val="10000"/>
                      </a:srgbClr>
                    </a:solidFill>
                  </a:tcPr>
                </a:tc>
                <a:tc>
                  <a:txBody>
                    <a:bodyPr/>
                    <a:lstStyle/>
                    <a:p>
                      <a:r>
                        <a:rPr lang="en-US" sz="900" dirty="0">
                          <a:solidFill>
                            <a:schemeClr val="tx1"/>
                          </a:solidFill>
                          <a:latin typeface="Tw Cen MT" panose="020B0602020104020603" pitchFamily="34" charset="0"/>
                          <a:cs typeface="Calibri" pitchFamily="34" charset="0"/>
                        </a:rPr>
                        <a:t>Training on MS 1525 to </a:t>
                      </a:r>
                      <a:r>
                        <a:rPr lang="en-US" sz="900">
                          <a:solidFill>
                            <a:schemeClr val="tx1"/>
                          </a:solidFill>
                          <a:latin typeface="Tw Cen MT" panose="020B0602020104020603" pitchFamily="34" charset="0"/>
                          <a:cs typeface="Calibri" pitchFamily="34" charset="0"/>
                        </a:rPr>
                        <a:t>6 states conducted</a:t>
                      </a:r>
                      <a:endParaRPr lang="en-US" sz="900" dirty="0">
                        <a:solidFill>
                          <a:schemeClr val="tx1"/>
                        </a:solidFill>
                        <a:latin typeface="Tw Cen MT" panose="020B0602020104020603" pitchFamily="34" charset="0"/>
                        <a:cs typeface="Calibri" pitchFamily="34" charset="0"/>
                      </a:endParaRPr>
                    </a:p>
                    <a:p>
                      <a:endParaRPr lang="en-US" sz="800" dirty="0">
                        <a:solidFill>
                          <a:schemeClr val="tx1"/>
                        </a:solidFill>
                        <a:latin typeface="Tw Cen MT" panose="020B0602020104020603" pitchFamily="34" charset="0"/>
                        <a:cs typeface="Calibri" pitchFamily="34" charset="0"/>
                      </a:endParaRPr>
                    </a:p>
                    <a:p>
                      <a:r>
                        <a:rPr lang="en-US" sz="900" dirty="0">
                          <a:solidFill>
                            <a:schemeClr val="tx1"/>
                          </a:solidFill>
                          <a:latin typeface="Tw Cen MT" panose="020B0602020104020603" pitchFamily="34" charset="0"/>
                          <a:cs typeface="Calibri" pitchFamily="34" charset="0"/>
                        </a:rPr>
                        <a:t>3 Training on MS 1525 </a:t>
                      </a:r>
                      <a:r>
                        <a:rPr lang="en-US" sz="900">
                          <a:solidFill>
                            <a:schemeClr val="tx1"/>
                          </a:solidFill>
                          <a:latin typeface="Tw Cen MT" panose="020B0602020104020603" pitchFamily="34" charset="0"/>
                          <a:cs typeface="Calibri" pitchFamily="34" charset="0"/>
                        </a:rPr>
                        <a:t>to stakeholders conducted</a:t>
                      </a:r>
                      <a:endParaRPr lang="en-US" sz="900" dirty="0">
                        <a:solidFill>
                          <a:schemeClr val="tx1"/>
                        </a:solidFill>
                        <a:latin typeface="Tw Cen MT" panose="020B0602020104020603" pitchFamily="34" charset="0"/>
                        <a:cs typeface="Calibri" pitchFamily="34" charset="0"/>
                      </a:endParaRPr>
                    </a:p>
                    <a:p>
                      <a:endParaRPr lang="en-US" sz="800" dirty="0">
                        <a:solidFill>
                          <a:schemeClr val="tx1"/>
                        </a:solidFill>
                        <a:latin typeface="Tw Cen MT" panose="020B0602020104020603" pitchFamily="34" charset="0"/>
                        <a:cs typeface="Calibri" pitchFamily="34" charset="0"/>
                      </a:endParaRPr>
                    </a:p>
                    <a:p>
                      <a:r>
                        <a:rPr lang="en-US" sz="900" dirty="0">
                          <a:solidFill>
                            <a:schemeClr val="tx1"/>
                          </a:solidFill>
                          <a:latin typeface="Tw Cen MT" panose="020B0602020104020603" pitchFamily="34" charset="0"/>
                          <a:cs typeface="Calibri" pitchFamily="34" charset="0"/>
                        </a:rPr>
                        <a:t>Report on adoption of MS 1525 by all states</a:t>
                      </a:r>
                    </a:p>
                    <a:p>
                      <a:r>
                        <a:rPr lang="en-US" sz="900" dirty="0">
                          <a:solidFill>
                            <a:schemeClr val="tx1"/>
                          </a:solidFill>
                          <a:latin typeface="Tw Cen MT" panose="020B0602020104020603" pitchFamily="34" charset="0"/>
                          <a:cs typeface="Calibri" pitchFamily="34" charset="0"/>
                        </a:rPr>
                        <a:t> </a:t>
                      </a:r>
                    </a:p>
                    <a:p>
                      <a:r>
                        <a:rPr lang="en-MY" sz="900">
                          <a:solidFill>
                            <a:schemeClr val="tx1"/>
                          </a:solidFill>
                          <a:latin typeface="Tw Cen MT" panose="020B0602020104020603" pitchFamily="34" charset="0"/>
                          <a:cs typeface="Calibri" pitchFamily="34" charset="0"/>
                        </a:rPr>
                        <a:t>Requirements of MS 1525 as a condition for building plan approval implemented by 10 local authorities</a:t>
                      </a:r>
                      <a:endParaRPr lang="en-MY" sz="900" dirty="0">
                        <a:solidFill>
                          <a:schemeClr val="tx1"/>
                        </a:solidFill>
                        <a:latin typeface="Tw Cen MT" panose="020B0602020104020603"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2503"/>
            <a:ext cx="6857999" cy="5328661"/>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3936734918"/>
              </p:ext>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JKT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64414041"/>
              </p:ext>
            </p:extLst>
          </p:nvPr>
        </p:nvGraphicFramePr>
        <p:xfrm>
          <a:off x="-2" y="445153"/>
          <a:ext cx="4699593" cy="1179643"/>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r>
                        <a:rPr lang="en-US" sz="1000" b="0" dirty="0">
                          <a:solidFill>
                            <a:schemeClr val="tx1"/>
                          </a:solidFill>
                          <a:latin typeface="Tw Cen MT" panose="020B0602020104020603" pitchFamily="34" charset="0"/>
                          <a:cs typeface="Arial" panose="020B0604020202020204" pitchFamily="34" charset="0"/>
                        </a:rPr>
                        <a:t>By Law No. 38A on Energy Efficiency Implemented by 20 Local Authorities by Q4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E2-Drive compliance to environmental sustainability ratings and requirements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17143" y="4723665"/>
            <a:ext cx="6864535" cy="3016210"/>
          </a:xfrm>
          <a:prstGeom prst="rect">
            <a:avLst/>
          </a:prstGeom>
          <a:noFill/>
        </p:spPr>
        <p:txBody>
          <a:bodyPr wrap="square" rtlCol="0">
            <a:spAutoFit/>
          </a:bodyPr>
          <a:lstStyle/>
          <a:p>
            <a:pPr algn="just"/>
            <a:r>
              <a:rPr lang="en-US" sz="1000" dirty="0">
                <a:latin typeface="Tw Cen MT" panose="020B0602020104020603" pitchFamily="34" charset="0"/>
              </a:rPr>
              <a:t>This KPI is under the purview of IWG6.</a:t>
            </a:r>
            <a:endParaRPr lang="en-MY" sz="1000" dirty="0">
              <a:latin typeface="Tw Cen MT" panose="020B0602020104020603" pitchFamily="34" charset="0"/>
            </a:endParaRPr>
          </a:p>
          <a:p>
            <a:pPr algn="just"/>
            <a:endParaRPr lang="en-MY" sz="1000" dirty="0">
              <a:latin typeface="Tw Cen MT" panose="020B0602020104020603" pitchFamily="34" charset="0"/>
            </a:endParaRPr>
          </a:p>
          <a:p>
            <a:pPr algn="just"/>
            <a:r>
              <a:rPr lang="en-MY" sz="1000" dirty="0">
                <a:latin typeface="Tw Cen MT" panose="020B0602020104020603" pitchFamily="34" charset="0"/>
              </a:rPr>
              <a:t>The original KPI was ‘UBBL No.38A on Energy Efficiency gazetted for all states by Q4 2020’. Since its endorsement by MNKT in 2012, only 3 states (Penang, Selangor &amp; Terengganu) had gazetted it. Due to the slow uptake by other states in gazetting UBBL No.38A, TWG2 had endorsed the amendment to the KPI on 30 Jan 2018. The revised KPI is 'By Law No 38A on Energy Efficiency Implemented by 20 Local Authorities by Q4 2020'. </a:t>
            </a:r>
          </a:p>
          <a:p>
            <a:pPr algn="just"/>
            <a:endParaRPr lang="en-MY" sz="1000" dirty="0">
              <a:latin typeface="Tw Cen MT" panose="020B0602020104020603" pitchFamily="34" charset="0"/>
            </a:endParaRPr>
          </a:p>
          <a:p>
            <a:pPr algn="just"/>
            <a:r>
              <a:rPr lang="en-MY" sz="1000" b="1" dirty="0">
                <a:latin typeface="Tw Cen MT" panose="020B0602020104020603" pitchFamily="34" charset="0"/>
                <a:cs typeface="Calibri" pitchFamily="34" charset="0"/>
              </a:rPr>
              <a:t>Guideline on Implementation of MS 1525</a:t>
            </a:r>
            <a:endParaRPr lang="en-MY" sz="1000" b="1" dirty="0">
              <a:latin typeface="Tw Cen MT" panose="020B0602020104020603" pitchFamily="34" charset="0"/>
            </a:endParaRPr>
          </a:p>
          <a:p>
            <a:pPr algn="just"/>
            <a:r>
              <a:rPr lang="en-MY" sz="1000" dirty="0">
                <a:latin typeface="Tw Cen MT" panose="020B0602020104020603" pitchFamily="34" charset="0"/>
              </a:rPr>
              <a:t>JKT in the process of preparing the guideline MS 1525. CIDB provide a guideline samples to JKT which were jointly developed by the industry players to be used by JKT as reference document in their development process of the above guideline.  The implementation plan of the MS 1525 on targeted local authorities was developed.</a:t>
            </a:r>
          </a:p>
          <a:p>
            <a:pPr algn="just"/>
            <a:endParaRPr lang="en-MY" sz="1000" dirty="0">
              <a:latin typeface="Tw Cen MT" panose="020B0602020104020603" pitchFamily="34" charset="0"/>
            </a:endParaRPr>
          </a:p>
          <a:p>
            <a:pPr algn="just"/>
            <a:r>
              <a:rPr lang="en-MY" sz="1000" b="1" dirty="0">
                <a:latin typeface="Tw Cen MT" panose="020B0602020104020603" pitchFamily="34" charset="0"/>
              </a:rPr>
              <a:t>Engagement Session on Adoption of MS 1525</a:t>
            </a:r>
          </a:p>
          <a:p>
            <a:pPr algn="just"/>
            <a:r>
              <a:rPr lang="en-MY" sz="1000" dirty="0">
                <a:latin typeface="Tw Cen MT" panose="020B0602020104020603" pitchFamily="34" charset="0"/>
              </a:rPr>
              <a:t>The engagement sessions with all states will be initiated by JKT after the completion of the guideline.</a:t>
            </a:r>
            <a:r>
              <a:rPr lang="en-US" sz="1000" dirty="0">
                <a:solidFill>
                  <a:srgbClr val="FF0000"/>
                </a:solidFill>
                <a:latin typeface="Tw Cen MT" panose="020B0602020104020603" pitchFamily="34" charset="0"/>
                <a:cs typeface="Calibri" pitchFamily="34" charset="0"/>
              </a:rPr>
              <a:t> </a:t>
            </a:r>
            <a:r>
              <a:rPr lang="en-US" sz="1000" dirty="0">
                <a:latin typeface="Tw Cen MT" panose="020B0602020104020603" pitchFamily="34" charset="0"/>
                <a:cs typeface="Calibri" pitchFamily="34" charset="0"/>
              </a:rPr>
              <a:t>The first engagement session is scheduled to be held on 9 July 2018. </a:t>
            </a:r>
            <a:r>
              <a:rPr lang="en-US" sz="1000" dirty="0" smtClean="0">
                <a:latin typeface="Tw Cen MT" panose="020B0602020104020603" pitchFamily="34" charset="0"/>
                <a:cs typeface="Calibri" pitchFamily="34" charset="0"/>
              </a:rPr>
              <a:t>JKT also was conducted workshop on implementation of By Law No. 38 A to all PBTs in Terengganu, </a:t>
            </a:r>
            <a:r>
              <a:rPr lang="en-US" sz="1000" dirty="0" err="1" smtClean="0">
                <a:latin typeface="Tw Cen MT" panose="020B0602020104020603" pitchFamily="34" charset="0"/>
                <a:cs typeface="Calibri" pitchFamily="34" charset="0"/>
              </a:rPr>
              <a:t>Majlis</a:t>
            </a:r>
            <a:r>
              <a:rPr lang="en-US" sz="1000" dirty="0" smtClean="0">
                <a:latin typeface="Tw Cen MT" panose="020B0602020104020603" pitchFamily="34" charset="0"/>
                <a:cs typeface="Calibri" pitchFamily="34" charset="0"/>
              </a:rPr>
              <a:t> </a:t>
            </a:r>
            <a:r>
              <a:rPr lang="en-US" sz="1000" dirty="0" err="1" smtClean="0">
                <a:latin typeface="Tw Cen MT" panose="020B0602020104020603" pitchFamily="34" charset="0"/>
                <a:cs typeface="Calibri" pitchFamily="34" charset="0"/>
              </a:rPr>
              <a:t>Perbandaran</a:t>
            </a:r>
            <a:r>
              <a:rPr lang="en-US" sz="1000" dirty="0" smtClean="0">
                <a:latin typeface="Tw Cen MT" panose="020B0602020104020603" pitchFamily="34" charset="0"/>
                <a:cs typeface="Calibri" pitchFamily="34" charset="0"/>
              </a:rPr>
              <a:t> Kota </a:t>
            </a:r>
            <a:r>
              <a:rPr lang="en-US" sz="1000" dirty="0" err="1" smtClean="0">
                <a:latin typeface="Tw Cen MT" panose="020B0602020104020603" pitchFamily="34" charset="0"/>
                <a:cs typeface="Calibri" pitchFamily="34" charset="0"/>
              </a:rPr>
              <a:t>Baru</a:t>
            </a:r>
            <a:r>
              <a:rPr lang="en-US" sz="1000" dirty="0" smtClean="0">
                <a:latin typeface="Tw Cen MT" panose="020B0602020104020603" pitchFamily="34" charset="0"/>
                <a:cs typeface="Calibri" pitchFamily="34" charset="0"/>
              </a:rPr>
              <a:t> Bandar Raya Islam </a:t>
            </a:r>
            <a:r>
              <a:rPr lang="en-US" sz="1000" dirty="0" err="1" smtClean="0">
                <a:latin typeface="Tw Cen MT" panose="020B0602020104020603" pitchFamily="34" charset="0"/>
                <a:cs typeface="Calibri" pitchFamily="34" charset="0"/>
              </a:rPr>
              <a:t>dan</a:t>
            </a:r>
            <a:r>
              <a:rPr lang="en-US" sz="1000" dirty="0" smtClean="0">
                <a:latin typeface="Tw Cen MT" panose="020B0602020104020603" pitchFamily="34" charset="0"/>
                <a:cs typeface="Calibri" pitchFamily="34" charset="0"/>
              </a:rPr>
              <a:t> </a:t>
            </a:r>
            <a:r>
              <a:rPr lang="en-US" sz="1000" dirty="0" err="1" smtClean="0">
                <a:latin typeface="Tw Cen MT" panose="020B0602020104020603" pitchFamily="34" charset="0"/>
                <a:cs typeface="Calibri" pitchFamily="34" charset="0"/>
              </a:rPr>
              <a:t>Majlis</a:t>
            </a:r>
            <a:r>
              <a:rPr lang="en-US" sz="1000" dirty="0" smtClean="0">
                <a:latin typeface="Tw Cen MT" panose="020B0602020104020603" pitchFamily="34" charset="0"/>
                <a:cs typeface="Calibri" pitchFamily="34" charset="0"/>
              </a:rPr>
              <a:t> </a:t>
            </a:r>
            <a:r>
              <a:rPr lang="en-US" sz="1000" dirty="0" err="1" smtClean="0">
                <a:latin typeface="Tw Cen MT" panose="020B0602020104020603" pitchFamily="34" charset="0"/>
                <a:cs typeface="Calibri" pitchFamily="34" charset="0"/>
              </a:rPr>
              <a:t>Perbandaran</a:t>
            </a:r>
            <a:r>
              <a:rPr lang="en-US" sz="1000" dirty="0" smtClean="0">
                <a:latin typeface="Tw Cen MT" panose="020B0602020104020603" pitchFamily="34" charset="0"/>
                <a:cs typeface="Calibri" pitchFamily="34" charset="0"/>
              </a:rPr>
              <a:t> Kuantan on 4 September 2018.</a:t>
            </a:r>
            <a:endParaRPr lang="en-US" sz="1000" dirty="0">
              <a:latin typeface="Tw Cen MT" panose="020B0602020104020603" pitchFamily="34" charset="0"/>
              <a:cs typeface="Calibri" pitchFamily="34" charset="0"/>
            </a:endParaRPr>
          </a:p>
          <a:p>
            <a:pPr algn="just"/>
            <a:endParaRPr lang="en-MY" sz="1000" dirty="0">
              <a:latin typeface="Tw Cen MT" panose="020B0602020104020603" pitchFamily="34" charset="0"/>
            </a:endParaRPr>
          </a:p>
          <a:p>
            <a:pPr algn="just"/>
            <a:r>
              <a:rPr lang="en-MY" sz="1000" b="1" dirty="0">
                <a:latin typeface="Tw Cen MT" panose="020B0602020104020603" pitchFamily="34" charset="0"/>
              </a:rPr>
              <a:t>Training Module on UBBL No 38A</a:t>
            </a:r>
          </a:p>
          <a:p>
            <a:pPr algn="just"/>
            <a:r>
              <a:rPr lang="en-MY" sz="1000" dirty="0">
                <a:latin typeface="Tw Cen MT" panose="020B0602020104020603" pitchFamily="34" charset="0"/>
              </a:rPr>
              <a:t>The module will be developed </a:t>
            </a:r>
            <a:r>
              <a:rPr lang="en-MY" sz="1000" dirty="0" smtClean="0">
                <a:latin typeface="Tw Cen MT" panose="020B0602020104020603" pitchFamily="34" charset="0"/>
              </a:rPr>
              <a:t>parallel </a:t>
            </a:r>
            <a:r>
              <a:rPr lang="en-MY" sz="1000" dirty="0">
                <a:latin typeface="Tw Cen MT" panose="020B0602020104020603" pitchFamily="34" charset="0"/>
              </a:rPr>
              <a:t>with the above guideline.</a:t>
            </a: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E2-039</a:t>
            </a:r>
            <a:endParaRPr lang="ms-MY" sz="2800" dirty="0">
              <a:solidFill>
                <a:schemeClr val="bg1"/>
              </a:solidFill>
            </a:endParaRPr>
          </a:p>
        </p:txBody>
      </p:sp>
      <p:sp>
        <p:nvSpPr>
          <p:cNvPr id="15" name="TextBox 14"/>
          <p:cNvSpPr txBox="1"/>
          <p:nvPr/>
        </p:nvSpPr>
        <p:spPr>
          <a:xfrm>
            <a:off x="-10608" y="4509017"/>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28672139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25</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25</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25</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25</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a:solidFill>
                            <a:schemeClr val="tx1"/>
                          </a:solidFill>
                          <a:latin typeface="Tw Cen MT" pitchFamily="34" charset="0"/>
                          <a:cs typeface="Arial" panose="020B0604020202020204" pitchFamily="34" charset="0"/>
                        </a:rPr>
                        <a:t>50 MyCREST Qualified Professionals accredited</a:t>
                      </a: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a:solidFill>
                            <a:schemeClr val="tx1"/>
                          </a:solidFill>
                          <a:latin typeface="Tw Cen MT" pitchFamily="34" charset="0"/>
                          <a:cs typeface="Arial" panose="020B0604020202020204" pitchFamily="34" charset="0"/>
                        </a:rPr>
                        <a:t>100 MyCREST Qualified Professionals accredited</a:t>
                      </a:r>
                      <a:endParaRPr lang="ms-MY" sz="900" dirty="0">
                        <a:solidFill>
                          <a:srgbClr val="000000"/>
                        </a:solidFill>
                        <a:latin typeface="Tw Cen MT" pitchFamily="34" charset="0"/>
                        <a:cs typeface="Arial" panose="020B0604020202020204" pitchFamily="34" charset="0"/>
                      </a:endParaRPr>
                    </a:p>
                    <a:p>
                      <a:pPr eaLnBrk="1" fontAlgn="auto" hangingPunct="1">
                        <a:lnSpc>
                          <a:spcPct val="100000"/>
                        </a:lnSpc>
                        <a:spcBef>
                          <a:spcPts val="0"/>
                        </a:spcBef>
                        <a:spcAft>
                          <a:spcPts val="0"/>
                        </a:spcAft>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a:solidFill>
                            <a:schemeClr val="tx1"/>
                          </a:solidFill>
                          <a:latin typeface="Tw Cen MT" pitchFamily="34" charset="0"/>
                          <a:cs typeface="Arial" panose="020B0604020202020204" pitchFamily="34" charset="0"/>
                        </a:rPr>
                        <a:t>100 MyCREST Qualified Professionals accredited</a:t>
                      </a:r>
                      <a:endParaRPr lang="ms-MY" sz="900" dirty="0">
                        <a:solidFill>
                          <a:srgbClr val="000000"/>
                        </a:solidFill>
                        <a:latin typeface="Tw Cen MT" pitchFamily="34" charset="0"/>
                        <a:cs typeface="Arial" panose="020B0604020202020204" pitchFamily="34" charset="0"/>
                      </a:endParaRPr>
                    </a:p>
                    <a:p>
                      <a:pPr>
                        <a:lnSpc>
                          <a:spcPct val="100000"/>
                        </a:lnSpc>
                      </a:pPr>
                      <a:endParaRPr lang="en-MY" sz="900" dirty="0">
                        <a:solidFill>
                          <a:srgbClr val="FF0000"/>
                        </a:solidFill>
                        <a:latin typeface="Tw Cen MT" pitchFamily="34" charset="0"/>
                      </a:endParaRP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a:solidFill>
                            <a:schemeClr val="tx1"/>
                          </a:solidFill>
                          <a:latin typeface="Tw Cen MT" pitchFamily="34" charset="0"/>
                          <a:cs typeface="Arial" panose="020B0604020202020204" pitchFamily="34" charset="0"/>
                        </a:rPr>
                        <a:t>100 MyCREST Qualified Professionals accredited</a:t>
                      </a:r>
                      <a:endParaRPr lang="ms-MY" sz="900" dirty="0">
                        <a:solidFill>
                          <a:srgbClr val="000000"/>
                        </a:solidFill>
                        <a:latin typeface="Tw Cen MT" pitchFamily="34" charset="0"/>
                        <a:cs typeface="Arial" panose="020B0604020202020204" pitchFamily="34" charset="0"/>
                      </a:endParaRPr>
                    </a:p>
                    <a:p>
                      <a:pPr>
                        <a:lnSpc>
                          <a:spcPct val="100000"/>
                        </a:lnSpc>
                      </a:pPr>
                      <a:endParaRPr lang="en-MY" sz="900" dirty="0">
                        <a:solidFill>
                          <a:srgbClr val="FF0000"/>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699593" cy="1179643"/>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350 </a:t>
                      </a:r>
                      <a:r>
                        <a:rPr lang="en-US" sz="1000" b="0" kern="1200" dirty="0" err="1">
                          <a:solidFill>
                            <a:schemeClr val="tx1"/>
                          </a:solidFill>
                          <a:latin typeface="Tw Cen MT" panose="020B0602020104020603" pitchFamily="34" charset="0"/>
                          <a:ea typeface="+mn-ea"/>
                          <a:cs typeface="+mn-cs"/>
                        </a:rPr>
                        <a:t>MyCREST</a:t>
                      </a:r>
                      <a:r>
                        <a:rPr lang="en-US" sz="1000" b="0" kern="1200" dirty="0">
                          <a:solidFill>
                            <a:schemeClr val="tx1"/>
                          </a:solidFill>
                          <a:latin typeface="Tw Cen MT" panose="020B0602020104020603" pitchFamily="34" charset="0"/>
                          <a:ea typeface="+mn-ea"/>
                          <a:cs typeface="+mn-cs"/>
                        </a:rPr>
                        <a:t> qualified professionals accredited by Q4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E2-Drive compliance to environmental sustainability ratings and requirements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49027"/>
            <a:ext cx="6864535" cy="4555093"/>
          </a:xfrm>
          <a:prstGeom prst="rect">
            <a:avLst/>
          </a:prstGeom>
          <a:noFill/>
        </p:spPr>
        <p:txBody>
          <a:bodyPr wrap="square" rtlCol="0">
            <a:spAutoFit/>
          </a:bodyPr>
          <a:lstStyle/>
          <a:p>
            <a:pPr algn="just"/>
            <a:r>
              <a:rPr lang="en-MY" sz="1000" dirty="0">
                <a:latin typeface="Tw Cen MT" panose="020B0602020104020603" pitchFamily="34" charset="0"/>
              </a:rPr>
              <a:t>This KPI is under the purview of IWG6.</a:t>
            </a:r>
          </a:p>
          <a:p>
            <a:pPr algn="just"/>
            <a:endParaRPr lang="en-MY" sz="1000" dirty="0">
              <a:latin typeface="Tw Cen MT" panose="020B0602020104020603" pitchFamily="34" charset="0"/>
            </a:endParaRPr>
          </a:p>
          <a:p>
            <a:pPr algn="just"/>
            <a:r>
              <a:rPr lang="en-MY" sz="1000" dirty="0" err="1">
                <a:latin typeface="Tw Cen MT" panose="020B0602020104020603" pitchFamily="34" charset="0"/>
              </a:rPr>
              <a:t>MyCREST</a:t>
            </a:r>
            <a:r>
              <a:rPr lang="en-MY" sz="1000" dirty="0">
                <a:latin typeface="Tw Cen MT" panose="020B0602020104020603" pitchFamily="34" charset="0"/>
              </a:rPr>
              <a:t> stands for Malaysia Carbon Reduction and Environmental </a:t>
            </a:r>
            <a:r>
              <a:rPr lang="en-MY" sz="1000" dirty="0" err="1">
                <a:latin typeface="Tw Cen MT" panose="020B0602020104020603" pitchFamily="34" charset="0"/>
              </a:rPr>
              <a:t>Sustainablity</a:t>
            </a:r>
            <a:r>
              <a:rPr lang="en-MY" sz="1000" dirty="0">
                <a:latin typeface="Tw Cen MT" panose="020B0602020104020603" pitchFamily="34" charset="0"/>
              </a:rPr>
              <a:t> Rating Tool</a:t>
            </a:r>
          </a:p>
          <a:p>
            <a:pPr algn="just"/>
            <a:endParaRPr lang="en-MY" sz="1000" dirty="0">
              <a:latin typeface="Tw Cen MT" panose="020B0602020104020603" pitchFamily="34" charset="0"/>
            </a:endParaRPr>
          </a:p>
          <a:p>
            <a:pPr algn="just"/>
            <a:r>
              <a:rPr lang="en-MY" sz="1000" dirty="0" err="1">
                <a:latin typeface="Tw Cen MT" panose="020B0602020104020603" pitchFamily="34" charset="0"/>
              </a:rPr>
              <a:t>MyCREST</a:t>
            </a:r>
            <a:r>
              <a:rPr lang="en-MY" sz="1000" dirty="0">
                <a:latin typeface="Tw Cen MT" panose="020B0602020104020603" pitchFamily="34" charset="0"/>
              </a:rPr>
              <a:t> Qualified Professionals are the personnel accredited by CIDB whose role is to facilitate the industry in adopting </a:t>
            </a:r>
            <a:r>
              <a:rPr lang="en-MY" sz="1000" dirty="0" err="1">
                <a:latin typeface="Tw Cen MT" panose="020B0602020104020603" pitchFamily="34" charset="0"/>
              </a:rPr>
              <a:t>MyCREST</a:t>
            </a:r>
            <a:r>
              <a:rPr lang="en-MY" sz="1000" dirty="0">
                <a:latin typeface="Tw Cen MT" panose="020B0602020104020603" pitchFamily="34" charset="0"/>
              </a:rPr>
              <a:t> in building construction projects.</a:t>
            </a:r>
          </a:p>
          <a:p>
            <a:pPr algn="just"/>
            <a:endParaRPr lang="en-MY" sz="1000" dirty="0">
              <a:latin typeface="Tw Cen MT" panose="020B0602020104020603" pitchFamily="34" charset="0"/>
            </a:endParaRPr>
          </a:p>
          <a:p>
            <a:pPr algn="just"/>
            <a:r>
              <a:rPr lang="en-MY" sz="1000" dirty="0">
                <a:latin typeface="Tw Cen MT" panose="020B0602020104020603" pitchFamily="34" charset="0"/>
              </a:rPr>
              <a:t>As of 2017, there are 164 accredited </a:t>
            </a:r>
            <a:r>
              <a:rPr lang="en-MY" sz="1000" dirty="0" err="1">
                <a:latin typeface="Tw Cen MT" panose="020B0602020104020603" pitchFamily="34" charset="0"/>
              </a:rPr>
              <a:t>MyCREST</a:t>
            </a:r>
            <a:r>
              <a:rPr lang="en-MY" sz="1000" dirty="0">
                <a:latin typeface="Tw Cen MT" panose="020B0602020104020603" pitchFamily="34" charset="0"/>
              </a:rPr>
              <a:t> Qualified Professionals where 133 are representative from government agencies and 31 are representative from private sectors, academicians, and associations.</a:t>
            </a:r>
          </a:p>
          <a:p>
            <a:pPr algn="just"/>
            <a:endParaRPr lang="en-MY" sz="1000" dirty="0">
              <a:latin typeface="Tw Cen MT" panose="020B0602020104020603" pitchFamily="34" charset="0"/>
            </a:endParaRPr>
          </a:p>
          <a:p>
            <a:pPr algn="just"/>
            <a:r>
              <a:rPr lang="en-MY" sz="1000" b="1" dirty="0" smtClean="0">
                <a:latin typeface="Tw Cen MT" panose="020B0602020104020603" pitchFamily="34" charset="0"/>
              </a:rPr>
              <a:t>100 </a:t>
            </a:r>
            <a:r>
              <a:rPr lang="en-MY" sz="1000" b="1" dirty="0" err="1" smtClean="0">
                <a:latin typeface="Tw Cen MT" panose="020B0602020104020603" pitchFamily="34" charset="0"/>
              </a:rPr>
              <a:t>MyCREST</a:t>
            </a:r>
            <a:r>
              <a:rPr lang="en-MY" sz="1000" b="1" dirty="0" smtClean="0">
                <a:latin typeface="Tw Cen MT" panose="020B0602020104020603" pitchFamily="34" charset="0"/>
              </a:rPr>
              <a:t> </a:t>
            </a:r>
            <a:r>
              <a:rPr lang="en-MY" sz="1000" b="1" dirty="0">
                <a:latin typeface="Tw Cen MT" panose="020B0602020104020603" pitchFamily="34" charset="0"/>
              </a:rPr>
              <a:t>Qualified Professionals </a:t>
            </a:r>
            <a:r>
              <a:rPr lang="en-MY" sz="1000" b="1" dirty="0" smtClean="0">
                <a:latin typeface="Tw Cen MT" panose="020B0602020104020603" pitchFamily="34" charset="0"/>
              </a:rPr>
              <a:t>Accredited in 2018</a:t>
            </a:r>
            <a:endParaRPr lang="en-MY" sz="1000" b="1" dirty="0">
              <a:latin typeface="Tw Cen MT" panose="020B0602020104020603" pitchFamily="34" charset="0"/>
            </a:endParaRPr>
          </a:p>
          <a:p>
            <a:pPr algn="just"/>
            <a:r>
              <a:rPr lang="en-MY" sz="1000" dirty="0" smtClean="0">
                <a:latin typeface="Tw Cen MT" panose="020B0602020104020603" pitchFamily="34" charset="0"/>
              </a:rPr>
              <a:t>As of Q3 2018, 3 training courses were conducted as follows : </a:t>
            </a:r>
          </a:p>
          <a:p>
            <a:pPr algn="just"/>
            <a:endParaRPr lang="en-MY" sz="1000" dirty="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a:latin typeface="Tw Cen MT" panose="020B0602020104020603" pitchFamily="34" charset="0"/>
            </a:endParaRPr>
          </a:p>
          <a:p>
            <a:pPr algn="just"/>
            <a:r>
              <a:rPr lang="en-MY" sz="1000" dirty="0" smtClean="0">
                <a:latin typeface="Tw Cen MT" panose="020B0602020104020603" pitchFamily="34" charset="0"/>
              </a:rPr>
              <a:t>Out of 131 participants attended the above courses, 107 passed the </a:t>
            </a:r>
            <a:r>
              <a:rPr lang="en-MY" sz="1000" dirty="0" err="1" smtClean="0">
                <a:latin typeface="Tw Cen MT" panose="020B0602020104020603" pitchFamily="34" charset="0"/>
              </a:rPr>
              <a:t>MyCREST</a:t>
            </a:r>
            <a:r>
              <a:rPr lang="en-MY" sz="1000" dirty="0" smtClean="0">
                <a:latin typeface="Tw Cen MT" panose="020B0602020104020603" pitchFamily="34" charset="0"/>
              </a:rPr>
              <a:t> QP Exam (74 have not taken the exam). The accreditation to qualified candidates are expected to be completed in Q4 2018.</a:t>
            </a: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E2-120</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graphicFrame>
        <p:nvGraphicFramePr>
          <p:cNvPr id="12" name="Table 11"/>
          <p:cNvGraphicFramePr>
            <a:graphicFrameLocks noGrp="1"/>
          </p:cNvGraphicFramePr>
          <p:nvPr>
            <p:extLst/>
          </p:nvPr>
        </p:nvGraphicFramePr>
        <p:xfrm>
          <a:off x="78863" y="6519834"/>
          <a:ext cx="4074036" cy="1859280"/>
        </p:xfrm>
        <a:graphic>
          <a:graphicData uri="http://schemas.openxmlformats.org/drawingml/2006/table">
            <a:tbl>
              <a:tblPr firstRow="1" bandRow="1">
                <a:tableStyleId>{5C22544A-7EE6-4342-B048-85BDC9FD1C3A}</a:tableStyleId>
              </a:tblPr>
              <a:tblGrid>
                <a:gridCol w="1358012">
                  <a:extLst>
                    <a:ext uri="{9D8B030D-6E8A-4147-A177-3AD203B41FA5}">
                      <a16:colId xmlns:a16="http://schemas.microsoft.com/office/drawing/2014/main" val="897629441"/>
                    </a:ext>
                  </a:extLst>
                </a:gridCol>
                <a:gridCol w="1358012">
                  <a:extLst>
                    <a:ext uri="{9D8B030D-6E8A-4147-A177-3AD203B41FA5}">
                      <a16:colId xmlns:a16="http://schemas.microsoft.com/office/drawing/2014/main" val="2930050253"/>
                    </a:ext>
                  </a:extLst>
                </a:gridCol>
                <a:gridCol w="1358012">
                  <a:extLst>
                    <a:ext uri="{9D8B030D-6E8A-4147-A177-3AD203B41FA5}">
                      <a16:colId xmlns:a16="http://schemas.microsoft.com/office/drawing/2014/main" val="3813405983"/>
                    </a:ext>
                  </a:extLst>
                </a:gridCol>
              </a:tblGrid>
              <a:tr h="396000">
                <a:tc>
                  <a:txBody>
                    <a:bodyPr/>
                    <a:lstStyle/>
                    <a:p>
                      <a:pPr algn="ctr"/>
                      <a:r>
                        <a:rPr lang="ms-MY" sz="1000" dirty="0" smtClean="0">
                          <a:latin typeface="Tw Cen MT" panose="020B0602020104020603" pitchFamily="34" charset="0"/>
                        </a:rPr>
                        <a:t>DATE</a:t>
                      </a:r>
                      <a:endParaRPr lang="ms-MY" sz="1000" dirty="0">
                        <a:latin typeface="Tw Cen MT" panose="020B0602020104020603"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ms-MY" sz="1000" smtClean="0">
                          <a:latin typeface="Tw Cen MT" panose="020B0602020104020603" pitchFamily="34" charset="0"/>
                        </a:rPr>
                        <a:t>COLLABORATION</a:t>
                      </a:r>
                      <a:endParaRPr lang="ms-MY" sz="1000">
                        <a:latin typeface="Tw Cen MT" panose="020B0602020104020603"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ms-MY" sz="1000" smtClean="0">
                          <a:latin typeface="Tw Cen MT" panose="020B0602020104020603" pitchFamily="34" charset="0"/>
                        </a:rPr>
                        <a:t>NO. OF PARTICIPANTS</a:t>
                      </a:r>
                      <a:endParaRPr lang="ms-MY" sz="1000">
                        <a:latin typeface="Tw Cen MT" panose="020B0602020104020603"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871500841"/>
                  </a:ext>
                </a:extLst>
              </a:tr>
              <a:tr h="232012">
                <a:tc>
                  <a:txBody>
                    <a:bodyPr/>
                    <a:lstStyle/>
                    <a:p>
                      <a:pPr algn="ctr"/>
                      <a:r>
                        <a:rPr lang="ms-MY" sz="1000" smtClean="0">
                          <a:latin typeface="Tw Cen MT" panose="020B0602020104020603" pitchFamily="34" charset="0"/>
                        </a:rPr>
                        <a:t>13-15 Mar</a:t>
                      </a:r>
                      <a:r>
                        <a:rPr lang="ms-MY" sz="1000" baseline="0" smtClean="0">
                          <a:latin typeface="Tw Cen MT" panose="020B0602020104020603" pitchFamily="34" charset="0"/>
                        </a:rPr>
                        <a:t> </a:t>
                      </a:r>
                      <a:r>
                        <a:rPr lang="ms-MY" sz="1000" smtClean="0">
                          <a:latin typeface="Tw Cen MT" panose="020B0602020104020603" pitchFamily="34" charset="0"/>
                        </a:rPr>
                        <a:t>2018</a:t>
                      </a:r>
                      <a:endParaRPr lang="ms-MY" sz="1000">
                        <a:latin typeface="Tw Cen MT" panose="020B0602020104020603"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F7ED"/>
                    </a:solidFill>
                  </a:tcPr>
                </a:tc>
                <a:tc>
                  <a:txBody>
                    <a:bodyPr/>
                    <a:lstStyle/>
                    <a:p>
                      <a:pPr algn="ctr"/>
                      <a:r>
                        <a:rPr lang="ms-MY" sz="1000" smtClean="0">
                          <a:latin typeface="Tw Cen MT" panose="020B0602020104020603" pitchFamily="34" charset="0"/>
                        </a:rPr>
                        <a:t>JKR Putrajaya</a:t>
                      </a:r>
                      <a:endParaRPr lang="ms-MY" sz="1000">
                        <a:latin typeface="Tw Cen MT" panose="020B0602020104020603"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F7ED"/>
                    </a:solidFill>
                  </a:tcPr>
                </a:tc>
                <a:tc>
                  <a:txBody>
                    <a:bodyPr/>
                    <a:lstStyle/>
                    <a:p>
                      <a:pPr algn="ctr"/>
                      <a:r>
                        <a:rPr lang="ms-MY" sz="1000" smtClean="0">
                          <a:latin typeface="Tw Cen MT" panose="020B0602020104020603" pitchFamily="34" charset="0"/>
                        </a:rPr>
                        <a:t>35</a:t>
                      </a:r>
                      <a:endParaRPr lang="ms-MY" sz="1000">
                        <a:latin typeface="Tw Cen MT" panose="020B0602020104020603"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F7ED"/>
                    </a:solidFill>
                  </a:tcPr>
                </a:tc>
                <a:extLst>
                  <a:ext uri="{0D108BD9-81ED-4DB2-BD59-A6C34878D82A}">
                    <a16:rowId xmlns:a16="http://schemas.microsoft.com/office/drawing/2014/main" val="956212363"/>
                  </a:ext>
                </a:extLst>
              </a:tr>
              <a:tr h="178445">
                <a:tc>
                  <a:txBody>
                    <a:bodyPr/>
                    <a:lstStyle/>
                    <a:p>
                      <a:pPr algn="ctr"/>
                      <a:r>
                        <a:rPr lang="ms-MY" sz="1000" smtClean="0">
                          <a:latin typeface="Tw Cen MT" panose="020B0602020104020603" pitchFamily="34" charset="0"/>
                        </a:rPr>
                        <a:t>10-12</a:t>
                      </a:r>
                      <a:r>
                        <a:rPr lang="ms-MY" sz="1000" baseline="0" smtClean="0">
                          <a:latin typeface="Tw Cen MT" panose="020B0602020104020603" pitchFamily="34" charset="0"/>
                        </a:rPr>
                        <a:t> April 2018</a:t>
                      </a:r>
                      <a:endParaRPr lang="ms-MY" sz="1000">
                        <a:latin typeface="Tw Cen MT" panose="020B0602020104020603"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1000" smtClean="0">
                          <a:latin typeface="Tw Cen MT" panose="020B0602020104020603" pitchFamily="34" charset="0"/>
                        </a:rPr>
                        <a:t>JKR Putrajaya</a:t>
                      </a:r>
                      <a:endParaRPr lang="ms-MY" sz="1000">
                        <a:latin typeface="Tw Cen MT" panose="020B0602020104020603"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1000" smtClean="0">
                          <a:latin typeface="Tw Cen MT" panose="020B0602020104020603" pitchFamily="34" charset="0"/>
                        </a:rPr>
                        <a:t>34</a:t>
                      </a:r>
                      <a:endParaRPr lang="ms-MY" sz="1000">
                        <a:latin typeface="Tw Cen MT" panose="020B0602020104020603"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9579480"/>
                  </a:ext>
                </a:extLst>
              </a:tr>
              <a:tr h="178445">
                <a:tc>
                  <a:txBody>
                    <a:bodyPr/>
                    <a:lstStyle/>
                    <a:p>
                      <a:pPr algn="ctr"/>
                      <a:r>
                        <a:rPr lang="ms-MY" sz="1000" dirty="0" smtClean="0">
                          <a:latin typeface="Tw Cen MT" panose="020B0602020104020603" pitchFamily="34" charset="0"/>
                        </a:rPr>
                        <a:t>17-19 April 2018</a:t>
                      </a:r>
                      <a:endParaRPr lang="ms-MY" sz="1000" dirty="0">
                        <a:latin typeface="Tw Cen MT" panose="020B0602020104020603"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1000" smtClean="0">
                          <a:latin typeface="Tw Cen MT" panose="020B0602020104020603" pitchFamily="34" charset="0"/>
                        </a:rPr>
                        <a:t>Open</a:t>
                      </a:r>
                      <a:r>
                        <a:rPr lang="ms-MY" sz="1000" baseline="0" smtClean="0">
                          <a:latin typeface="Tw Cen MT" panose="020B0602020104020603" pitchFamily="34" charset="0"/>
                        </a:rPr>
                        <a:t> to public</a:t>
                      </a:r>
                      <a:endParaRPr lang="ms-MY" sz="1000">
                        <a:latin typeface="Tw Cen MT" panose="020B0602020104020603"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1000" dirty="0" smtClean="0">
                          <a:latin typeface="Tw Cen MT" panose="020B0602020104020603" pitchFamily="34" charset="0"/>
                        </a:rPr>
                        <a:t>32</a:t>
                      </a:r>
                      <a:endParaRPr lang="ms-MY" sz="1000" dirty="0">
                        <a:latin typeface="Tw Cen MT" panose="020B0602020104020603"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82764541"/>
                  </a:ext>
                </a:extLst>
              </a:tr>
              <a:tr h="178445">
                <a:tc>
                  <a:txBody>
                    <a:bodyPr/>
                    <a:lstStyle/>
                    <a:p>
                      <a:pPr algn="ctr"/>
                      <a:r>
                        <a:rPr lang="en-US" sz="1000" dirty="0" smtClean="0">
                          <a:latin typeface="Tw Cen MT" panose="020B0602020104020603" pitchFamily="34" charset="0"/>
                        </a:rPr>
                        <a:t>7</a:t>
                      </a:r>
                      <a:r>
                        <a:rPr lang="en-US" sz="1000" baseline="0" dirty="0" smtClean="0">
                          <a:latin typeface="Tw Cen MT" panose="020B0602020104020603" pitchFamily="34" charset="0"/>
                        </a:rPr>
                        <a:t> – 9 Aug 2018</a:t>
                      </a:r>
                      <a:endParaRPr lang="ms-MY" sz="1000" dirty="0">
                        <a:latin typeface="Tw Cen MT" panose="020B0602020104020603"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err="1" smtClean="0">
                          <a:latin typeface="Tw Cen MT" panose="020B0602020104020603" pitchFamily="34" charset="0"/>
                        </a:rPr>
                        <a:t>PLANMalaysia</a:t>
                      </a:r>
                      <a:endParaRPr lang="ms-MY" sz="1000" dirty="0">
                        <a:latin typeface="Tw Cen MT" panose="020B0602020104020603"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smtClean="0">
                          <a:latin typeface="Tw Cen MT" panose="020B0602020104020603" pitchFamily="34" charset="0"/>
                        </a:rPr>
                        <a:t>30</a:t>
                      </a:r>
                      <a:endParaRPr lang="ms-MY" sz="1000" dirty="0">
                        <a:latin typeface="Tw Cen MT" panose="020B0602020104020603"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78445">
                <a:tc>
                  <a:txBody>
                    <a:bodyPr/>
                    <a:lstStyle/>
                    <a:p>
                      <a:pPr algn="ctr"/>
                      <a:r>
                        <a:rPr lang="en-US" sz="1000" dirty="0" smtClean="0">
                          <a:latin typeface="Tw Cen MT" panose="020B0602020104020603" pitchFamily="34" charset="0"/>
                        </a:rPr>
                        <a:t>18 – 20 Sept 2018</a:t>
                      </a:r>
                      <a:endParaRPr lang="ms-MY" sz="1000" dirty="0">
                        <a:latin typeface="Tw Cen MT" panose="020B0602020104020603"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smtClean="0">
                          <a:latin typeface="Tw Cen MT" panose="020B0602020104020603" pitchFamily="34" charset="0"/>
                        </a:rPr>
                        <a:t>Ministry of Health</a:t>
                      </a:r>
                      <a:endParaRPr lang="ms-MY" sz="1000" dirty="0">
                        <a:latin typeface="Tw Cen MT" panose="020B0602020104020603"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smtClean="0">
                          <a:latin typeface="Tw Cen MT" panose="020B0602020104020603" pitchFamily="34" charset="0"/>
                        </a:rPr>
                        <a:t>36</a:t>
                      </a:r>
                      <a:endParaRPr lang="ms-MY" sz="1000" dirty="0">
                        <a:latin typeface="Tw Cen MT" panose="020B0602020104020603"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178445">
                <a:tc>
                  <a:txBody>
                    <a:bodyPr/>
                    <a:lstStyle/>
                    <a:p>
                      <a:pPr algn="ctr"/>
                      <a:r>
                        <a:rPr lang="en-US" sz="1000" dirty="0" smtClean="0">
                          <a:latin typeface="Tw Cen MT" panose="020B0602020104020603" pitchFamily="34" charset="0"/>
                        </a:rPr>
                        <a:t>24</a:t>
                      </a:r>
                      <a:r>
                        <a:rPr lang="en-US" sz="1000" baseline="0" dirty="0" smtClean="0">
                          <a:latin typeface="Tw Cen MT" panose="020B0602020104020603" pitchFamily="34" charset="0"/>
                        </a:rPr>
                        <a:t> – 26 Sept 2018</a:t>
                      </a:r>
                      <a:endParaRPr lang="ms-MY" sz="1000" dirty="0">
                        <a:latin typeface="Tw Cen MT" panose="020B0602020104020603"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smtClean="0">
                          <a:latin typeface="Tw Cen MT" panose="020B0602020104020603" pitchFamily="34" charset="0"/>
                        </a:rPr>
                        <a:t>JKR Malaysia</a:t>
                      </a:r>
                      <a:endParaRPr lang="ms-MY" sz="1000" dirty="0">
                        <a:latin typeface="Tw Cen MT" panose="020B0602020104020603"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smtClean="0">
                          <a:latin typeface="Tw Cen MT" panose="020B0602020104020603" pitchFamily="34" charset="0"/>
                        </a:rPr>
                        <a:t>38</a:t>
                      </a:r>
                      <a:endParaRPr lang="ms-MY" sz="1000" dirty="0">
                        <a:latin typeface="Tw Cen MT" panose="020B0602020104020603"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70715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2134</TotalTime>
  <Words>5377</Words>
  <Application>Microsoft Office PowerPoint</Application>
  <PresentationFormat>A4 Paper (210x297 mm)</PresentationFormat>
  <Paragraphs>931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Nazir</dc:creator>
  <cp:lastModifiedBy>CIDB</cp:lastModifiedBy>
  <cp:revision>238</cp:revision>
  <cp:lastPrinted>2018-10-03T01:23:02Z</cp:lastPrinted>
  <dcterms:created xsi:type="dcterms:W3CDTF">2017-12-19T05:02:18Z</dcterms:created>
  <dcterms:modified xsi:type="dcterms:W3CDTF">2018-11-15T04:58:46Z</dcterms:modified>
</cp:coreProperties>
</file>