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3" r:id="rId2"/>
    <p:sldId id="284" r:id="rId3"/>
    <p:sldId id="285" r:id="rId4"/>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guide id="3" pos="26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56A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740" autoAdjust="0"/>
    <p:restoredTop sz="94660"/>
  </p:normalViewPr>
  <p:slideViewPr>
    <p:cSldViewPr snapToGrid="0" showGuides="1">
      <p:cViewPr>
        <p:scale>
          <a:sx n="112" d="100"/>
          <a:sy n="112" d="100"/>
        </p:scale>
        <p:origin x="1182" y="-3204"/>
      </p:cViewPr>
      <p:guideLst>
        <p:guide orient="horz" pos="3120"/>
        <p:guide pos="2160"/>
        <p:guide pos="26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22/11/2018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904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22/11/2018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8431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22/11/2018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8387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22/11/2018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62412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CADDCD-F0B0-4023-B01F-2161B4D109FB}" type="datetimeFigureOut">
              <a:rPr lang="ms-MY" smtClean="0"/>
              <a:pPr/>
              <a:t>22/11/2018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37269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CADDCD-F0B0-4023-B01F-2161B4D109FB}" type="datetimeFigureOut">
              <a:rPr lang="ms-MY" smtClean="0"/>
              <a:pPr/>
              <a:t>22/11/2018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268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CADDCD-F0B0-4023-B01F-2161B4D109FB}" type="datetimeFigureOut">
              <a:rPr lang="ms-MY" smtClean="0"/>
              <a:pPr/>
              <a:t>22/11/2018</a:t>
            </a:fld>
            <a:endParaRPr lang="ms-MY"/>
          </a:p>
        </p:txBody>
      </p:sp>
      <p:sp>
        <p:nvSpPr>
          <p:cNvPr id="8" name="Footer Placeholder 7"/>
          <p:cNvSpPr>
            <a:spLocks noGrp="1"/>
          </p:cNvSpPr>
          <p:nvPr>
            <p:ph type="ftr" sz="quarter" idx="11"/>
          </p:nvPr>
        </p:nvSpPr>
        <p:spPr/>
        <p:txBody>
          <a:bodyPr/>
          <a:lstStyle/>
          <a:p>
            <a:endParaRPr lang="ms-MY"/>
          </a:p>
        </p:txBody>
      </p:sp>
      <p:sp>
        <p:nvSpPr>
          <p:cNvPr id="9" name="Slide Number Placeholder 8"/>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2811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CADDCD-F0B0-4023-B01F-2161B4D109FB}" type="datetimeFigureOut">
              <a:rPr lang="ms-MY" smtClean="0"/>
              <a:pPr/>
              <a:t>22/11/2018</a:t>
            </a:fld>
            <a:endParaRPr lang="ms-MY"/>
          </a:p>
        </p:txBody>
      </p:sp>
      <p:sp>
        <p:nvSpPr>
          <p:cNvPr id="4" name="Footer Placeholder 3"/>
          <p:cNvSpPr>
            <a:spLocks noGrp="1"/>
          </p:cNvSpPr>
          <p:nvPr>
            <p:ph type="ftr" sz="quarter" idx="11"/>
          </p:nvPr>
        </p:nvSpPr>
        <p:spPr/>
        <p:txBody>
          <a:bodyPr/>
          <a:lstStyle/>
          <a:p>
            <a:endParaRPr lang="ms-MY"/>
          </a:p>
        </p:txBody>
      </p:sp>
      <p:sp>
        <p:nvSpPr>
          <p:cNvPr id="5" name="Slide Number Placeholder 4"/>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29604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ADDCD-F0B0-4023-B01F-2161B4D109FB}" type="datetimeFigureOut">
              <a:rPr lang="ms-MY" smtClean="0"/>
              <a:pPr/>
              <a:t>22/11/2018</a:t>
            </a:fld>
            <a:endParaRPr lang="ms-MY"/>
          </a:p>
        </p:txBody>
      </p:sp>
      <p:sp>
        <p:nvSpPr>
          <p:cNvPr id="3" name="Footer Placeholder 2"/>
          <p:cNvSpPr>
            <a:spLocks noGrp="1"/>
          </p:cNvSpPr>
          <p:nvPr>
            <p:ph type="ftr" sz="quarter" idx="11"/>
          </p:nvPr>
        </p:nvSpPr>
        <p:spPr/>
        <p:txBody>
          <a:bodyPr/>
          <a:lstStyle/>
          <a:p>
            <a:endParaRPr lang="ms-MY"/>
          </a:p>
        </p:txBody>
      </p:sp>
      <p:sp>
        <p:nvSpPr>
          <p:cNvPr id="4" name="Slide Number Placeholder 3"/>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74708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22/11/2018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66703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22/11/2018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97764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CADDCD-F0B0-4023-B01F-2161B4D109FB}" type="datetimeFigureOut">
              <a:rPr lang="ms-MY" smtClean="0"/>
              <a:pPr/>
              <a:t>22/11/2018</a:t>
            </a:fld>
            <a:endParaRPr lang="ms-MY"/>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ms-MY"/>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B9B8DE-906F-438B-A45B-5C9B1DA7FB74}" type="slidenum">
              <a:rPr lang="ms-MY" smtClean="0"/>
              <a:pPr/>
              <a:t>‹#›</a:t>
            </a:fld>
            <a:endParaRPr lang="ms-MY"/>
          </a:p>
        </p:txBody>
      </p:sp>
    </p:spTree>
    <p:extLst>
      <p:ext uri="{BB962C8B-B14F-4D97-AF65-F5344CB8AC3E}">
        <p14:creationId xmlns:p14="http://schemas.microsoft.com/office/powerpoint/2010/main" val="1447131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8687" y="4677102"/>
            <a:ext cx="3448475" cy="5324535"/>
          </a:xfrm>
          <a:prstGeom prst="rect">
            <a:avLst/>
          </a:prstGeom>
          <a:noFill/>
        </p:spPr>
        <p:txBody>
          <a:bodyPr wrap="square" rtlCol="0">
            <a:spAutoFit/>
          </a:bodyPr>
          <a:lstStyle/>
          <a:p>
            <a:pPr marL="85725" indent="-85725"/>
            <a:r>
              <a:rPr lang="en-MY" sz="900" dirty="0" smtClean="0">
                <a:latin typeface="Tw Cen MT" panose="020B0602020104020603" pitchFamily="34" charset="0"/>
              </a:rPr>
              <a:t>This KPI is under the purview of IWG4.</a:t>
            </a:r>
            <a:endParaRPr lang="en-US" sz="900" b="1" dirty="0" smtClean="0">
              <a:latin typeface="Tw Cen MT" pitchFamily="34" charset="0"/>
            </a:endParaRPr>
          </a:p>
          <a:p>
            <a:pPr marL="85725" indent="-85725"/>
            <a:endParaRPr lang="en-US" sz="300" b="1" dirty="0">
              <a:latin typeface="Tw Cen MT" pitchFamily="34" charset="0"/>
            </a:endParaRPr>
          </a:p>
          <a:p>
            <a:pPr marL="85725" indent="-85725"/>
            <a:r>
              <a:rPr lang="en-US" sz="900" b="1" dirty="0" smtClean="0">
                <a:latin typeface="Tw Cen MT" pitchFamily="34" charset="0"/>
              </a:rPr>
              <a:t>e-submission and e-approval</a:t>
            </a:r>
          </a:p>
          <a:p>
            <a:r>
              <a:rPr lang="en-US" sz="900" dirty="0">
                <a:latin typeface="Tw Cen MT" pitchFamily="34" charset="0"/>
              </a:rPr>
              <a:t>e</a:t>
            </a:r>
            <a:r>
              <a:rPr lang="en-MY" sz="900" dirty="0" smtClean="0">
                <a:latin typeface="Tw Cen MT" pitchFamily="34" charset="0"/>
              </a:rPr>
              <a:t>-submission and e-approval form part of an integrated Construction </a:t>
            </a:r>
            <a:r>
              <a:rPr lang="en-MY" sz="900" dirty="0">
                <a:latin typeface="Tw Cen MT" pitchFamily="34" charset="0"/>
              </a:rPr>
              <a:t>P</a:t>
            </a:r>
            <a:r>
              <a:rPr lang="en-MY" sz="900" dirty="0" smtClean="0">
                <a:latin typeface="Tw Cen MT" pitchFamily="34" charset="0"/>
              </a:rPr>
              <a:t>ermit </a:t>
            </a:r>
            <a:r>
              <a:rPr lang="en-MY" sz="900" dirty="0">
                <a:latin typeface="Tw Cen MT" pitchFamily="34" charset="0"/>
              </a:rPr>
              <a:t>M</a:t>
            </a:r>
            <a:r>
              <a:rPr lang="en-MY" sz="900" dirty="0" smtClean="0">
                <a:latin typeface="Tw Cen MT" pitchFamily="34" charset="0"/>
              </a:rPr>
              <a:t>anagement </a:t>
            </a:r>
            <a:r>
              <a:rPr lang="en-MY" sz="900" dirty="0">
                <a:latin typeface="Tw Cen MT" pitchFamily="34" charset="0"/>
              </a:rPr>
              <a:t>S</a:t>
            </a:r>
            <a:r>
              <a:rPr lang="en-MY" sz="900" dirty="0" smtClean="0">
                <a:latin typeface="Tw Cen MT" pitchFamily="34" charset="0"/>
              </a:rPr>
              <a:t>ystem designed to strengthen </a:t>
            </a:r>
            <a:r>
              <a:rPr lang="en-MY" sz="900" dirty="0">
                <a:latin typeface="Tw Cen MT" pitchFamily="34" charset="0"/>
              </a:rPr>
              <a:t>the delivery </a:t>
            </a:r>
            <a:r>
              <a:rPr lang="en-MY" sz="900" dirty="0" smtClean="0">
                <a:latin typeface="Tw Cen MT" pitchFamily="34" charset="0"/>
              </a:rPr>
              <a:t>processes for the approval of Construction Permits. In line with the Eleventh Malaysia Plan (RMKe-11) that emphasizes on wider adoption of ICT, the new system will be based on open-source, fully integrated with existing systems, utilise cloud computing and customer-centric transaction processing. This initiative is expected to provide substantial cost saving and at the same time ensure higher productivity. This new application system has been designed to complement the existing 6 processes as follows:-</a:t>
            </a:r>
          </a:p>
          <a:p>
            <a:r>
              <a:rPr lang="en-MY" sz="900" u="sng" dirty="0" smtClean="0">
                <a:latin typeface="Tw Cen MT" pitchFamily="34" charset="0"/>
              </a:rPr>
              <a:t>Pre-Construction</a:t>
            </a:r>
          </a:p>
          <a:p>
            <a:pPr marL="180975" indent="-95250">
              <a:buFont typeface="Arial" pitchFamily="34" charset="0"/>
              <a:buChar char="•"/>
            </a:pPr>
            <a:r>
              <a:rPr lang="en-MY" sz="900" dirty="0" smtClean="0">
                <a:latin typeface="Tw Cen MT" pitchFamily="34" charset="0"/>
              </a:rPr>
              <a:t>Process 1  - </a:t>
            </a:r>
            <a:r>
              <a:rPr lang="en-US" sz="900" dirty="0" smtClean="0">
                <a:latin typeface="Tw Cen MT" panose="020B0602020104020603" pitchFamily="34" charset="0"/>
              </a:rPr>
              <a:t>Data gathering </a:t>
            </a:r>
            <a:r>
              <a:rPr lang="en-MY" sz="900" dirty="0" smtClean="0">
                <a:latin typeface="Tw Cen MT" pitchFamily="34" charset="0"/>
              </a:rPr>
              <a:t>(not mandatory)</a:t>
            </a:r>
          </a:p>
          <a:p>
            <a:pPr marL="180975" indent="-95250">
              <a:buFont typeface="Arial" pitchFamily="34" charset="0"/>
              <a:buChar char="•"/>
            </a:pPr>
            <a:r>
              <a:rPr lang="en-MY" sz="900" dirty="0" smtClean="0">
                <a:latin typeface="Tw Cen MT" pitchFamily="34" charset="0"/>
              </a:rPr>
              <a:t>Process 2  - </a:t>
            </a:r>
            <a:r>
              <a:rPr lang="en-US" sz="900" dirty="0" smtClean="0">
                <a:latin typeface="Tw Cen MT" panose="020B0602020104020603" pitchFamily="34" charset="0"/>
              </a:rPr>
              <a:t>Approval</a:t>
            </a:r>
          </a:p>
          <a:p>
            <a:pPr marL="180975" indent="-95250">
              <a:buFont typeface="Arial" pitchFamily="34" charset="0"/>
              <a:buChar char="•"/>
            </a:pPr>
            <a:r>
              <a:rPr lang="en-US" sz="900" dirty="0" smtClean="0">
                <a:latin typeface="Tw Cen MT" panose="020B0602020104020603" pitchFamily="34" charset="0"/>
              </a:rPr>
              <a:t>Process 3  - Notification to </a:t>
            </a:r>
            <a:r>
              <a:rPr lang="en-US" sz="900" dirty="0">
                <a:latin typeface="Tw Cen MT" panose="020B0602020104020603" pitchFamily="34" charset="0"/>
              </a:rPr>
              <a:t>s</a:t>
            </a:r>
            <a:r>
              <a:rPr lang="en-US" sz="900" dirty="0" smtClean="0">
                <a:latin typeface="Tw Cen MT" panose="020B0602020104020603" pitchFamily="34" charset="0"/>
              </a:rPr>
              <a:t>tart work</a:t>
            </a:r>
          </a:p>
          <a:p>
            <a:r>
              <a:rPr lang="en-US" sz="900" u="sng" dirty="0" smtClean="0">
                <a:latin typeface="Tw Cen MT" panose="020B0602020104020603" pitchFamily="34" charset="0"/>
              </a:rPr>
              <a:t>Construction</a:t>
            </a:r>
          </a:p>
          <a:p>
            <a:pPr marL="180975" indent="-95250">
              <a:buFont typeface="Arial" pitchFamily="34" charset="0"/>
              <a:buChar char="•"/>
            </a:pPr>
            <a:r>
              <a:rPr lang="en-US" sz="900" dirty="0" smtClean="0">
                <a:latin typeface="Tw Cen MT" panose="020B0602020104020603" pitchFamily="34" charset="0"/>
              </a:rPr>
              <a:t>Process 4  - Interim inspection</a:t>
            </a:r>
          </a:p>
          <a:p>
            <a:r>
              <a:rPr lang="en-US" sz="900" u="sng" dirty="0" smtClean="0">
                <a:latin typeface="Tw Cen MT" panose="020B0602020104020603" pitchFamily="34" charset="0"/>
              </a:rPr>
              <a:t>Post-Construction</a:t>
            </a:r>
          </a:p>
          <a:p>
            <a:pPr marL="180975" indent="-95250">
              <a:buFont typeface="Arial" pitchFamily="34" charset="0"/>
              <a:buChar char="•"/>
            </a:pPr>
            <a:r>
              <a:rPr lang="en-US" sz="900" dirty="0" smtClean="0">
                <a:latin typeface="Tw Cen MT" panose="020B0602020104020603" pitchFamily="34" charset="0"/>
              </a:rPr>
              <a:t>Process 5  - Final inspection</a:t>
            </a:r>
          </a:p>
          <a:p>
            <a:pPr marL="180975" indent="-95250">
              <a:buFont typeface="Arial" pitchFamily="34" charset="0"/>
              <a:buChar char="•"/>
            </a:pPr>
            <a:r>
              <a:rPr lang="en-US" sz="900" dirty="0" smtClean="0">
                <a:latin typeface="Tw Cen MT" panose="020B0602020104020603" pitchFamily="34" charset="0"/>
              </a:rPr>
              <a:t>Process 6  - Building </a:t>
            </a:r>
            <a:r>
              <a:rPr lang="en-US" sz="900" dirty="0">
                <a:latin typeface="Tw Cen MT" panose="020B0602020104020603" pitchFamily="34" charset="0"/>
              </a:rPr>
              <a:t>c</a:t>
            </a:r>
            <a:r>
              <a:rPr lang="en-US" sz="900" dirty="0" smtClean="0">
                <a:latin typeface="Tw Cen MT" panose="020B0602020104020603" pitchFamily="34" charset="0"/>
              </a:rPr>
              <a:t>ertification (CCC)</a:t>
            </a:r>
            <a:endParaRPr lang="en-US" sz="900" dirty="0">
              <a:latin typeface="Tw Cen MT" panose="020B0602020104020603" pitchFamily="34" charset="0"/>
            </a:endParaRPr>
          </a:p>
          <a:p>
            <a:endParaRPr lang="en-US" sz="700" b="1" dirty="0" smtClean="0">
              <a:latin typeface="Tw Cen MT" pitchFamily="34" charset="0"/>
            </a:endParaRPr>
          </a:p>
          <a:p>
            <a:pPr marL="85725" indent="-85725"/>
            <a:r>
              <a:rPr lang="en-US" sz="900" b="1" dirty="0" smtClean="0">
                <a:latin typeface="Tw Cen MT" pitchFamily="34" charset="0"/>
              </a:rPr>
              <a:t>World Bank Ranking</a:t>
            </a:r>
          </a:p>
          <a:p>
            <a:r>
              <a:rPr lang="en-MY" sz="900" dirty="0" smtClean="0">
                <a:latin typeface="Tw Cen MT" panose="020B0602020104020603" pitchFamily="34" charset="0"/>
              </a:rPr>
              <a:t>Dealing </a:t>
            </a:r>
            <a:r>
              <a:rPr lang="en-MY" sz="900" dirty="0">
                <a:latin typeface="Tw Cen MT" panose="020B0602020104020603" pitchFamily="34" charset="0"/>
              </a:rPr>
              <a:t>with Construction Permit </a:t>
            </a:r>
            <a:r>
              <a:rPr lang="en-MY" sz="900" dirty="0" smtClean="0">
                <a:latin typeface="Tw Cen MT" panose="020B0602020104020603" pitchFamily="34" charset="0"/>
              </a:rPr>
              <a:t>(DCP</a:t>
            </a:r>
            <a:r>
              <a:rPr lang="en-MY" sz="900" dirty="0">
                <a:latin typeface="Tw Cen MT" panose="020B0602020104020603" pitchFamily="34" charset="0"/>
              </a:rPr>
              <a:t>) is one of the </a:t>
            </a:r>
            <a:r>
              <a:rPr lang="en-MY" sz="900" dirty="0" smtClean="0">
                <a:latin typeface="Tw Cen MT" panose="020B0602020104020603" pitchFamily="34" charset="0"/>
              </a:rPr>
              <a:t>ratings used by the World </a:t>
            </a:r>
            <a:r>
              <a:rPr lang="en-MY" sz="900" dirty="0">
                <a:latin typeface="Tw Cen MT" panose="020B0602020104020603" pitchFamily="34" charset="0"/>
              </a:rPr>
              <a:t>Bank </a:t>
            </a:r>
            <a:r>
              <a:rPr lang="en-MY" sz="900" dirty="0" smtClean="0">
                <a:latin typeface="Tw Cen MT" panose="020B0602020104020603" pitchFamily="34" charset="0"/>
              </a:rPr>
              <a:t>in determining the ranking for Ease of Doing Business </a:t>
            </a:r>
            <a:r>
              <a:rPr lang="en-MY" sz="900" dirty="0">
                <a:latin typeface="Tw Cen MT" panose="020B0602020104020603" pitchFamily="34" charset="0"/>
              </a:rPr>
              <a:t>among </a:t>
            </a:r>
            <a:r>
              <a:rPr lang="en-MY" sz="900" dirty="0" smtClean="0">
                <a:latin typeface="Tw Cen MT" panose="020B0602020104020603" pitchFamily="34" charset="0"/>
              </a:rPr>
              <a:t>190 </a:t>
            </a:r>
            <a:r>
              <a:rPr lang="en-MY" sz="900" dirty="0">
                <a:latin typeface="Tw Cen MT" panose="020B0602020104020603" pitchFamily="34" charset="0"/>
              </a:rPr>
              <a:t>countries. </a:t>
            </a:r>
            <a:r>
              <a:rPr lang="en-US" sz="900" dirty="0" smtClean="0">
                <a:latin typeface="Tw Cen MT" pitchFamily="34" charset="0"/>
              </a:rPr>
              <a:t>Malaysia’s rank for Dealing with Construction Permit from year 2015 to 2017 is shown as below:</a:t>
            </a:r>
          </a:p>
          <a:p>
            <a:endParaRPr lang="en-US" sz="1000" dirty="0">
              <a:solidFill>
                <a:srgbClr val="FF0000"/>
              </a:solidFill>
              <a:latin typeface="Tw Cen MT" pitchFamily="34" charset="0"/>
            </a:endParaRPr>
          </a:p>
          <a:p>
            <a:endParaRPr lang="en-US" sz="1000" dirty="0" smtClean="0">
              <a:solidFill>
                <a:srgbClr val="FF0000"/>
              </a:solidFill>
              <a:latin typeface="Tw Cen MT" pitchFamily="34" charset="0"/>
            </a:endParaRPr>
          </a:p>
          <a:p>
            <a:endParaRPr lang="en-US" sz="1000" dirty="0">
              <a:solidFill>
                <a:srgbClr val="FF0000"/>
              </a:solidFill>
              <a:latin typeface="Tw Cen MT" pitchFamily="34" charset="0"/>
            </a:endParaRPr>
          </a:p>
          <a:p>
            <a:endParaRPr lang="en-US" sz="1000" dirty="0" smtClean="0">
              <a:solidFill>
                <a:srgbClr val="FF0000"/>
              </a:solidFill>
              <a:latin typeface="Tw Cen MT" pitchFamily="34" charset="0"/>
            </a:endParaRPr>
          </a:p>
          <a:p>
            <a:endParaRPr lang="en-US" sz="1000" dirty="0">
              <a:solidFill>
                <a:srgbClr val="FF0000"/>
              </a:solidFill>
              <a:latin typeface="Tw Cen MT" pitchFamily="34" charset="0"/>
            </a:endParaRPr>
          </a:p>
          <a:p>
            <a:endParaRPr lang="en-US" sz="1000" dirty="0" smtClean="0">
              <a:solidFill>
                <a:srgbClr val="FF0000"/>
              </a:solidFill>
              <a:latin typeface="Tw Cen MT" pitchFamily="34" charset="0"/>
            </a:endParaRPr>
          </a:p>
          <a:p>
            <a:pPr marL="85725" indent="-85725"/>
            <a:endParaRPr lang="en-US" sz="800" b="1" dirty="0" smtClean="0">
              <a:latin typeface="Tw Cen MT" pitchFamily="34" charset="0"/>
              <a:cs typeface="Arial" panose="020B0604020202020204" pitchFamily="34" charset="0"/>
            </a:endParaRPr>
          </a:p>
          <a:p>
            <a:pPr marL="85725" indent="-85725"/>
            <a:endParaRPr lang="en-US" sz="600" b="1" dirty="0" smtClean="0">
              <a:latin typeface="Tw Cen MT" pitchFamily="34" charset="0"/>
              <a:cs typeface="Arial" panose="020B0604020202020204" pitchFamily="34" charset="0"/>
            </a:endParaRPr>
          </a:p>
          <a:p>
            <a:pPr marL="85725" indent="-85725"/>
            <a:r>
              <a:rPr lang="en-US" sz="800" b="1" dirty="0" smtClean="0">
                <a:latin typeface="Tw Cen MT" pitchFamily="34" charset="0"/>
                <a:cs typeface="Arial" panose="020B0604020202020204" pitchFamily="34" charset="0"/>
              </a:rPr>
              <a:t>** </a:t>
            </a:r>
            <a:r>
              <a:rPr lang="en-US" sz="800" dirty="0">
                <a:latin typeface="Tw Cen MT" pitchFamily="34" charset="0"/>
                <a:cs typeface="Arial" panose="020B0604020202020204" pitchFamily="34" charset="0"/>
              </a:rPr>
              <a:t>DTF : </a:t>
            </a:r>
            <a:r>
              <a:rPr lang="en-MY" sz="800" dirty="0">
                <a:latin typeface="Tw Cen MT" pitchFamily="34" charset="0"/>
              </a:rPr>
              <a:t>Distance To </a:t>
            </a:r>
            <a:r>
              <a:rPr lang="en-MY" sz="800" dirty="0" smtClean="0">
                <a:latin typeface="Tw Cen MT" pitchFamily="34" charset="0"/>
              </a:rPr>
              <a:t>Frontier                        </a:t>
            </a:r>
            <a:r>
              <a:rPr lang="en-US" sz="800" dirty="0" smtClean="0">
                <a:latin typeface="Tw Cen MT" pitchFamily="34" charset="0"/>
                <a:cs typeface="Arial" panose="020B0604020202020204" pitchFamily="34" charset="0"/>
              </a:rPr>
              <a:t>ATL </a:t>
            </a:r>
            <a:r>
              <a:rPr lang="en-US" sz="800" dirty="0">
                <a:latin typeface="Tw Cen MT" pitchFamily="34" charset="0"/>
                <a:cs typeface="Arial" panose="020B0604020202020204" pitchFamily="34" charset="0"/>
              </a:rPr>
              <a:t>: External Technical Agencies</a:t>
            </a:r>
          </a:p>
          <a:p>
            <a:pPr marL="85725" indent="-85725"/>
            <a:r>
              <a:rPr lang="en-US" sz="800" dirty="0">
                <a:latin typeface="Tw Cen MT" pitchFamily="34" charset="0"/>
                <a:cs typeface="Arial" panose="020B0604020202020204" pitchFamily="34" charset="0"/>
              </a:rPr>
              <a:t>    PSP : </a:t>
            </a:r>
            <a:r>
              <a:rPr lang="en-MY" sz="800" dirty="0">
                <a:latin typeface="Tw Cen MT" pitchFamily="34" charset="0"/>
              </a:rPr>
              <a:t>Principal Submitting </a:t>
            </a:r>
            <a:r>
              <a:rPr lang="en-MY" sz="800" dirty="0" smtClean="0">
                <a:latin typeface="Tw Cen MT" pitchFamily="34" charset="0"/>
              </a:rPr>
              <a:t>Person            </a:t>
            </a:r>
            <a:r>
              <a:rPr lang="en-US" sz="800" dirty="0" smtClean="0">
                <a:latin typeface="Tw Cen MT" pitchFamily="34" charset="0"/>
                <a:cs typeface="Arial" panose="020B0604020202020204" pitchFamily="34" charset="0"/>
              </a:rPr>
              <a:t> </a:t>
            </a:r>
            <a:r>
              <a:rPr lang="en-US" sz="800" dirty="0">
                <a:latin typeface="Tw Cen MT" pitchFamily="34" charset="0"/>
                <a:cs typeface="Arial" panose="020B0604020202020204" pitchFamily="34" charset="0"/>
              </a:rPr>
              <a:t>OSC: One Stop Centre </a:t>
            </a:r>
            <a:endParaRPr lang="en-US" sz="800" dirty="0" smtClean="0">
              <a:latin typeface="Tw Cen MT" pitchFamily="34" charset="0"/>
              <a:cs typeface="Arial" panose="020B0604020202020204" pitchFamily="34" charset="0"/>
            </a:endParaRPr>
          </a:p>
        </p:txBody>
      </p:sp>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3218336736"/>
              </p:ext>
            </p:extLst>
          </p:nvPr>
        </p:nvGraphicFramePr>
        <p:xfrm>
          <a:off x="2" y="2063920"/>
          <a:ext cx="6858000" cy="2493151"/>
        </p:xfrm>
        <a:graphic>
          <a:graphicData uri="http://schemas.openxmlformats.org/drawingml/2006/table">
            <a:tbl>
              <a:tblPr firstRow="1" bandRow="1">
                <a:tableStyleId>{5C22544A-7EE6-4342-B048-85BDC9FD1C3A}</a:tableStyleId>
              </a:tblPr>
              <a:tblGrid>
                <a:gridCol w="1414128">
                  <a:extLst>
                    <a:ext uri="{9D8B030D-6E8A-4147-A177-3AD203B41FA5}">
                      <a16:colId xmlns="" xmlns:a16="http://schemas.microsoft.com/office/drawing/2014/main" val="2124581660"/>
                    </a:ext>
                  </a:extLst>
                </a:gridCol>
                <a:gridCol w="1314322">
                  <a:extLst>
                    <a:ext uri="{9D8B030D-6E8A-4147-A177-3AD203B41FA5}">
                      <a16:colId xmlns="" xmlns:a16="http://schemas.microsoft.com/office/drawing/2014/main" val="3372148144"/>
                    </a:ext>
                  </a:extLst>
                </a:gridCol>
                <a:gridCol w="1482213">
                  <a:extLst>
                    <a:ext uri="{9D8B030D-6E8A-4147-A177-3AD203B41FA5}">
                      <a16:colId xmlns="" xmlns:a16="http://schemas.microsoft.com/office/drawing/2014/main" val="384475541"/>
                    </a:ext>
                  </a:extLst>
                </a:gridCol>
                <a:gridCol w="1275737">
                  <a:extLst>
                    <a:ext uri="{9D8B030D-6E8A-4147-A177-3AD203B41FA5}">
                      <a16:colId xmlns="" xmlns:a16="http://schemas.microsoft.com/office/drawing/2014/main" val="3666211108"/>
                    </a:ext>
                  </a:extLst>
                </a:gridCol>
                <a:gridCol w="1371600">
                  <a:extLst>
                    <a:ext uri="{9D8B030D-6E8A-4147-A177-3AD203B41FA5}">
                      <a16:colId xmlns="" xmlns:a16="http://schemas.microsoft.com/office/drawing/2014/main" val="2017577163"/>
                    </a:ext>
                  </a:extLst>
                </a:gridCol>
              </a:tblGrid>
              <a:tr h="371616">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 xmlns:a16="http://schemas.microsoft.com/office/drawing/2014/main" val="2306563032"/>
                  </a:ext>
                </a:extLst>
              </a:tr>
              <a:tr h="1924667">
                <a:tc>
                  <a:txBody>
                    <a:bodyPr/>
                    <a:lstStyle/>
                    <a:p>
                      <a:pPr>
                        <a:lnSpc>
                          <a:spcPct val="100000"/>
                        </a:lnSpc>
                      </a:pPr>
                      <a:r>
                        <a:rPr lang="en-MY" sz="900" dirty="0" smtClean="0">
                          <a:solidFill>
                            <a:schemeClr val="tx1"/>
                          </a:solidFill>
                          <a:latin typeface="Tw Cen MT" pitchFamily="34" charset="0"/>
                        </a:rPr>
                        <a:t>Activities/ work breakdown and leaders for each activities identified. </a:t>
                      </a:r>
                    </a:p>
                    <a:p>
                      <a:pPr>
                        <a:lnSpc>
                          <a:spcPct val="100000"/>
                        </a:lnSpc>
                      </a:pPr>
                      <a:endParaRPr lang="en-MY" sz="500" dirty="0" smtClean="0">
                        <a:solidFill>
                          <a:schemeClr val="tx1"/>
                        </a:solidFill>
                        <a:latin typeface="Tw Cen MT" pitchFamily="34" charset="0"/>
                      </a:endParaRPr>
                    </a:p>
                    <a:p>
                      <a:pPr>
                        <a:lnSpc>
                          <a:spcPct val="100000"/>
                        </a:lnSpc>
                      </a:pPr>
                      <a:r>
                        <a:rPr lang="en-MY" sz="900" dirty="0" smtClean="0">
                          <a:solidFill>
                            <a:schemeClr val="tx1"/>
                          </a:solidFill>
                          <a:latin typeface="Tw Cen MT" pitchFamily="34" charset="0"/>
                        </a:rPr>
                        <a:t>6 Local Authorities identified as the 1st batch to pilot e-submission and e-approval.</a:t>
                      </a:r>
                    </a:p>
                    <a:p>
                      <a:pPr>
                        <a:lnSpc>
                          <a:spcPct val="100000"/>
                        </a:lnSpc>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100000"/>
                        </a:lnSpc>
                      </a:pPr>
                      <a:r>
                        <a:rPr lang="en-US" sz="800" strike="noStrike" dirty="0" smtClean="0">
                          <a:solidFill>
                            <a:schemeClr val="tx1"/>
                          </a:solidFill>
                          <a:latin typeface="Tw Cen MT" pitchFamily="34" charset="0"/>
                        </a:rPr>
                        <a:t>Procedure for appointment</a:t>
                      </a:r>
                      <a:r>
                        <a:rPr lang="en-US" sz="800" strike="noStrike" baseline="0" dirty="0" smtClean="0">
                          <a:solidFill>
                            <a:schemeClr val="tx1"/>
                          </a:solidFill>
                          <a:latin typeface="Tw Cen MT" pitchFamily="34" charset="0"/>
                        </a:rPr>
                        <a:t> of</a:t>
                      </a:r>
                      <a:r>
                        <a:rPr lang="en-US" sz="800" strike="noStrike" dirty="0" smtClean="0">
                          <a:solidFill>
                            <a:schemeClr val="tx1"/>
                          </a:solidFill>
                          <a:latin typeface="Tw Cen MT" pitchFamily="34" charset="0"/>
                        </a:rPr>
                        <a:t> consultant to conduct study on existing OSC Online System </a:t>
                      </a:r>
                      <a:r>
                        <a:rPr lang="en-US" sz="800" strike="noStrike" dirty="0" err="1" smtClean="0">
                          <a:solidFill>
                            <a:schemeClr val="tx1"/>
                          </a:solidFill>
                          <a:latin typeface="Tw Cen MT" pitchFamily="34" charset="0"/>
                        </a:rPr>
                        <a:t>finalised</a:t>
                      </a:r>
                      <a:endParaRPr lang="en-US" sz="800" strike="noStrike" dirty="0" smtClean="0">
                        <a:solidFill>
                          <a:schemeClr val="tx1"/>
                        </a:solidFill>
                        <a:latin typeface="Tw Cen MT" pitchFamily="34" charset="0"/>
                      </a:endParaRPr>
                    </a:p>
                    <a:p>
                      <a:pPr>
                        <a:lnSpc>
                          <a:spcPct val="100000"/>
                        </a:lnSpc>
                      </a:pPr>
                      <a:endParaRPr lang="en-US" sz="400" dirty="0" smtClean="0">
                        <a:solidFill>
                          <a:schemeClr val="tx1"/>
                        </a:solidFill>
                        <a:latin typeface="Tw Cen MT" pitchFamily="34" charset="0"/>
                      </a:endParaRPr>
                    </a:p>
                    <a:p>
                      <a:pPr>
                        <a:lnSpc>
                          <a:spcPct val="100000"/>
                        </a:lnSpc>
                      </a:pPr>
                      <a:r>
                        <a:rPr lang="en-US" sz="800" strike="sngStrike" dirty="0" smtClean="0">
                          <a:solidFill>
                            <a:schemeClr val="tx1"/>
                          </a:solidFill>
                          <a:latin typeface="Tw Cen MT" pitchFamily="34" charset="0"/>
                        </a:rPr>
                        <a:t>Consultant to conduct study on existing OSC Online System appointed</a:t>
                      </a:r>
                    </a:p>
                    <a:p>
                      <a:pPr>
                        <a:lnSpc>
                          <a:spcPct val="100000"/>
                        </a:lnSpc>
                      </a:pPr>
                      <a:endParaRPr lang="en-US" sz="800" strike="sngStrike" dirty="0" smtClean="0">
                        <a:solidFill>
                          <a:schemeClr val="tx1"/>
                        </a:solidFill>
                        <a:latin typeface="Tw Cen MT" pitchFamily="34" charset="0"/>
                      </a:endParaRPr>
                    </a:p>
                  </a:txBody>
                  <a:tcP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800" strike="sngStrike" dirty="0" smtClean="0">
                          <a:solidFill>
                            <a:schemeClr val="tx1"/>
                          </a:solidFill>
                          <a:latin typeface="Tw Cen MT" pitchFamily="34" charset="0"/>
                        </a:rPr>
                        <a:t>Final report on existing OSC Online System completed</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Tw Cen MT" pitchFamily="34" charset="0"/>
                        </a:rPr>
                        <a:t>JKT conduct study to</a:t>
                      </a:r>
                      <a:r>
                        <a:rPr lang="en-US" sz="800" baseline="0" dirty="0" smtClean="0">
                          <a:solidFill>
                            <a:schemeClr val="tx1"/>
                          </a:solidFill>
                          <a:latin typeface="Tw Cen MT" pitchFamily="34" charset="0"/>
                        </a:rPr>
                        <a:t> implement</a:t>
                      </a:r>
                      <a:r>
                        <a:rPr lang="en-US" sz="800" dirty="0" smtClean="0">
                          <a:solidFill>
                            <a:schemeClr val="tx1"/>
                          </a:solidFill>
                          <a:latin typeface="Tw Cen MT" pitchFamily="34" charset="0"/>
                        </a:rPr>
                        <a:t> existing OSC Online</a:t>
                      </a:r>
                      <a:r>
                        <a:rPr lang="en-US" sz="800" baseline="0" dirty="0" smtClean="0">
                          <a:solidFill>
                            <a:schemeClr val="tx1"/>
                          </a:solidFill>
                          <a:latin typeface="Tw Cen MT" pitchFamily="34" charset="0"/>
                        </a:rPr>
                        <a:t> system by PBT and Technical agency</a:t>
                      </a:r>
                      <a:endParaRPr lang="en-MY" sz="800" dirty="0" smtClean="0">
                        <a:solidFill>
                          <a:schemeClr val="tx1"/>
                        </a:solidFill>
                        <a:latin typeface="Tw Cen MT"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500" dirty="0" smtClean="0">
                        <a:solidFill>
                          <a:schemeClr val="tx1"/>
                        </a:solidFill>
                        <a:latin typeface="Tw Cen MT"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800" dirty="0" smtClean="0">
                          <a:solidFill>
                            <a:schemeClr val="tx1"/>
                          </a:solidFill>
                          <a:latin typeface="Tw Cen MT" pitchFamily="34" charset="0"/>
                        </a:rPr>
                        <a:t>Procedure for</a:t>
                      </a:r>
                      <a:r>
                        <a:rPr lang="en-US" sz="800" baseline="0" dirty="0" smtClean="0">
                          <a:solidFill>
                            <a:schemeClr val="tx1"/>
                          </a:solidFill>
                          <a:latin typeface="Tw Cen MT" pitchFamily="34" charset="0"/>
                        </a:rPr>
                        <a:t> </a:t>
                      </a:r>
                      <a:r>
                        <a:rPr lang="en-US" sz="800" dirty="0" smtClean="0">
                          <a:solidFill>
                            <a:schemeClr val="tx1"/>
                          </a:solidFill>
                          <a:latin typeface="Tw Cen MT" pitchFamily="34" charset="0"/>
                        </a:rPr>
                        <a:t>appointment</a:t>
                      </a:r>
                      <a:r>
                        <a:rPr lang="en-US" sz="800" baseline="0" dirty="0" smtClean="0">
                          <a:solidFill>
                            <a:schemeClr val="tx1"/>
                          </a:solidFill>
                          <a:latin typeface="Tw Cen MT" pitchFamily="34" charset="0"/>
                        </a:rPr>
                        <a:t> of</a:t>
                      </a:r>
                      <a:r>
                        <a:rPr lang="en-US" sz="800" dirty="0" smtClean="0">
                          <a:solidFill>
                            <a:schemeClr val="tx1"/>
                          </a:solidFill>
                          <a:latin typeface="Tw Cen MT" pitchFamily="34" charset="0"/>
                        </a:rPr>
                        <a:t> consultant to</a:t>
                      </a:r>
                      <a:r>
                        <a:rPr lang="en-US" sz="800" baseline="0" dirty="0" smtClean="0">
                          <a:solidFill>
                            <a:schemeClr val="tx1"/>
                          </a:solidFill>
                          <a:latin typeface="Tw Cen MT" pitchFamily="34" charset="0"/>
                        </a:rPr>
                        <a:t> develop</a:t>
                      </a:r>
                      <a:r>
                        <a:rPr lang="en-US" sz="800" dirty="0" smtClean="0">
                          <a:solidFill>
                            <a:schemeClr val="tx1"/>
                          </a:solidFill>
                          <a:latin typeface="Tw Cen MT" pitchFamily="34" charset="0"/>
                        </a:rPr>
                        <a:t> new</a:t>
                      </a:r>
                      <a:r>
                        <a:rPr lang="en-US" sz="800" baseline="0" dirty="0" smtClean="0">
                          <a:solidFill>
                            <a:schemeClr val="tx1"/>
                          </a:solidFill>
                          <a:latin typeface="Tw Cen MT" pitchFamily="34" charset="0"/>
                        </a:rPr>
                        <a:t> </a:t>
                      </a:r>
                      <a:r>
                        <a:rPr lang="en-US" sz="800" dirty="0" smtClean="0">
                          <a:solidFill>
                            <a:schemeClr val="tx1"/>
                          </a:solidFill>
                          <a:latin typeface="Tw Cen MT" pitchFamily="34" charset="0"/>
                        </a:rPr>
                        <a:t>OSC Online System.  </a:t>
                      </a:r>
                      <a:r>
                        <a:rPr lang="en-US" sz="800" dirty="0" smtClean="0">
                          <a:solidFill>
                            <a:srgbClr val="000000"/>
                          </a:solidFill>
                          <a:latin typeface="Tw Cen MT" pitchFamily="34" charset="0"/>
                        </a:rPr>
                        <a:t>New OSC 3 Plus online system. 2 Local Authorities (LAs) to be </a:t>
                      </a:r>
                      <a:r>
                        <a:rPr lang="en-US" sz="800" b="1" dirty="0" smtClean="0">
                          <a:solidFill>
                            <a:srgbClr val="000000"/>
                          </a:solidFill>
                        </a:rPr>
                        <a:t>pioneer</a:t>
                      </a:r>
                      <a:r>
                        <a:rPr lang="en-US" sz="800" dirty="0" smtClean="0">
                          <a:solidFill>
                            <a:srgbClr val="000000"/>
                          </a:solidFill>
                          <a:latin typeface="Tw Cen MT" pitchFamily="34" charset="0"/>
                        </a:rPr>
                        <a:t>:</a:t>
                      </a:r>
                      <a:r>
                        <a:rPr lang="en-US" sz="800" baseline="0" dirty="0" smtClean="0">
                          <a:solidFill>
                            <a:srgbClr val="000000"/>
                          </a:solidFill>
                          <a:latin typeface="Tw Cen MT" pitchFamily="34" charset="0"/>
                        </a:rPr>
                        <a:t>    </a:t>
                      </a:r>
                      <a:r>
                        <a:rPr lang="en-US" sz="800" u="none" dirty="0" err="1" smtClean="0">
                          <a:solidFill>
                            <a:srgbClr val="000000"/>
                          </a:solidFill>
                          <a:latin typeface="Tw Cen MT" pitchFamily="34" charset="0"/>
                          <a:cs typeface="+mn-cs"/>
                        </a:rPr>
                        <a:t>i</a:t>
                      </a:r>
                      <a:r>
                        <a:rPr lang="en-US" sz="800" u="none" dirty="0" smtClean="0">
                          <a:solidFill>
                            <a:srgbClr val="000000"/>
                          </a:solidFill>
                          <a:latin typeface="Tw Cen MT" pitchFamily="34" charset="0"/>
                          <a:cs typeface="+mn-cs"/>
                        </a:rPr>
                        <a:t>. </a:t>
                      </a:r>
                      <a:r>
                        <a:rPr lang="en-US" sz="800" dirty="0" smtClean="0">
                          <a:solidFill>
                            <a:schemeClr val="tx1"/>
                          </a:solidFill>
                          <a:latin typeface="Tw Cen MT" panose="020B0602020104020603" pitchFamily="34" charset="0"/>
                          <a:cs typeface="Arial" panose="020B0604020202020204" pitchFamily="34" charset="0"/>
                        </a:rPr>
                        <a:t>MPSJ</a:t>
                      </a:r>
                    </a:p>
                    <a:p>
                      <a:pPr>
                        <a:lnSpc>
                          <a:spcPct val="88000"/>
                        </a:lnSpc>
                        <a:tabLst>
                          <a:tab pos="446088" algn="l"/>
                          <a:tab pos="542925" algn="l"/>
                        </a:tabLst>
                      </a:pPr>
                      <a:r>
                        <a:rPr lang="en-US" sz="800" dirty="0" err="1" smtClean="0">
                          <a:solidFill>
                            <a:schemeClr val="tx1"/>
                          </a:solidFill>
                          <a:latin typeface="Tw Cen MT" panose="020B0602020104020603" pitchFamily="34" charset="0"/>
                          <a:cs typeface="Arial" panose="020B0604020202020204" pitchFamily="34" charset="0"/>
                        </a:rPr>
                        <a:t>ii.MPKj</a:t>
                      </a:r>
                      <a:endParaRPr lang="en-US" sz="800" dirty="0" smtClean="0">
                        <a:solidFill>
                          <a:schemeClr val="tx1"/>
                        </a:solidFill>
                        <a:latin typeface="Tw Cen MT" panose="020B0602020104020603" pitchFamily="34" charset="0"/>
                        <a:cs typeface="Arial" panose="020B0604020202020204" pitchFamily="34" charset="0"/>
                      </a:endParaRPr>
                    </a:p>
                    <a:p>
                      <a:pPr>
                        <a:lnSpc>
                          <a:spcPct val="88000"/>
                        </a:lnSpc>
                        <a:tabLst>
                          <a:tab pos="446088" algn="l"/>
                          <a:tab pos="542925" algn="l"/>
                        </a:tabLst>
                      </a:pPr>
                      <a:r>
                        <a:rPr lang="en-US" sz="800" dirty="0" smtClean="0">
                          <a:solidFill>
                            <a:schemeClr val="tx1"/>
                          </a:solidFill>
                          <a:latin typeface="Calibri" panose="020F0502020204030204" pitchFamily="34" charset="0"/>
                          <a:cs typeface="Arial" panose="020B0604020202020204" pitchFamily="34" charset="0"/>
                        </a:rPr>
                        <a:t>	</a:t>
                      </a:r>
                    </a:p>
                    <a:p>
                      <a:pPr>
                        <a:lnSpc>
                          <a:spcPct val="88000"/>
                        </a:lnSpc>
                        <a:tabLst>
                          <a:tab pos="446088" algn="l"/>
                          <a:tab pos="542925" algn="l"/>
                        </a:tabLst>
                      </a:pPr>
                      <a:r>
                        <a:rPr lang="en-MY" sz="800" dirty="0" smtClean="0">
                          <a:solidFill>
                            <a:schemeClr val="tx1"/>
                          </a:solidFill>
                          <a:latin typeface="Tw Cen MT" panose="020B0602020104020603" pitchFamily="34" charset="0"/>
                          <a:cs typeface="Arial" panose="020B0604020202020204" pitchFamily="34" charset="0"/>
                        </a:rPr>
                        <a:t>Pilot project </a:t>
                      </a:r>
                      <a:r>
                        <a:rPr lang="en-US" sz="800" baseline="0" dirty="0" smtClean="0">
                          <a:solidFill>
                            <a:schemeClr val="tx1"/>
                          </a:solidFill>
                          <a:latin typeface="Tw Cen MT" pitchFamily="34" charset="0"/>
                          <a:cs typeface="+mn-cs"/>
                        </a:rPr>
                        <a:t>report</a:t>
                      </a:r>
                      <a:r>
                        <a:rPr lang="en-MY" sz="800" dirty="0" smtClean="0">
                          <a:solidFill>
                            <a:schemeClr val="tx1"/>
                          </a:solidFill>
                          <a:latin typeface="Tw Cen MT" panose="020B0602020104020603" pitchFamily="34" charset="0"/>
                          <a:cs typeface="Arial" panose="020B0604020202020204" pitchFamily="34" charset="0"/>
                        </a:rPr>
                        <a:t> is used as a reference </a:t>
                      </a:r>
                      <a:r>
                        <a:rPr lang="en-US" sz="800" baseline="0" dirty="0" smtClean="0">
                          <a:solidFill>
                            <a:schemeClr val="tx1"/>
                          </a:solidFill>
                          <a:latin typeface="Tw Cen MT" pitchFamily="34" charset="0"/>
                          <a:cs typeface="+mn-cs"/>
                        </a:rPr>
                        <a:t>to improve new OSC online 3 Plus system</a:t>
                      </a:r>
                      <a:endParaRPr lang="en-US" sz="800" dirty="0" smtClean="0">
                        <a:solidFill>
                          <a:schemeClr val="tx1"/>
                        </a:solidFill>
                        <a:latin typeface="Tw Cen MT" pitchFamily="34" charset="0"/>
                      </a:endParaRPr>
                    </a:p>
                    <a:p>
                      <a:pPr>
                        <a:lnSpc>
                          <a:spcPct val="100000"/>
                        </a:lnSpc>
                      </a:pPr>
                      <a:endParaRPr lang="en-US" sz="500" dirty="0" smtClean="0">
                        <a:solidFill>
                          <a:schemeClr val="tx1"/>
                        </a:solidFill>
                        <a:latin typeface="Tw Cen MT" pitchFamily="34" charset="0"/>
                      </a:endParaRPr>
                    </a:p>
                  </a:txBody>
                  <a:tcP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chemeClr val="tx1"/>
                          </a:solidFill>
                          <a:latin typeface="Tw Cen MT" pitchFamily="34" charset="0"/>
                        </a:rPr>
                        <a:t>Budget to develop/ enhance new OSC Online System applied under RMKe-11</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OSC online piloted and </a:t>
                      </a:r>
                      <a:r>
                        <a:rPr lang="en-US" sz="900" dirty="0" err="1" smtClean="0">
                          <a:solidFill>
                            <a:srgbClr val="000000"/>
                          </a:solidFill>
                          <a:latin typeface="Tw Cen MT" pitchFamily="34" charset="0"/>
                        </a:rPr>
                        <a:t>finalised</a:t>
                      </a:r>
                      <a:r>
                        <a:rPr lang="en-US" sz="900" dirty="0" smtClean="0">
                          <a:solidFill>
                            <a:srgbClr val="000000"/>
                          </a:solidFill>
                          <a:latin typeface="Tw Cen MT" pitchFamily="34" charset="0"/>
                        </a:rPr>
                        <a:t> for 10 Local Authorities (LAs)</a:t>
                      </a:r>
                    </a:p>
                    <a:p>
                      <a:pPr>
                        <a:lnSpc>
                          <a:spcPct val="100000"/>
                        </a:lnSpc>
                      </a:pPr>
                      <a:endParaRPr lang="en-US" sz="5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accent2">
                        <a:lumMod val="20000"/>
                        <a:lumOff val="8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OSC 3.0 online launched at national level</a:t>
                      </a:r>
                    </a:p>
                    <a:p>
                      <a:pPr>
                        <a:lnSpc>
                          <a:spcPct val="100000"/>
                        </a:lnSpc>
                      </a:pPr>
                      <a:endParaRPr lang="en-US" sz="900" dirty="0" smtClean="0">
                        <a:solidFill>
                          <a:srgbClr val="000000"/>
                        </a:solidFill>
                        <a:latin typeface="Tw Cen MT" pitchFamily="34" charset="0"/>
                      </a:endParaRPr>
                    </a:p>
                    <a:p>
                      <a:pPr>
                        <a:lnSpc>
                          <a:spcPct val="100000"/>
                        </a:lnSpc>
                      </a:pPr>
                      <a:r>
                        <a:rPr lang="en-US" sz="900" dirty="0" smtClean="0">
                          <a:solidFill>
                            <a:srgbClr val="000000"/>
                          </a:solidFill>
                          <a:latin typeface="Tw Cen MT" pitchFamily="34" charset="0"/>
                        </a:rPr>
                        <a:t>OSC 3.0 online implemented by 20 Local Authorities (LAs) </a:t>
                      </a:r>
                    </a:p>
                    <a:p>
                      <a:pPr>
                        <a:lnSpc>
                          <a:spcPct val="100000"/>
                        </a:lnSpc>
                      </a:pPr>
                      <a:endParaRPr lang="en-US" sz="5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accent2">
                        <a:lumMod val="20000"/>
                        <a:lumOff val="80000"/>
                      </a:schemeClr>
                    </a:solidFill>
                  </a:tcPr>
                </a:tc>
                <a:extLst>
                  <a:ext uri="{0D108BD9-81ED-4DB2-BD59-A6C34878D82A}">
                    <a16:rowId xmlns="" xmlns:a16="http://schemas.microsoft.com/office/drawing/2014/main" val="14683208"/>
                  </a:ext>
                </a:extLst>
              </a:tr>
            </a:tbl>
          </a:graphicData>
        </a:graphic>
      </p:graphicFrame>
      <p:sp>
        <p:nvSpPr>
          <p:cNvPr id="3" name="Rectangle 2"/>
          <p:cNvSpPr/>
          <p:nvPr/>
        </p:nvSpPr>
        <p:spPr>
          <a:xfrm>
            <a:off x="1" y="4495319"/>
            <a:ext cx="6857999" cy="539374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18870020"/>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Ida</a:t>
                      </a:r>
                      <a:r>
                        <a:rPr lang="ms-MY" sz="1000" b="0" baseline="0" dirty="0" smtClean="0">
                          <a:solidFill>
                            <a:schemeClr val="tx1"/>
                          </a:solidFill>
                          <a:latin typeface="Tw Cen MT" panose="020B0602020104020603" pitchFamily="34" charset="0"/>
                        </a:rPr>
                        <a:t> Zuraida binti Mohd Yusoff </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Ar. Sharina Intan binti Abdullah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143451171"/>
                  </a:ext>
                </a:extLst>
              </a:tr>
              <a:tr h="324636">
                <a:tc>
                  <a:txBody>
                    <a:bodyPr/>
                    <a:lstStyle/>
                    <a:p>
                      <a:pPr algn="r"/>
                      <a:r>
                        <a:rPr lang="ms-MY" sz="1000" b="1" dirty="0" smtClean="0">
                          <a:solidFill>
                            <a:schemeClr val="tx1"/>
                          </a:solidFill>
                          <a:latin typeface="Tw Cen MT" panose="020B0602020104020603" pitchFamily="34" charset="0"/>
                        </a:rPr>
                        <a:t>OIC</a:t>
                      </a:r>
                    </a:p>
                    <a:p>
                      <a:pPr algn="r"/>
                      <a:r>
                        <a:rPr lang="ms-MY" sz="1000" b="0" baseline="0" dirty="0" smtClean="0">
                          <a:solidFill>
                            <a:schemeClr val="tx1"/>
                          </a:solidFill>
                          <a:latin typeface="Tw Cen MT" panose="020B0602020104020603" pitchFamily="34" charset="0"/>
                        </a:rPr>
                        <a:t>Noriman bin Muhammad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JKT (KPKT)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401881" cy="1322832"/>
        </p:xfrm>
        <a:graphic>
          <a:graphicData uri="http://schemas.openxmlformats.org/drawingml/2006/table">
            <a:tbl>
              <a:tblPr firstRow="1" bandRow="1">
                <a:tableStyleId>{5C22544A-7EE6-4342-B048-85BDC9FD1C3A}</a:tableStyleId>
              </a:tblPr>
              <a:tblGrid>
                <a:gridCol w="4401881">
                  <a:extLst>
                    <a:ext uri="{9D8B030D-6E8A-4147-A177-3AD203B41FA5}">
                      <a16:colId xmlns=""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US" sz="1000" b="0" kern="1200" dirty="0" smtClean="0">
                          <a:solidFill>
                            <a:schemeClr val="tx1"/>
                          </a:solidFill>
                          <a:latin typeface="Tw Cen MT" panose="020B0602020104020603" pitchFamily="34" charset="0"/>
                          <a:ea typeface="+mn-ea"/>
                          <a:cs typeface="+mn-cs"/>
                        </a:rPr>
                        <a:t>e-submission and e-approval rolled-out across at least 20 Local Authorities (LAs) by Q4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Q3 - Improve ease of doing business by addressing regulatory constraints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Q3b - Strengthen One-Stop Centre for all construction permits/approvals</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779499597"/>
                  </a:ext>
                </a:extLst>
              </a:tr>
            </a:tbl>
          </a:graphicData>
        </a:graphic>
      </p:graphicFrame>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Q3-021</a:t>
            </a:r>
            <a:endParaRPr lang="ms-MY" sz="2800" dirty="0">
              <a:solidFill>
                <a:schemeClr val="bg1"/>
              </a:solidFill>
            </a:endParaRPr>
          </a:p>
        </p:txBody>
      </p:sp>
      <p:sp>
        <p:nvSpPr>
          <p:cNvPr id="15" name="TextBox 14"/>
          <p:cNvSpPr txBox="1"/>
          <p:nvPr/>
        </p:nvSpPr>
        <p:spPr>
          <a:xfrm>
            <a:off x="0" y="4502695"/>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cxnSp>
        <p:nvCxnSpPr>
          <p:cNvPr id="12" name="Straight Connector 11"/>
          <p:cNvCxnSpPr>
            <a:stCxn id="3" idx="2"/>
            <a:endCxn id="15" idx="2"/>
          </p:cNvCxnSpPr>
          <p:nvPr/>
        </p:nvCxnSpPr>
        <p:spPr>
          <a:xfrm flipH="1" flipV="1">
            <a:off x="3429000" y="4733527"/>
            <a:ext cx="1" cy="515553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439788" y="4685805"/>
            <a:ext cx="3407604" cy="5309146"/>
          </a:xfrm>
          <a:prstGeom prst="rect">
            <a:avLst/>
          </a:prstGeom>
        </p:spPr>
        <p:txBody>
          <a:bodyPr wrap="square">
            <a:spAutoFit/>
          </a:bodyPr>
          <a:lstStyle/>
          <a:p>
            <a:r>
              <a:rPr lang="en-MY" sz="800" b="1" dirty="0" smtClean="0">
                <a:latin typeface="Tw Cen MT" pitchFamily="34" charset="0"/>
              </a:rPr>
              <a:t>Local Authorities identified to pilot e-submission </a:t>
            </a:r>
          </a:p>
          <a:p>
            <a:r>
              <a:rPr lang="en-MY" sz="800" dirty="0" smtClean="0">
                <a:latin typeface="Tw Cen MT" panose="020B0602020104020603" pitchFamily="34" charset="0"/>
              </a:rPr>
              <a:t>In 2016, 6 Local Authorities have been identified for the study on their respective requirement, process flows and issue identification and verification. These 6 are among the first batch of Local Authorities and the outcome of the study will be used to pilot the e-submission and e-approval. The six Local Authorities are:</a:t>
            </a:r>
          </a:p>
          <a:p>
            <a:pPr marL="228600" indent="-228600">
              <a:buFont typeface="+mj-lt"/>
              <a:buAutoNum type="arabicParenR"/>
            </a:pPr>
            <a:r>
              <a:rPr lang="en-MY" sz="800" dirty="0" err="1" smtClean="0">
                <a:latin typeface="Tw Cen MT" panose="020B0602020104020603" pitchFamily="34" charset="0"/>
              </a:rPr>
              <a:t>Majlis</a:t>
            </a:r>
            <a:r>
              <a:rPr lang="en-MY" sz="800" dirty="0" smtClean="0">
                <a:latin typeface="Tw Cen MT" panose="020B0602020104020603" pitchFamily="34" charset="0"/>
              </a:rPr>
              <a:t> </a:t>
            </a:r>
            <a:r>
              <a:rPr lang="en-MY" sz="800" dirty="0" err="1" smtClean="0">
                <a:latin typeface="Tw Cen MT" panose="020B0602020104020603" pitchFamily="34" charset="0"/>
              </a:rPr>
              <a:t>Bandaraya</a:t>
            </a:r>
            <a:r>
              <a:rPr lang="en-MY" sz="800" dirty="0" smtClean="0">
                <a:latin typeface="Tw Cen MT" panose="020B0602020104020603" pitchFamily="34" charset="0"/>
              </a:rPr>
              <a:t> </a:t>
            </a:r>
            <a:r>
              <a:rPr lang="en-MY" sz="800" dirty="0" smtClean="0">
                <a:latin typeface="Tw Cen MT" panose="020B0602020104020603" pitchFamily="34" charset="0"/>
              </a:rPr>
              <a:t>Ipoh                 </a:t>
            </a:r>
            <a:r>
              <a:rPr lang="en-MY" sz="800" dirty="0" smtClean="0">
                <a:latin typeface="Tw Cen MT" panose="020B0602020104020603" pitchFamily="34" charset="0"/>
              </a:rPr>
              <a:t>4</a:t>
            </a:r>
            <a:r>
              <a:rPr lang="en-MY" sz="800" dirty="0">
                <a:latin typeface="Tw Cen MT" panose="020B0602020104020603" pitchFamily="34" charset="0"/>
              </a:rPr>
              <a:t>) </a:t>
            </a:r>
            <a:r>
              <a:rPr lang="en-MY" sz="800" dirty="0" err="1">
                <a:latin typeface="Tw Cen MT" panose="020B0602020104020603" pitchFamily="34" charset="0"/>
              </a:rPr>
              <a:t>Majlis</a:t>
            </a:r>
            <a:r>
              <a:rPr lang="en-MY" sz="800" dirty="0">
                <a:latin typeface="Tw Cen MT" panose="020B0602020104020603" pitchFamily="34" charset="0"/>
              </a:rPr>
              <a:t> </a:t>
            </a:r>
            <a:r>
              <a:rPr lang="en-MY" sz="800" dirty="0" err="1">
                <a:latin typeface="Tw Cen MT" panose="020B0602020104020603" pitchFamily="34" charset="0"/>
              </a:rPr>
              <a:t>Bandaraya</a:t>
            </a:r>
            <a:r>
              <a:rPr lang="en-MY" sz="800" dirty="0">
                <a:latin typeface="Tw Cen MT" panose="020B0602020104020603" pitchFamily="34" charset="0"/>
              </a:rPr>
              <a:t> K. Terengganu</a:t>
            </a:r>
            <a:endParaRPr lang="en-MY" sz="800" dirty="0" smtClean="0">
              <a:latin typeface="Tw Cen MT" panose="020B0602020104020603" pitchFamily="34" charset="0"/>
            </a:endParaRPr>
          </a:p>
          <a:p>
            <a:pPr marL="228600" indent="-228600">
              <a:buFont typeface="+mj-lt"/>
              <a:buAutoNum type="arabicParenR"/>
            </a:pPr>
            <a:r>
              <a:rPr lang="en-MY" sz="800" dirty="0" err="1" smtClean="0">
                <a:latin typeface="Tw Cen MT" panose="020B0602020104020603" pitchFamily="34" charset="0"/>
              </a:rPr>
              <a:t>Majlis</a:t>
            </a:r>
            <a:r>
              <a:rPr lang="en-MY" sz="800" dirty="0" smtClean="0">
                <a:latin typeface="Tw Cen MT" panose="020B0602020104020603" pitchFamily="34" charset="0"/>
              </a:rPr>
              <a:t> </a:t>
            </a:r>
            <a:r>
              <a:rPr lang="en-MY" sz="800" dirty="0" err="1" smtClean="0">
                <a:latin typeface="Tw Cen MT" panose="020B0602020104020603" pitchFamily="34" charset="0"/>
              </a:rPr>
              <a:t>Bandaraya</a:t>
            </a:r>
            <a:r>
              <a:rPr lang="en-MY" sz="800" dirty="0" smtClean="0">
                <a:latin typeface="Tw Cen MT" panose="020B0602020104020603" pitchFamily="34" charset="0"/>
              </a:rPr>
              <a:t> </a:t>
            </a:r>
            <a:r>
              <a:rPr lang="en-MY" sz="800" dirty="0" err="1" smtClean="0">
                <a:latin typeface="Tw Cen MT" panose="020B0602020104020603" pitchFamily="34" charset="0"/>
              </a:rPr>
              <a:t>Pulau</a:t>
            </a:r>
            <a:r>
              <a:rPr lang="en-MY" sz="800" dirty="0" smtClean="0">
                <a:latin typeface="Tw Cen MT" panose="020B0602020104020603" pitchFamily="34" charset="0"/>
              </a:rPr>
              <a:t> Pinang </a:t>
            </a:r>
            <a:r>
              <a:rPr lang="en-MY" sz="800" dirty="0" smtClean="0">
                <a:latin typeface="Tw Cen MT" panose="020B0602020104020603" pitchFamily="34" charset="0"/>
              </a:rPr>
              <a:t>    </a:t>
            </a:r>
            <a:r>
              <a:rPr lang="en-MY" sz="800" dirty="0" smtClean="0">
                <a:latin typeface="Tw Cen MT" panose="020B0602020104020603" pitchFamily="34" charset="0"/>
              </a:rPr>
              <a:t>5</a:t>
            </a:r>
            <a:r>
              <a:rPr lang="en-MY" sz="800" dirty="0">
                <a:latin typeface="Tw Cen MT" panose="020B0602020104020603" pitchFamily="34" charset="0"/>
              </a:rPr>
              <a:t>) </a:t>
            </a:r>
            <a:r>
              <a:rPr lang="en-MY" sz="800" dirty="0" err="1">
                <a:latin typeface="Tw Cen MT" panose="020B0602020104020603" pitchFamily="34" charset="0"/>
              </a:rPr>
              <a:t>Majlis</a:t>
            </a:r>
            <a:r>
              <a:rPr lang="en-MY" sz="800" dirty="0">
                <a:latin typeface="Tw Cen MT" panose="020B0602020104020603" pitchFamily="34" charset="0"/>
              </a:rPr>
              <a:t> </a:t>
            </a:r>
            <a:r>
              <a:rPr lang="en-MY" sz="800" dirty="0" err="1">
                <a:latin typeface="Tw Cen MT" panose="020B0602020104020603" pitchFamily="34" charset="0"/>
              </a:rPr>
              <a:t>Perbandaran</a:t>
            </a:r>
            <a:r>
              <a:rPr lang="en-MY" sz="800" dirty="0">
                <a:latin typeface="Tw Cen MT" panose="020B0602020104020603" pitchFamily="34" charset="0"/>
              </a:rPr>
              <a:t> Kota </a:t>
            </a:r>
            <a:r>
              <a:rPr lang="en-MY" sz="800" dirty="0" err="1">
                <a:latin typeface="Tw Cen MT" panose="020B0602020104020603" pitchFamily="34" charset="0"/>
              </a:rPr>
              <a:t>Bahru</a:t>
            </a:r>
            <a:r>
              <a:rPr lang="en-MY" sz="800" dirty="0">
                <a:latin typeface="Tw Cen MT" panose="020B0602020104020603" pitchFamily="34" charset="0"/>
              </a:rPr>
              <a:t> </a:t>
            </a:r>
            <a:r>
              <a:rPr lang="en-MY" sz="800" dirty="0" smtClean="0">
                <a:latin typeface="Tw Cen MT" panose="020B0602020104020603" pitchFamily="34" charset="0"/>
              </a:rPr>
              <a:t>                                                                                                           </a:t>
            </a:r>
          </a:p>
          <a:p>
            <a:r>
              <a:rPr lang="en-MY" sz="800" dirty="0" smtClean="0">
                <a:latin typeface="Tw Cen MT" panose="020B0602020104020603" pitchFamily="34" charset="0"/>
              </a:rPr>
              <a:t>3)     </a:t>
            </a:r>
            <a:r>
              <a:rPr lang="en-MY" sz="800" dirty="0" err="1" smtClean="0">
                <a:latin typeface="Tw Cen MT" panose="020B0602020104020603" pitchFamily="34" charset="0"/>
              </a:rPr>
              <a:t>Majlis</a:t>
            </a:r>
            <a:r>
              <a:rPr lang="en-MY" sz="800" dirty="0" smtClean="0">
                <a:latin typeface="Tw Cen MT" panose="020B0602020104020603" pitchFamily="34" charset="0"/>
              </a:rPr>
              <a:t> </a:t>
            </a:r>
            <a:r>
              <a:rPr lang="en-MY" sz="800" dirty="0" err="1">
                <a:latin typeface="Tw Cen MT" panose="020B0602020104020603" pitchFamily="34" charset="0"/>
              </a:rPr>
              <a:t>Bandaraya</a:t>
            </a:r>
            <a:r>
              <a:rPr lang="en-MY" sz="800" dirty="0">
                <a:latin typeface="Tw Cen MT" panose="020B0602020104020603" pitchFamily="34" charset="0"/>
              </a:rPr>
              <a:t> Johor </a:t>
            </a:r>
            <a:r>
              <a:rPr lang="en-MY" sz="800" dirty="0" err="1">
                <a:latin typeface="Tw Cen MT" panose="020B0602020104020603" pitchFamily="34" charset="0"/>
              </a:rPr>
              <a:t>Bahru</a:t>
            </a:r>
            <a:r>
              <a:rPr lang="en-MY" sz="800" dirty="0">
                <a:latin typeface="Tw Cen MT" panose="020B0602020104020603" pitchFamily="34" charset="0"/>
              </a:rPr>
              <a:t> </a:t>
            </a:r>
            <a:r>
              <a:rPr lang="en-MY" sz="800" dirty="0" smtClean="0">
                <a:latin typeface="Tw Cen MT" panose="020B0602020104020603" pitchFamily="34" charset="0"/>
              </a:rPr>
              <a:t>      6)</a:t>
            </a:r>
            <a:r>
              <a:rPr lang="en-MY" sz="800" dirty="0">
                <a:latin typeface="Tw Cen MT" panose="020B0602020104020603" pitchFamily="34" charset="0"/>
              </a:rPr>
              <a:t> </a:t>
            </a:r>
            <a:r>
              <a:rPr lang="en-MY" sz="800" dirty="0" err="1">
                <a:latin typeface="Tw Cen MT" panose="020B0602020104020603" pitchFamily="34" charset="0"/>
              </a:rPr>
              <a:t>Majlis</a:t>
            </a:r>
            <a:r>
              <a:rPr lang="en-MY" sz="800" dirty="0">
                <a:latin typeface="Tw Cen MT" panose="020B0602020104020603" pitchFamily="34" charset="0"/>
              </a:rPr>
              <a:t> </a:t>
            </a:r>
            <a:r>
              <a:rPr lang="en-MY" sz="800" dirty="0" err="1">
                <a:latin typeface="Tw Cen MT" panose="020B0602020104020603" pitchFamily="34" charset="0"/>
              </a:rPr>
              <a:t>Bandaraya</a:t>
            </a:r>
            <a:r>
              <a:rPr lang="en-MY" sz="800" dirty="0">
                <a:latin typeface="Tw Cen MT" panose="020B0602020104020603" pitchFamily="34" charset="0"/>
              </a:rPr>
              <a:t> Shah </a:t>
            </a:r>
            <a:r>
              <a:rPr lang="en-MY" sz="800" dirty="0" err="1">
                <a:latin typeface="Tw Cen MT" panose="020B0602020104020603" pitchFamily="34" charset="0"/>
              </a:rPr>
              <a:t>Alam</a:t>
            </a:r>
            <a:r>
              <a:rPr lang="en-MY" sz="800" dirty="0">
                <a:latin typeface="Tw Cen MT" panose="020B0602020104020603" pitchFamily="34" charset="0"/>
              </a:rPr>
              <a:t> </a:t>
            </a:r>
            <a:endParaRPr lang="en-MY" sz="800" dirty="0" smtClean="0">
              <a:latin typeface="Tw Cen MT" panose="020B0602020104020603" pitchFamily="34" charset="0"/>
            </a:endParaRPr>
          </a:p>
          <a:p>
            <a:endParaRPr lang="en-MY" sz="600" dirty="0" smtClean="0">
              <a:latin typeface="Tw Cen MT" panose="020B0602020104020603" pitchFamily="34" charset="0"/>
            </a:endParaRPr>
          </a:p>
          <a:p>
            <a:r>
              <a:rPr lang="en-US" sz="900" b="1" dirty="0" smtClean="0">
                <a:latin typeface="Tw Cen MT" pitchFamily="34" charset="0"/>
              </a:rPr>
              <a:t>Study on existing OSC Online system </a:t>
            </a:r>
          </a:p>
          <a:p>
            <a:r>
              <a:rPr lang="en-US" sz="900" dirty="0">
                <a:latin typeface="Tw Cen MT" pitchFamily="34" charset="0"/>
              </a:rPr>
              <a:t>The existing OSC online is an online system used by relevant stakeholders (PBT, PSP, ATL) to process the application for Development Approval. This system involves the use of 2 main modules which are e-submission and e-processing for Process 1 and Process 2 only. </a:t>
            </a:r>
          </a:p>
          <a:p>
            <a:endParaRPr lang="en-US" sz="900" dirty="0">
              <a:latin typeface="Tw Cen MT" pitchFamily="34" charset="0"/>
            </a:endParaRPr>
          </a:p>
          <a:p>
            <a:r>
              <a:rPr lang="en-US" sz="900" dirty="0">
                <a:latin typeface="Tw Cen MT" pitchFamily="34" charset="0"/>
              </a:rPr>
              <a:t>JKT has decided for the appointment of consultant to be re-tendered </a:t>
            </a:r>
            <a:r>
              <a:rPr lang="en-US" sz="900" dirty="0" smtClean="0">
                <a:latin typeface="Tw Cen MT" pitchFamily="34" charset="0"/>
              </a:rPr>
              <a:t>proposed following </a:t>
            </a:r>
            <a:r>
              <a:rPr lang="en-US" sz="900" dirty="0">
                <a:latin typeface="Tw Cen MT" pitchFamily="34" charset="0"/>
              </a:rPr>
              <a:t>the conditional approval by </a:t>
            </a:r>
            <a:r>
              <a:rPr lang="en-US" sz="900" dirty="0" smtClean="0">
                <a:latin typeface="Tw Cen MT" panose="020B0602020104020603" pitchFamily="34" charset="0"/>
              </a:rPr>
              <a:t>CIDB</a:t>
            </a:r>
            <a:r>
              <a:rPr lang="en-US" sz="900" dirty="0">
                <a:latin typeface="Tw Cen MT" panose="020B0602020104020603" pitchFamily="34" charset="0"/>
              </a:rPr>
              <a:t> </a:t>
            </a:r>
            <a:r>
              <a:rPr lang="en-US" sz="900" dirty="0" smtClean="0">
                <a:latin typeface="Tw Cen MT" panose="020B0602020104020603" pitchFamily="34" charset="0"/>
              </a:rPr>
              <a:t>for the consultant’s project team to be replaced.</a:t>
            </a:r>
          </a:p>
          <a:p>
            <a:endParaRPr lang="en-US" sz="900" dirty="0">
              <a:latin typeface="Tw Cen MT" panose="020B0602020104020603" pitchFamily="34" charset="0"/>
            </a:endParaRPr>
          </a:p>
          <a:p>
            <a:r>
              <a:rPr lang="en-MY" sz="900" dirty="0" smtClean="0">
                <a:latin typeface="Tw Cen MT" panose="020B0602020104020603" pitchFamily="34" charset="0"/>
              </a:rPr>
              <a:t>The </a:t>
            </a:r>
            <a:r>
              <a:rPr lang="en-MY" sz="900" dirty="0">
                <a:latin typeface="Tw Cen MT" panose="020B0602020104020603" pitchFamily="34" charset="0"/>
              </a:rPr>
              <a:t>findings of the study will be utilised to strengthen the budget request under Rolling Plan 4</a:t>
            </a:r>
            <a:r>
              <a:rPr lang="en-MY" sz="900" dirty="0" smtClean="0">
                <a:latin typeface="Tw Cen MT" panose="020B0602020104020603" pitchFamily="34" charset="0"/>
              </a:rPr>
              <a:t>.</a:t>
            </a:r>
          </a:p>
          <a:p>
            <a:endParaRPr lang="en-US" sz="900" u="sng" dirty="0" smtClean="0">
              <a:latin typeface="Tw Cen MT" panose="020B0602020104020603" pitchFamily="34" charset="0"/>
            </a:endParaRPr>
          </a:p>
          <a:p>
            <a:r>
              <a:rPr lang="en-MY" sz="900" u="sng" dirty="0" smtClean="0">
                <a:latin typeface="Tw Cen MT" panose="020B0602020104020603" pitchFamily="34" charset="0"/>
              </a:rPr>
              <a:t>Pre-council meeting (KPI Leaders)</a:t>
            </a:r>
          </a:p>
          <a:p>
            <a:r>
              <a:rPr lang="en-MY" sz="900" dirty="0">
                <a:latin typeface="Tw Cen MT" panose="020B0602020104020603" pitchFamily="34" charset="0"/>
              </a:rPr>
              <a:t>19 March 2018</a:t>
            </a:r>
            <a:endParaRPr lang="en-MY" sz="900" dirty="0" smtClean="0">
              <a:latin typeface="Tw Cen MT" panose="020B0602020104020603" pitchFamily="34" charset="0"/>
            </a:endParaRPr>
          </a:p>
          <a:p>
            <a:endParaRPr lang="en-MY" sz="900" dirty="0" smtClean="0">
              <a:latin typeface="Tw Cen MT" panose="020B0602020104020603" pitchFamily="34" charset="0"/>
            </a:endParaRPr>
          </a:p>
          <a:p>
            <a:r>
              <a:rPr lang="en-US" sz="900" b="1" dirty="0" smtClean="0">
                <a:latin typeface="Tw Cen MT" panose="020B0602020104020603" pitchFamily="34" charset="0"/>
              </a:rPr>
              <a:t>19 march 2018 – online </a:t>
            </a:r>
            <a:r>
              <a:rPr lang="en-US" sz="900" b="1" dirty="0" err="1" smtClean="0">
                <a:latin typeface="Tw Cen MT" panose="020B0602020104020603" pitchFamily="34" charset="0"/>
              </a:rPr>
              <a:t>servey</a:t>
            </a:r>
            <a:r>
              <a:rPr lang="en-US" sz="900" b="1" dirty="0" smtClean="0">
                <a:latin typeface="Tw Cen MT" panose="020B0602020104020603" pitchFamily="34" charset="0"/>
              </a:rPr>
              <a:t> on </a:t>
            </a:r>
            <a:r>
              <a:rPr lang="en-US" sz="900" b="1" dirty="0">
                <a:latin typeface="Tw Cen MT" pitchFamily="34" charset="0"/>
              </a:rPr>
              <a:t>implement existing OSC Online system by PBT and Technical agency</a:t>
            </a:r>
            <a:endParaRPr lang="en-MY" sz="900" b="1" dirty="0">
              <a:latin typeface="Tw Cen MT" pitchFamily="34" charset="0"/>
            </a:endParaRPr>
          </a:p>
          <a:p>
            <a:endParaRPr lang="en-US" sz="900" dirty="0" smtClean="0">
              <a:latin typeface="Tw Cen MT" panose="020B0602020104020603" pitchFamily="34" charset="0"/>
            </a:endParaRPr>
          </a:p>
          <a:p>
            <a:r>
              <a:rPr lang="en-MY" sz="900" dirty="0" smtClean="0">
                <a:latin typeface="Tw Cen MT" panose="020B0602020104020603" pitchFamily="34" charset="0"/>
              </a:rPr>
              <a:t>ICT </a:t>
            </a:r>
            <a:r>
              <a:rPr lang="en-MY" sz="900" dirty="0">
                <a:latin typeface="Tw Cen MT" panose="020B0602020104020603" pitchFamily="34" charset="0"/>
              </a:rPr>
              <a:t>Unit to liaise with MAMPU to name 3 new consultants/companies.</a:t>
            </a:r>
          </a:p>
          <a:p>
            <a:endParaRPr lang="en-MY" sz="900" dirty="0">
              <a:latin typeface="Tw Cen MT" panose="020B0602020104020603" pitchFamily="34" charset="0"/>
            </a:endParaRPr>
          </a:p>
          <a:p>
            <a:r>
              <a:rPr lang="en-MY" sz="900" dirty="0" smtClean="0">
                <a:latin typeface="Tw Cen MT" panose="020B0602020104020603" pitchFamily="34" charset="0"/>
              </a:rPr>
              <a:t>Proposed </a:t>
            </a:r>
            <a:r>
              <a:rPr lang="en-MY" sz="900" dirty="0">
                <a:latin typeface="Tw Cen MT" panose="020B0602020104020603" pitchFamily="34" charset="0"/>
              </a:rPr>
              <a:t>3 consultants </a:t>
            </a:r>
            <a:r>
              <a:rPr lang="en-MY" sz="900" dirty="0" smtClean="0">
                <a:latin typeface="Tw Cen MT" panose="020B0602020104020603" pitchFamily="34" charset="0"/>
              </a:rPr>
              <a:t>submitted </a:t>
            </a:r>
            <a:r>
              <a:rPr lang="en-MY" sz="900" dirty="0">
                <a:latin typeface="Tw Cen MT" panose="020B0602020104020603" pitchFamily="34" charset="0"/>
              </a:rPr>
              <a:t>to </a:t>
            </a:r>
            <a:r>
              <a:rPr lang="en-MY" sz="900" dirty="0" smtClean="0">
                <a:latin typeface="Tw Cen MT" panose="020B0602020104020603" pitchFamily="34" charset="0"/>
              </a:rPr>
              <a:t>CIDB : 14 </a:t>
            </a:r>
            <a:r>
              <a:rPr lang="en-MY" sz="900" dirty="0">
                <a:latin typeface="Tw Cen MT" panose="020B0602020104020603" pitchFamily="34" charset="0"/>
              </a:rPr>
              <a:t>Mei 2018. </a:t>
            </a:r>
            <a:endParaRPr lang="en-MY" sz="900" dirty="0" smtClean="0">
              <a:latin typeface="Tw Cen MT" panose="020B0602020104020603" pitchFamily="34" charset="0"/>
            </a:endParaRPr>
          </a:p>
          <a:p>
            <a:endParaRPr lang="en-MY" sz="900" dirty="0" smtClean="0">
              <a:latin typeface="Tw Cen MT" panose="020B0602020104020603" pitchFamily="34" charset="0"/>
            </a:endParaRPr>
          </a:p>
          <a:p>
            <a:r>
              <a:rPr lang="en-MY" sz="900" dirty="0" smtClean="0">
                <a:latin typeface="Tw Cen MT" panose="020B0602020104020603" pitchFamily="34" charset="0"/>
              </a:rPr>
              <a:t>Letter on status </a:t>
            </a:r>
            <a:r>
              <a:rPr lang="en-US" sz="900" dirty="0">
                <a:latin typeface="Tw Cen MT" pitchFamily="34" charset="0"/>
              </a:rPr>
              <a:t>appointment of consultant </a:t>
            </a:r>
            <a:r>
              <a:rPr lang="en-MY" sz="900" dirty="0" smtClean="0">
                <a:latin typeface="Tw Cen MT" panose="020B0602020104020603" pitchFamily="34" charset="0"/>
              </a:rPr>
              <a:t>submitted </a:t>
            </a:r>
            <a:r>
              <a:rPr lang="en-MY" sz="900" dirty="0">
                <a:latin typeface="Tw Cen MT" panose="020B0602020104020603" pitchFamily="34" charset="0"/>
              </a:rPr>
              <a:t>to CIDB : </a:t>
            </a:r>
            <a:r>
              <a:rPr lang="en-MY" sz="900" dirty="0" smtClean="0">
                <a:latin typeface="Tw Cen MT" panose="020B0602020104020603" pitchFamily="34" charset="0"/>
              </a:rPr>
              <a:t>6 June </a:t>
            </a:r>
            <a:endParaRPr lang="en-MY" sz="900" dirty="0" smtClean="0">
              <a:latin typeface="Tw Cen MT" panose="020B0602020104020603" pitchFamily="34" charset="0"/>
            </a:endParaRPr>
          </a:p>
          <a:p>
            <a:r>
              <a:rPr lang="en-MY" sz="900" dirty="0" smtClean="0">
                <a:latin typeface="Tw Cen MT" panose="020B0602020104020603" pitchFamily="34" charset="0"/>
              </a:rPr>
              <a:t>2018.</a:t>
            </a:r>
          </a:p>
          <a:p>
            <a:endParaRPr lang="en-MY" sz="900" dirty="0" smtClean="0">
              <a:latin typeface="Tw Cen MT" panose="020B0602020104020603" pitchFamily="34" charset="0"/>
            </a:endParaRPr>
          </a:p>
          <a:p>
            <a:r>
              <a:rPr lang="en-US" sz="900" dirty="0" smtClean="0">
                <a:latin typeface="Tw Cen MT" panose="020B0602020104020603" pitchFamily="34" charset="0"/>
              </a:rPr>
              <a:t>New OSC 3 Plus online</a:t>
            </a:r>
            <a:r>
              <a:rPr lang="en-US" sz="900" dirty="0">
                <a:latin typeface="Tw Cen MT" panose="020B0602020104020603" pitchFamily="34" charset="0"/>
              </a:rPr>
              <a:t> Meeting for</a:t>
            </a:r>
            <a:r>
              <a:rPr lang="en-US" sz="900" dirty="0" smtClean="0">
                <a:latin typeface="Tw Cen MT" panose="020B0602020104020603" pitchFamily="34" charset="0"/>
              </a:rPr>
              <a:t> (Procurement process &amp; scope of works) : 16 August 2018 &amp; 20 Sept 2018</a:t>
            </a:r>
            <a:endParaRPr lang="en-MY" sz="900" dirty="0" smtClean="0">
              <a:latin typeface="Tw Cen MT" panose="020B0602020104020603"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514727489"/>
              </p:ext>
            </p:extLst>
          </p:nvPr>
        </p:nvGraphicFramePr>
        <p:xfrm>
          <a:off x="80842" y="8468118"/>
          <a:ext cx="3269415" cy="1073030"/>
        </p:xfrm>
        <a:graphic>
          <a:graphicData uri="http://schemas.openxmlformats.org/drawingml/2006/table">
            <a:tbl>
              <a:tblPr firstRow="1" bandRow="1">
                <a:tableStyleId>{5940675A-B579-460E-94D1-54222C63F5DA}</a:tableStyleId>
              </a:tblPr>
              <a:tblGrid>
                <a:gridCol w="1089805">
                  <a:extLst>
                    <a:ext uri="{9D8B030D-6E8A-4147-A177-3AD203B41FA5}">
                      <a16:colId xmlns="" xmlns:a16="http://schemas.microsoft.com/office/drawing/2014/main" val="20000"/>
                    </a:ext>
                  </a:extLst>
                </a:gridCol>
                <a:gridCol w="1089805">
                  <a:extLst>
                    <a:ext uri="{9D8B030D-6E8A-4147-A177-3AD203B41FA5}">
                      <a16:colId xmlns="" xmlns:a16="http://schemas.microsoft.com/office/drawing/2014/main" val="20001"/>
                    </a:ext>
                  </a:extLst>
                </a:gridCol>
                <a:gridCol w="1089805">
                  <a:extLst>
                    <a:ext uri="{9D8B030D-6E8A-4147-A177-3AD203B41FA5}">
                      <a16:colId xmlns="" xmlns:a16="http://schemas.microsoft.com/office/drawing/2014/main" val="20002"/>
                    </a:ext>
                  </a:extLst>
                </a:gridCol>
              </a:tblGrid>
              <a:tr h="214606">
                <a:tc>
                  <a:txBody>
                    <a:bodyPr/>
                    <a:lstStyle/>
                    <a:p>
                      <a:pPr algn="ctr"/>
                      <a:r>
                        <a:rPr lang="en-US" sz="800" b="1" u="none" dirty="0" smtClean="0">
                          <a:latin typeface="Tw Cen MT" pitchFamily="34" charset="0"/>
                          <a:cs typeface="Arial" panose="020B0604020202020204" pitchFamily="34" charset="0"/>
                        </a:rPr>
                        <a:t>Year</a:t>
                      </a:r>
                      <a:endParaRPr lang="en-MY" sz="800" b="1" u="none" dirty="0">
                        <a:latin typeface="Tw Cen MT" pitchFamily="34" charset="0"/>
                      </a:endParaRPr>
                    </a:p>
                  </a:txBody>
                  <a:tcPr>
                    <a:solidFill>
                      <a:schemeClr val="bg1">
                        <a:lumMod val="85000"/>
                      </a:schemeClr>
                    </a:solidFill>
                  </a:tcPr>
                </a:tc>
                <a:tc>
                  <a:txBody>
                    <a:bodyPr/>
                    <a:lstStyle/>
                    <a:p>
                      <a:pPr algn="ctr"/>
                      <a:r>
                        <a:rPr lang="en-US" sz="800" b="1" u="none" dirty="0" smtClean="0">
                          <a:latin typeface="Tw Cen MT" pitchFamily="34" charset="0"/>
                          <a:cs typeface="Arial" panose="020B0604020202020204" pitchFamily="34" charset="0"/>
                        </a:rPr>
                        <a:t>DTF score</a:t>
                      </a:r>
                      <a:endParaRPr lang="en-MY" sz="800" b="1" u="none" dirty="0">
                        <a:latin typeface="Tw Cen MT" pitchFamily="34" charset="0"/>
                      </a:endParaRPr>
                    </a:p>
                  </a:txBody>
                  <a:tcPr>
                    <a:solidFill>
                      <a:schemeClr val="bg1">
                        <a:lumMod val="85000"/>
                      </a:schemeClr>
                    </a:solidFill>
                  </a:tcPr>
                </a:tc>
                <a:tc>
                  <a:txBody>
                    <a:bodyPr/>
                    <a:lstStyle/>
                    <a:p>
                      <a:pPr algn="ctr"/>
                      <a:r>
                        <a:rPr lang="en-US" sz="800" b="1" u="none" dirty="0" smtClean="0">
                          <a:solidFill>
                            <a:schemeClr val="tx1"/>
                          </a:solidFill>
                          <a:latin typeface="Tw Cen MT" pitchFamily="34" charset="0"/>
                          <a:cs typeface="Arial" panose="020B0604020202020204" pitchFamily="34" charset="0"/>
                        </a:rPr>
                        <a:t>Ranking</a:t>
                      </a:r>
                      <a:endParaRPr lang="en-MY" sz="800" b="1" u="none" dirty="0">
                        <a:solidFill>
                          <a:schemeClr val="tx1"/>
                        </a:solidFill>
                        <a:latin typeface="Tw Cen MT" pitchFamily="34" charset="0"/>
                      </a:endParaRPr>
                    </a:p>
                  </a:txBody>
                  <a:tcPr>
                    <a:solidFill>
                      <a:schemeClr val="bg1">
                        <a:lumMod val="85000"/>
                      </a:schemeClr>
                    </a:solidFill>
                  </a:tcPr>
                </a:tc>
                <a:extLst>
                  <a:ext uri="{0D108BD9-81ED-4DB2-BD59-A6C34878D82A}">
                    <a16:rowId xmlns="" xmlns:a16="http://schemas.microsoft.com/office/drawing/2014/main" val="10000"/>
                  </a:ext>
                </a:extLst>
              </a:tr>
              <a:tr h="214606">
                <a:tc>
                  <a:txBody>
                    <a:bodyPr/>
                    <a:lstStyle/>
                    <a:p>
                      <a:pPr algn="ctr"/>
                      <a:r>
                        <a:rPr lang="en-US" sz="800" dirty="0" smtClean="0">
                          <a:latin typeface="Tw Cen MT" pitchFamily="34" charset="0"/>
                          <a:cs typeface="Arial" panose="020B0604020202020204" pitchFamily="34" charset="0"/>
                        </a:rPr>
                        <a:t>2015</a:t>
                      </a:r>
                      <a:endParaRPr lang="en-MY" sz="800" dirty="0">
                        <a:latin typeface="Tw Cen MT" pitchFamily="34" charset="0"/>
                      </a:endParaRPr>
                    </a:p>
                  </a:txBody>
                  <a:tcPr/>
                </a:tc>
                <a:tc>
                  <a:txBody>
                    <a:bodyPr/>
                    <a:lstStyle/>
                    <a:p>
                      <a:pPr algn="ctr"/>
                      <a:r>
                        <a:rPr lang="en-US" sz="800" dirty="0" smtClean="0">
                          <a:latin typeface="Tw Cen MT" pitchFamily="34" charset="0"/>
                        </a:rPr>
                        <a:t>81.14</a:t>
                      </a:r>
                      <a:endParaRPr lang="en-MY" sz="800" dirty="0">
                        <a:latin typeface="Tw Cen MT" pitchFamily="34" charset="0"/>
                      </a:endParaRPr>
                    </a:p>
                  </a:txBody>
                  <a:tcPr/>
                </a:tc>
                <a:tc>
                  <a:txBody>
                    <a:bodyPr/>
                    <a:lstStyle/>
                    <a:p>
                      <a:pPr algn="ctr"/>
                      <a:r>
                        <a:rPr lang="en-US" sz="800" dirty="0" smtClean="0">
                          <a:solidFill>
                            <a:schemeClr val="tx1"/>
                          </a:solidFill>
                          <a:latin typeface="Tw Cen MT" pitchFamily="34" charset="0"/>
                        </a:rPr>
                        <a:t>28/189</a:t>
                      </a:r>
                      <a:endParaRPr lang="en-MY" sz="800" dirty="0">
                        <a:solidFill>
                          <a:schemeClr val="tx1"/>
                        </a:solidFill>
                        <a:latin typeface="Tw Cen MT" pitchFamily="34" charset="0"/>
                      </a:endParaRPr>
                    </a:p>
                  </a:txBody>
                  <a:tcPr>
                    <a:noFill/>
                  </a:tcPr>
                </a:tc>
                <a:extLst>
                  <a:ext uri="{0D108BD9-81ED-4DB2-BD59-A6C34878D82A}">
                    <a16:rowId xmlns="" xmlns:a16="http://schemas.microsoft.com/office/drawing/2014/main" val="10001"/>
                  </a:ext>
                </a:extLst>
              </a:tr>
              <a:tr h="214606">
                <a:tc>
                  <a:txBody>
                    <a:bodyPr/>
                    <a:lstStyle/>
                    <a:p>
                      <a:pPr algn="ctr"/>
                      <a:r>
                        <a:rPr lang="en-US" sz="800" dirty="0" smtClean="0">
                          <a:latin typeface="Tw Cen MT" pitchFamily="34" charset="0"/>
                          <a:cs typeface="Arial" panose="020B0604020202020204" pitchFamily="34" charset="0"/>
                        </a:rPr>
                        <a:t>2016</a:t>
                      </a:r>
                      <a:endParaRPr lang="en-MY" sz="800" dirty="0">
                        <a:latin typeface="Tw Cen MT" pitchFamily="34" charset="0"/>
                      </a:endParaRPr>
                    </a:p>
                  </a:txBody>
                  <a:tcPr/>
                </a:tc>
                <a:tc>
                  <a:txBody>
                    <a:bodyPr/>
                    <a:lstStyle/>
                    <a:p>
                      <a:pPr algn="ctr"/>
                      <a:r>
                        <a:rPr lang="en-US" sz="800" dirty="0" smtClean="0">
                          <a:latin typeface="Tw Cen MT" pitchFamily="34" charset="0"/>
                        </a:rPr>
                        <a:t>81.08</a:t>
                      </a:r>
                      <a:endParaRPr lang="en-MY" sz="800" dirty="0">
                        <a:latin typeface="Tw Cen MT" pitchFamily="34" charset="0"/>
                      </a:endParaRPr>
                    </a:p>
                  </a:txBody>
                  <a:tcPr/>
                </a:tc>
                <a:tc>
                  <a:txBody>
                    <a:bodyPr/>
                    <a:lstStyle/>
                    <a:p>
                      <a:pPr algn="ctr"/>
                      <a:r>
                        <a:rPr lang="en-US" sz="800" dirty="0" smtClean="0">
                          <a:solidFill>
                            <a:schemeClr val="tx1"/>
                          </a:solidFill>
                          <a:latin typeface="Tw Cen MT" pitchFamily="34" charset="0"/>
                        </a:rPr>
                        <a:t>13 /189</a:t>
                      </a:r>
                    </a:p>
                  </a:txBody>
                  <a:tcPr>
                    <a:noFill/>
                  </a:tcPr>
                </a:tc>
                <a:extLst>
                  <a:ext uri="{0D108BD9-81ED-4DB2-BD59-A6C34878D82A}">
                    <a16:rowId xmlns="" xmlns:a16="http://schemas.microsoft.com/office/drawing/2014/main" val="10002"/>
                  </a:ext>
                </a:extLst>
              </a:tr>
              <a:tr h="214606">
                <a:tc>
                  <a:txBody>
                    <a:bodyPr/>
                    <a:lstStyle/>
                    <a:p>
                      <a:pPr algn="ctr"/>
                      <a:r>
                        <a:rPr lang="en-US" sz="800" dirty="0" smtClean="0">
                          <a:latin typeface="Tw Cen MT" pitchFamily="34" charset="0"/>
                        </a:rPr>
                        <a:t>2017</a:t>
                      </a:r>
                      <a:endParaRPr lang="en-MY" sz="800" dirty="0">
                        <a:latin typeface="Tw Cen MT" pitchFamily="34" charset="0"/>
                      </a:endParaRPr>
                    </a:p>
                  </a:txBody>
                  <a:tcPr/>
                </a:tc>
                <a:tc>
                  <a:txBody>
                    <a:bodyPr/>
                    <a:lstStyle/>
                    <a:p>
                      <a:pPr algn="ctr"/>
                      <a:r>
                        <a:rPr lang="en-US" sz="800" dirty="0" smtClean="0">
                          <a:latin typeface="Tw Cen MT" pitchFamily="34" charset="0"/>
                        </a:rPr>
                        <a:t>82.17</a:t>
                      </a:r>
                      <a:endParaRPr lang="en-MY" sz="800" dirty="0">
                        <a:latin typeface="Tw Cen MT" pitchFamily="34" charset="0"/>
                      </a:endParaRPr>
                    </a:p>
                  </a:txBody>
                  <a:tcPr/>
                </a:tc>
                <a:tc>
                  <a:txBody>
                    <a:bodyPr/>
                    <a:lstStyle/>
                    <a:p>
                      <a:pPr algn="ctr"/>
                      <a:r>
                        <a:rPr lang="en-US" sz="800" dirty="0" smtClean="0">
                          <a:solidFill>
                            <a:schemeClr val="tx1"/>
                          </a:solidFill>
                          <a:latin typeface="Tw Cen MT" pitchFamily="34" charset="0"/>
                        </a:rPr>
                        <a:t>13/190</a:t>
                      </a:r>
                      <a:endParaRPr lang="en-MY" sz="800" dirty="0">
                        <a:solidFill>
                          <a:schemeClr val="tx1"/>
                        </a:solidFill>
                        <a:latin typeface="Tw Cen MT" pitchFamily="34" charset="0"/>
                      </a:endParaRPr>
                    </a:p>
                  </a:txBody>
                  <a:tcPr>
                    <a:noFill/>
                  </a:tcPr>
                </a:tc>
                <a:extLst>
                  <a:ext uri="{0D108BD9-81ED-4DB2-BD59-A6C34878D82A}">
                    <a16:rowId xmlns="" xmlns:a16="http://schemas.microsoft.com/office/drawing/2014/main" val="10003"/>
                  </a:ext>
                </a:extLst>
              </a:tr>
              <a:tr h="214606">
                <a:tc>
                  <a:txBody>
                    <a:bodyPr/>
                    <a:lstStyle/>
                    <a:p>
                      <a:pPr algn="ctr"/>
                      <a:r>
                        <a:rPr lang="en-US" sz="800" dirty="0" smtClean="0">
                          <a:latin typeface="Tw Cen MT" pitchFamily="34" charset="0"/>
                        </a:rPr>
                        <a:t>2018</a:t>
                      </a:r>
                      <a:endParaRPr lang="en-MY" sz="800" dirty="0">
                        <a:latin typeface="Tw Cen MT" pitchFamily="34" charset="0"/>
                      </a:endParaRPr>
                    </a:p>
                  </a:txBody>
                  <a:tcPr>
                    <a:noFill/>
                  </a:tcPr>
                </a:tc>
                <a:tc>
                  <a:txBody>
                    <a:bodyPr/>
                    <a:lstStyle/>
                    <a:p>
                      <a:pPr algn="ctr"/>
                      <a:r>
                        <a:rPr lang="en-US" sz="800" dirty="0" smtClean="0">
                          <a:latin typeface="Tw Cen MT" pitchFamily="34" charset="0"/>
                        </a:rPr>
                        <a:t>82.19</a:t>
                      </a:r>
                      <a:endParaRPr lang="en-MY" sz="800" dirty="0">
                        <a:latin typeface="Tw Cen MT" pitchFamily="34" charset="0"/>
                      </a:endParaRPr>
                    </a:p>
                  </a:txBody>
                  <a:tcPr>
                    <a:noFill/>
                  </a:tcPr>
                </a:tc>
                <a:tc>
                  <a:txBody>
                    <a:bodyPr/>
                    <a:lstStyle/>
                    <a:p>
                      <a:pPr algn="ctr"/>
                      <a:r>
                        <a:rPr lang="en-US" sz="800" dirty="0" smtClean="0">
                          <a:solidFill>
                            <a:schemeClr val="tx1"/>
                          </a:solidFill>
                          <a:latin typeface="Tw Cen MT" pitchFamily="34" charset="0"/>
                        </a:rPr>
                        <a:t>11/190</a:t>
                      </a:r>
                      <a:endParaRPr lang="en-MY" sz="800" dirty="0">
                        <a:solidFill>
                          <a:schemeClr val="tx1"/>
                        </a:solidFill>
                        <a:latin typeface="Tw Cen MT" pitchFamily="34" charset="0"/>
                      </a:endParaRPr>
                    </a:p>
                  </a:txBody>
                  <a:tcPr>
                    <a:noFill/>
                  </a:tcPr>
                </a:tc>
                <a:extLst>
                  <a:ext uri="{0D108BD9-81ED-4DB2-BD59-A6C34878D82A}">
                    <a16:rowId xmlns="" xmlns:a16="http://schemas.microsoft.com/office/drawing/2014/main" val="3428386366"/>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3349049791"/>
              </p:ext>
            </p:extLst>
          </p:nvPr>
        </p:nvGraphicFramePr>
        <p:xfrm>
          <a:off x="2" y="2063918"/>
          <a:ext cx="6858000" cy="2582455"/>
        </p:xfrm>
        <a:graphic>
          <a:graphicData uri="http://schemas.openxmlformats.org/drawingml/2006/table">
            <a:tbl>
              <a:tblPr firstRow="1" bandRow="1">
                <a:tableStyleId>{5C22544A-7EE6-4342-B048-85BDC9FD1C3A}</a:tableStyleId>
              </a:tblPr>
              <a:tblGrid>
                <a:gridCol w="1360965">
                  <a:extLst>
                    <a:ext uri="{9D8B030D-6E8A-4147-A177-3AD203B41FA5}">
                      <a16:colId xmlns="" xmlns:a16="http://schemas.microsoft.com/office/drawing/2014/main" val="2124581660"/>
                    </a:ext>
                  </a:extLst>
                </a:gridCol>
                <a:gridCol w="1339703">
                  <a:extLst>
                    <a:ext uri="{9D8B030D-6E8A-4147-A177-3AD203B41FA5}">
                      <a16:colId xmlns="" xmlns:a16="http://schemas.microsoft.com/office/drawing/2014/main" val="3372148144"/>
                    </a:ext>
                  </a:extLst>
                </a:gridCol>
                <a:gridCol w="1403497">
                  <a:extLst>
                    <a:ext uri="{9D8B030D-6E8A-4147-A177-3AD203B41FA5}">
                      <a16:colId xmlns="" xmlns:a16="http://schemas.microsoft.com/office/drawing/2014/main" val="384475541"/>
                    </a:ext>
                  </a:extLst>
                </a:gridCol>
                <a:gridCol w="1382235">
                  <a:extLst>
                    <a:ext uri="{9D8B030D-6E8A-4147-A177-3AD203B41FA5}">
                      <a16:colId xmlns="" xmlns:a16="http://schemas.microsoft.com/office/drawing/2014/main" val="3666211108"/>
                    </a:ext>
                  </a:extLst>
                </a:gridCol>
                <a:gridCol w="1371600">
                  <a:extLst>
                    <a:ext uri="{9D8B030D-6E8A-4147-A177-3AD203B41FA5}">
                      <a16:colId xmlns=""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25</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rgbClr val="FF3300">
                        <a:alpha val="65000"/>
                      </a:srgbClr>
                    </a:solidFill>
                  </a:tcPr>
                </a:tc>
                <a:extLst>
                  <a:ext uri="{0D108BD9-81ED-4DB2-BD59-A6C34878D82A}">
                    <a16:rowId xmlns="" xmlns:a16="http://schemas.microsoft.com/office/drawing/2014/main" val="2306563032"/>
                  </a:ext>
                </a:extLst>
              </a:tr>
              <a:tr h="1787931">
                <a:tc>
                  <a:txBody>
                    <a:bodyPr/>
                    <a:lstStyle/>
                    <a:p>
                      <a:pPr>
                        <a:lnSpc>
                          <a:spcPct val="88000"/>
                        </a:lnSpc>
                      </a:pPr>
                      <a:r>
                        <a:rPr lang="en-MY" sz="900" dirty="0" smtClean="0">
                          <a:solidFill>
                            <a:srgbClr val="000000"/>
                          </a:solidFill>
                          <a:latin typeface="+mn-lt"/>
                        </a:rPr>
                        <a:t>Activities/ work breakdown and leaders for each activities identified. </a:t>
                      </a:r>
                    </a:p>
                    <a:p>
                      <a:pPr>
                        <a:lnSpc>
                          <a:spcPct val="88000"/>
                        </a:lnSpc>
                      </a:pPr>
                      <a:endParaRPr lang="en-MY" sz="900" dirty="0" smtClean="0">
                        <a:solidFill>
                          <a:srgbClr val="000000"/>
                        </a:solidFill>
                        <a:latin typeface="+mn-lt"/>
                      </a:endParaRPr>
                    </a:p>
                    <a:p>
                      <a:pPr>
                        <a:lnSpc>
                          <a:spcPct val="88000"/>
                        </a:lnSpc>
                      </a:pPr>
                      <a:r>
                        <a:rPr lang="en-MY" sz="900" dirty="0" smtClean="0">
                          <a:solidFill>
                            <a:srgbClr val="000000"/>
                          </a:solidFill>
                          <a:latin typeface="+mn-lt"/>
                        </a:rPr>
                        <a:t>6 Local Authorities identified in the 1st batch to pilot e-submission and e-approval.</a:t>
                      </a: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a:lnSpc>
                          <a:spcPct val="88000"/>
                        </a:lnSpc>
                      </a:pPr>
                      <a:r>
                        <a:rPr lang="en-US" sz="900" dirty="0" smtClean="0">
                          <a:solidFill>
                            <a:schemeClr val="tx1"/>
                          </a:solidFill>
                          <a:latin typeface="Calibri" panose="020F0502020204030204" pitchFamily="34" charset="0"/>
                          <a:cs typeface="Arial" panose="020B0604020202020204" pitchFamily="34" charset="0"/>
                        </a:rPr>
                        <a:t>Standard procedures on permit approval for small scale development for 5 Local Authorities established</a:t>
                      </a:r>
                    </a:p>
                    <a:p>
                      <a:pPr>
                        <a:lnSpc>
                          <a:spcPct val="88000"/>
                        </a:lnSpc>
                      </a:pPr>
                      <a:endParaRPr lang="en-US" sz="800" dirty="0" smtClean="0">
                        <a:solidFill>
                          <a:schemeClr val="tx1"/>
                        </a:solidFill>
                        <a:latin typeface="Calibri" panose="020F0502020204030204" pitchFamily="34" charset="0"/>
                        <a:cs typeface="Arial" panose="020B0604020202020204" pitchFamily="34" charset="0"/>
                      </a:endParaRPr>
                    </a:p>
                    <a:p>
                      <a:pPr>
                        <a:lnSpc>
                          <a:spcPct val="88000"/>
                        </a:lnSpc>
                      </a:pPr>
                      <a:r>
                        <a:rPr lang="en-US" sz="900" u="sng" dirty="0" smtClean="0">
                          <a:solidFill>
                            <a:schemeClr val="tx1"/>
                          </a:solidFill>
                          <a:latin typeface="Calibri" panose="020F0502020204030204" pitchFamily="34" charset="0"/>
                          <a:cs typeface="Arial" panose="020B0604020202020204" pitchFamily="34" charset="0"/>
                        </a:rPr>
                        <a:t>Locality</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DBKK	:	70%</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MBJB	:	50%</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MBI	:	50%</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MBPP	:	15%</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MPSP	:	50%</a:t>
                      </a:r>
                    </a:p>
                    <a:p>
                      <a:endParaRPr lang="en-MY" sz="900" dirty="0">
                        <a:solidFill>
                          <a:schemeClr val="tx1"/>
                        </a:solidFill>
                        <a:latin typeface="Tw Cen MT" pitchFamily="34" charset="0"/>
                      </a:endParaRPr>
                    </a:p>
                  </a:txBody>
                  <a:tcPr>
                    <a:solidFill>
                      <a:schemeClr val="accent2">
                        <a:lumMod val="20000"/>
                        <a:lumOff val="80000"/>
                      </a:schemeClr>
                    </a:solidFill>
                  </a:tcPr>
                </a:tc>
                <a:tc>
                  <a:txBody>
                    <a:bodyPr/>
                    <a:lstStyle/>
                    <a:p>
                      <a:pPr>
                        <a:lnSpc>
                          <a:spcPct val="88000"/>
                        </a:lnSpc>
                      </a:pPr>
                      <a:r>
                        <a:rPr lang="en-US" sz="900" dirty="0" smtClean="0">
                          <a:solidFill>
                            <a:schemeClr val="tx1"/>
                          </a:solidFill>
                          <a:latin typeface="Calibri" panose="020F0502020204030204" pitchFamily="34" charset="0"/>
                          <a:cs typeface="Arial" panose="020B0604020202020204" pitchFamily="34" charset="0"/>
                        </a:rPr>
                        <a:t>Standard procedures on permit approval for small scale development for 5 </a:t>
                      </a:r>
                    </a:p>
                    <a:p>
                      <a:pPr>
                        <a:lnSpc>
                          <a:spcPct val="88000"/>
                        </a:lnSpc>
                      </a:pPr>
                      <a:r>
                        <a:rPr lang="en-US" sz="900" dirty="0" smtClean="0">
                          <a:solidFill>
                            <a:schemeClr val="tx1"/>
                          </a:solidFill>
                          <a:latin typeface="Calibri" panose="020F0502020204030204" pitchFamily="34" charset="0"/>
                          <a:cs typeface="Arial" panose="020B0604020202020204" pitchFamily="34" charset="0"/>
                        </a:rPr>
                        <a:t>Local Authorities established</a:t>
                      </a:r>
                    </a:p>
                    <a:p>
                      <a:pPr>
                        <a:lnSpc>
                          <a:spcPct val="88000"/>
                        </a:lnSpc>
                      </a:pPr>
                      <a:endParaRPr lang="en-US" sz="900" dirty="0" smtClean="0">
                        <a:solidFill>
                          <a:schemeClr val="tx1"/>
                        </a:solidFill>
                        <a:latin typeface="Calibri" panose="020F0502020204030204" pitchFamily="34" charset="0"/>
                        <a:cs typeface="Arial" panose="020B0604020202020204" pitchFamily="34" charset="0"/>
                      </a:endParaRPr>
                    </a:p>
                    <a:p>
                      <a:pPr>
                        <a:lnSpc>
                          <a:spcPct val="88000"/>
                        </a:lnSpc>
                      </a:pPr>
                      <a:r>
                        <a:rPr lang="en-US" sz="900" u="sng" dirty="0" smtClean="0">
                          <a:solidFill>
                            <a:schemeClr val="tx1"/>
                          </a:solidFill>
                          <a:latin typeface="Calibri" panose="020F0502020204030204" pitchFamily="34" charset="0"/>
                          <a:cs typeface="Arial" panose="020B0604020202020204" pitchFamily="34" charset="0"/>
                        </a:rPr>
                        <a:t>Locality</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DBKK	:	100%</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MBJB	:	100 %</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MBI	:	100 %</a:t>
                      </a:r>
                    </a:p>
                    <a:p>
                      <a:pPr>
                        <a:lnSpc>
                          <a:spcPct val="88000"/>
                        </a:lnSpc>
                        <a:tabLst>
                          <a:tab pos="446088" algn="l"/>
                          <a:tab pos="542925" algn="l"/>
                        </a:tabLst>
                      </a:pPr>
                      <a:endParaRPr lang="en-US" sz="900" dirty="0" smtClean="0">
                        <a:solidFill>
                          <a:schemeClr val="tx1"/>
                        </a:solidFill>
                        <a:latin typeface="Calibri" panose="020F0502020204030204" pitchFamily="34" charset="0"/>
                        <a:cs typeface="Arial" panose="020B0604020202020204" pitchFamily="34" charset="0"/>
                      </a:endParaRP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MBPP	:	100 %</a:t>
                      </a:r>
                    </a:p>
                    <a:p>
                      <a:pPr>
                        <a:lnSpc>
                          <a:spcPct val="88000"/>
                        </a:lnSpc>
                        <a:tabLst>
                          <a:tab pos="446088" algn="l"/>
                          <a:tab pos="542925" algn="l"/>
                        </a:tabLst>
                      </a:pPr>
                      <a:r>
                        <a:rPr lang="en-US" sz="900" dirty="0" smtClean="0">
                          <a:solidFill>
                            <a:schemeClr val="tx1"/>
                          </a:solidFill>
                          <a:latin typeface="Calibri" panose="020F0502020204030204" pitchFamily="34" charset="0"/>
                          <a:cs typeface="Arial" panose="020B0604020202020204" pitchFamily="34" charset="0"/>
                        </a:rPr>
                        <a:t>MPSP	:	100 %</a:t>
                      </a:r>
                    </a:p>
                    <a:p>
                      <a:endParaRPr lang="en-MY" sz="900" dirty="0">
                        <a:solidFill>
                          <a:schemeClr val="tx1"/>
                        </a:solidFill>
                        <a:latin typeface="Tw Cen MT" pitchFamily="34" charset="0"/>
                      </a:endParaRPr>
                    </a:p>
                  </a:txBody>
                  <a:tcPr>
                    <a:solidFill>
                      <a:schemeClr val="accent2">
                        <a:lumMod val="20000"/>
                        <a:lumOff val="80000"/>
                      </a:schemeClr>
                    </a:solidFill>
                  </a:tcPr>
                </a:tc>
                <a:tc>
                  <a:txBody>
                    <a:bodyPr/>
                    <a:lstStyle/>
                    <a:p>
                      <a:pPr>
                        <a:lnSpc>
                          <a:spcPct val="88000"/>
                        </a:lnSpc>
                      </a:pPr>
                      <a:r>
                        <a:rPr lang="en-US" sz="900" dirty="0" smtClean="0">
                          <a:solidFill>
                            <a:schemeClr val="tx1"/>
                          </a:solidFill>
                          <a:latin typeface="Calibri" panose="020F0502020204030204" pitchFamily="34" charset="0"/>
                          <a:cs typeface="Arial" panose="020B0604020202020204" pitchFamily="34" charset="0"/>
                        </a:rPr>
                        <a:t>Standard procedures on permit approval for small scale development for 5 </a:t>
                      </a:r>
                    </a:p>
                    <a:p>
                      <a:pPr>
                        <a:lnSpc>
                          <a:spcPct val="88000"/>
                        </a:lnSpc>
                      </a:pPr>
                      <a:r>
                        <a:rPr lang="en-US" sz="900" dirty="0" smtClean="0">
                          <a:solidFill>
                            <a:schemeClr val="tx1"/>
                          </a:solidFill>
                          <a:latin typeface="Calibri" panose="020F0502020204030204" pitchFamily="34" charset="0"/>
                          <a:cs typeface="Arial" panose="020B0604020202020204" pitchFamily="34" charset="0"/>
                        </a:rPr>
                        <a:t>Local Authorities established</a:t>
                      </a:r>
                    </a:p>
                    <a:p>
                      <a:pPr>
                        <a:lnSpc>
                          <a:spcPct val="88000"/>
                        </a:lnSpc>
                      </a:pPr>
                      <a:endParaRPr lang="en-US" sz="900" dirty="0" smtClean="0">
                        <a:solidFill>
                          <a:schemeClr val="tx1"/>
                        </a:solidFill>
                        <a:latin typeface="Calibri" pitchFamily="34" charset="0"/>
                      </a:endParaRPr>
                    </a:p>
                    <a:p>
                      <a:pPr>
                        <a:lnSpc>
                          <a:spcPct val="88000"/>
                        </a:lnSpc>
                      </a:pPr>
                      <a:r>
                        <a:rPr lang="en-US" sz="900" u="sng" dirty="0" smtClean="0">
                          <a:solidFill>
                            <a:schemeClr val="tx1"/>
                          </a:solidFill>
                          <a:latin typeface="Calibri" panose="020F0502020204030204" pitchFamily="34" charset="0"/>
                          <a:cs typeface="Arial" panose="020B0604020202020204" pitchFamily="34" charset="0"/>
                        </a:rPr>
                        <a:t>State</a:t>
                      </a:r>
                      <a:endParaRPr lang="en-US" sz="900" dirty="0" smtClean="0">
                        <a:solidFill>
                          <a:schemeClr val="tx1"/>
                        </a:solidFill>
                        <a:latin typeface="Calibri" panose="020F0502020204030204" pitchFamily="34" charset="0"/>
                        <a:cs typeface="Arial" panose="020B0604020202020204" pitchFamily="34" charset="0"/>
                      </a:endParaRPr>
                    </a:p>
                    <a:p>
                      <a:pPr>
                        <a:lnSpc>
                          <a:spcPct val="88000"/>
                        </a:lnSpc>
                        <a:tabLst>
                          <a:tab pos="542925" algn="l"/>
                          <a:tab pos="628650" algn="l"/>
                        </a:tabLst>
                      </a:pPr>
                      <a:r>
                        <a:rPr lang="en-US" sz="900" dirty="0" smtClean="0">
                          <a:solidFill>
                            <a:schemeClr val="tx1"/>
                          </a:solidFill>
                          <a:latin typeface="Calibri" panose="020F0502020204030204" pitchFamily="34" charset="0"/>
                          <a:cs typeface="Arial" panose="020B0604020202020204" pitchFamily="34" charset="0"/>
                        </a:rPr>
                        <a:t>Selangor 		:	100%</a:t>
                      </a:r>
                    </a:p>
                    <a:p>
                      <a:pPr>
                        <a:lnSpc>
                          <a:spcPct val="88000"/>
                        </a:lnSpc>
                        <a:tabLst>
                          <a:tab pos="446088" algn="l"/>
                          <a:tab pos="627063" algn="l"/>
                          <a:tab pos="712788" algn="l"/>
                        </a:tabLst>
                      </a:pPr>
                      <a:r>
                        <a:rPr lang="en-US" sz="900" dirty="0" err="1" smtClean="0">
                          <a:solidFill>
                            <a:schemeClr val="tx1"/>
                          </a:solidFill>
                          <a:latin typeface="Calibri" panose="020F0502020204030204" pitchFamily="34" charset="0"/>
                          <a:cs typeface="Arial" panose="020B0604020202020204" pitchFamily="34" charset="0"/>
                        </a:rPr>
                        <a:t>N.Sembilan</a:t>
                      </a:r>
                      <a:r>
                        <a:rPr lang="en-US" sz="900" dirty="0" smtClean="0">
                          <a:solidFill>
                            <a:schemeClr val="tx1"/>
                          </a:solidFill>
                          <a:latin typeface="Calibri" panose="020F0502020204030204" pitchFamily="34" charset="0"/>
                          <a:cs typeface="Arial" panose="020B0604020202020204" pitchFamily="34" charset="0"/>
                        </a:rPr>
                        <a:t>	:</a:t>
                      </a:r>
                      <a:r>
                        <a:rPr lang="en-US" sz="900" baseline="0" dirty="0" smtClean="0">
                          <a:solidFill>
                            <a:schemeClr val="tx1"/>
                          </a:solidFill>
                          <a:latin typeface="Calibri" panose="020F0502020204030204" pitchFamily="34" charset="0"/>
                          <a:cs typeface="Arial" panose="020B0604020202020204" pitchFamily="34" charset="0"/>
                        </a:rPr>
                        <a:t> </a:t>
                      </a:r>
                      <a:r>
                        <a:rPr lang="en-US" sz="900" dirty="0" smtClean="0">
                          <a:solidFill>
                            <a:schemeClr val="tx1"/>
                          </a:solidFill>
                          <a:latin typeface="Calibri" panose="020F0502020204030204" pitchFamily="34" charset="0"/>
                          <a:cs typeface="Arial" panose="020B0604020202020204" pitchFamily="34" charset="0"/>
                        </a:rPr>
                        <a:t>100 %</a:t>
                      </a:r>
                    </a:p>
                    <a:p>
                      <a:pPr>
                        <a:lnSpc>
                          <a:spcPct val="88000"/>
                        </a:lnSpc>
                        <a:tabLst>
                          <a:tab pos="446088" algn="l"/>
                          <a:tab pos="627063" algn="l"/>
                        </a:tabLst>
                      </a:pPr>
                      <a:r>
                        <a:rPr lang="en-US" sz="900" dirty="0" smtClean="0">
                          <a:solidFill>
                            <a:schemeClr val="tx1"/>
                          </a:solidFill>
                          <a:latin typeface="Calibri" panose="020F0502020204030204" pitchFamily="34" charset="0"/>
                          <a:cs typeface="Arial" panose="020B0604020202020204" pitchFamily="34" charset="0"/>
                        </a:rPr>
                        <a:t>Kedah 		:	100 %</a:t>
                      </a:r>
                    </a:p>
                    <a:p>
                      <a:pPr>
                        <a:lnSpc>
                          <a:spcPct val="88000"/>
                        </a:lnSpc>
                        <a:tabLst>
                          <a:tab pos="627063" algn="l"/>
                          <a:tab pos="712788" algn="l"/>
                        </a:tabLst>
                      </a:pPr>
                      <a:r>
                        <a:rPr lang="en-US" sz="900" dirty="0" smtClean="0">
                          <a:solidFill>
                            <a:schemeClr val="tx1"/>
                          </a:solidFill>
                          <a:latin typeface="Calibri" panose="020F0502020204030204" pitchFamily="34" charset="0"/>
                          <a:cs typeface="Arial" panose="020B0604020202020204" pitchFamily="34" charset="0"/>
                        </a:rPr>
                        <a:t>Sarawak 	:</a:t>
                      </a:r>
                      <a:r>
                        <a:rPr lang="en-US" sz="900" baseline="0" dirty="0" smtClean="0">
                          <a:solidFill>
                            <a:schemeClr val="tx1"/>
                          </a:solidFill>
                          <a:latin typeface="Calibri" panose="020F0502020204030204" pitchFamily="34" charset="0"/>
                          <a:cs typeface="Arial" panose="020B0604020202020204" pitchFamily="34" charset="0"/>
                        </a:rPr>
                        <a:t> </a:t>
                      </a:r>
                      <a:r>
                        <a:rPr lang="en-US" sz="900" dirty="0" smtClean="0">
                          <a:solidFill>
                            <a:schemeClr val="tx1"/>
                          </a:solidFill>
                          <a:latin typeface="Calibri" panose="020F0502020204030204" pitchFamily="34" charset="0"/>
                          <a:cs typeface="Arial" panose="020B0604020202020204" pitchFamily="34" charset="0"/>
                        </a:rPr>
                        <a:t>100 %</a:t>
                      </a:r>
                    </a:p>
                    <a:p>
                      <a:pPr>
                        <a:lnSpc>
                          <a:spcPct val="88000"/>
                        </a:lnSpc>
                        <a:tabLst>
                          <a:tab pos="627063" algn="l"/>
                          <a:tab pos="712788" algn="l"/>
                        </a:tabLst>
                      </a:pPr>
                      <a:r>
                        <a:rPr lang="en-US" sz="900" dirty="0" smtClean="0">
                          <a:solidFill>
                            <a:schemeClr val="tx1"/>
                          </a:solidFill>
                          <a:latin typeface="Calibri" panose="020F0502020204030204" pitchFamily="34" charset="0"/>
                          <a:cs typeface="Arial" panose="020B0604020202020204" pitchFamily="34" charset="0"/>
                        </a:rPr>
                        <a:t>Kelantan 	:</a:t>
                      </a:r>
                      <a:r>
                        <a:rPr lang="en-US" sz="900" baseline="0" dirty="0" smtClean="0">
                          <a:solidFill>
                            <a:schemeClr val="tx1"/>
                          </a:solidFill>
                          <a:latin typeface="Calibri" panose="020F0502020204030204" pitchFamily="34" charset="0"/>
                          <a:cs typeface="Arial" panose="020B0604020202020204" pitchFamily="34" charset="0"/>
                        </a:rPr>
                        <a:t> </a:t>
                      </a:r>
                      <a:r>
                        <a:rPr lang="en-US" sz="900" dirty="0" smtClean="0">
                          <a:solidFill>
                            <a:schemeClr val="tx1"/>
                          </a:solidFill>
                          <a:latin typeface="Calibri" panose="020F0502020204030204" pitchFamily="34" charset="0"/>
                          <a:cs typeface="Arial" panose="020B0604020202020204" pitchFamily="34" charset="0"/>
                        </a:rPr>
                        <a:t>100 %</a:t>
                      </a:r>
                    </a:p>
                    <a:p>
                      <a:endParaRPr lang="en-MY" sz="900" dirty="0">
                        <a:solidFill>
                          <a:schemeClr val="tx1"/>
                        </a:solidFill>
                        <a:latin typeface="Tw Cen MT" pitchFamily="34" charset="0"/>
                      </a:endParaRPr>
                    </a:p>
                  </a:txBody>
                  <a:tcPr>
                    <a:solidFill>
                      <a:schemeClr val="accent2">
                        <a:lumMod val="20000"/>
                        <a:lumOff val="80000"/>
                      </a:schemeClr>
                    </a:solidFill>
                  </a:tcPr>
                </a:tc>
                <a:tc>
                  <a:txBody>
                    <a:bodyPr/>
                    <a:lstStyle/>
                    <a:p>
                      <a:pPr>
                        <a:lnSpc>
                          <a:spcPct val="88000"/>
                        </a:lnSpc>
                      </a:pPr>
                      <a:r>
                        <a:rPr lang="en-US" sz="900" dirty="0" smtClean="0">
                          <a:solidFill>
                            <a:schemeClr val="tx1"/>
                          </a:solidFill>
                          <a:latin typeface="Calibri" panose="020F0502020204030204" pitchFamily="34" charset="0"/>
                          <a:cs typeface="Arial" panose="020B0604020202020204" pitchFamily="34" charset="0"/>
                        </a:rPr>
                        <a:t>Standard procedures on permit approval for small scale development for 4 Local Authorities established</a:t>
                      </a:r>
                    </a:p>
                    <a:p>
                      <a:pPr>
                        <a:lnSpc>
                          <a:spcPct val="88000"/>
                        </a:lnSpc>
                      </a:pPr>
                      <a:endParaRPr lang="en-US" sz="900" dirty="0" smtClean="0">
                        <a:solidFill>
                          <a:schemeClr val="tx1"/>
                        </a:solidFill>
                        <a:latin typeface="Calibri" pitchFamily="34" charset="0"/>
                      </a:endParaRPr>
                    </a:p>
                    <a:p>
                      <a:pPr>
                        <a:lnSpc>
                          <a:spcPct val="88000"/>
                        </a:lnSpc>
                      </a:pPr>
                      <a:r>
                        <a:rPr lang="en-US" sz="900" u="sng" dirty="0" smtClean="0">
                          <a:solidFill>
                            <a:schemeClr val="tx1"/>
                          </a:solidFill>
                          <a:latin typeface="Calibri" panose="020F0502020204030204" pitchFamily="34" charset="0"/>
                          <a:cs typeface="Arial" panose="020B0604020202020204" pitchFamily="34" charset="0"/>
                        </a:rPr>
                        <a:t>State</a:t>
                      </a:r>
                      <a:endParaRPr lang="en-US" sz="900" dirty="0" smtClean="0">
                        <a:solidFill>
                          <a:schemeClr val="tx1"/>
                        </a:solidFill>
                        <a:latin typeface="Calibri" panose="020F0502020204030204" pitchFamily="34" charset="0"/>
                        <a:cs typeface="Arial" panose="020B0604020202020204" pitchFamily="34" charset="0"/>
                      </a:endParaRPr>
                    </a:p>
                    <a:p>
                      <a:pPr>
                        <a:lnSpc>
                          <a:spcPct val="88000"/>
                        </a:lnSpc>
                        <a:tabLst>
                          <a:tab pos="542925" algn="l"/>
                          <a:tab pos="628650" algn="l"/>
                        </a:tabLst>
                      </a:pPr>
                      <a:r>
                        <a:rPr lang="en-US" sz="900" dirty="0" smtClean="0">
                          <a:solidFill>
                            <a:schemeClr val="tx1"/>
                          </a:solidFill>
                          <a:latin typeface="Calibri" panose="020F0502020204030204" pitchFamily="34" charset="0"/>
                          <a:cs typeface="Arial" panose="020B0604020202020204" pitchFamily="34" charset="0"/>
                        </a:rPr>
                        <a:t>Melaka 		:	100%</a:t>
                      </a:r>
                    </a:p>
                    <a:p>
                      <a:pPr>
                        <a:lnSpc>
                          <a:spcPct val="88000"/>
                        </a:lnSpc>
                        <a:tabLst>
                          <a:tab pos="446088" algn="l"/>
                          <a:tab pos="627063" algn="l"/>
                        </a:tabLst>
                      </a:pPr>
                      <a:r>
                        <a:rPr lang="en-US" sz="900" dirty="0" smtClean="0">
                          <a:solidFill>
                            <a:schemeClr val="tx1"/>
                          </a:solidFill>
                          <a:latin typeface="Calibri" panose="020F0502020204030204" pitchFamily="34" charset="0"/>
                          <a:cs typeface="Arial" panose="020B0604020202020204" pitchFamily="34" charset="0"/>
                        </a:rPr>
                        <a:t>Pahang 		:	100 %</a:t>
                      </a:r>
                    </a:p>
                    <a:p>
                      <a:pPr>
                        <a:lnSpc>
                          <a:spcPct val="88000"/>
                        </a:lnSpc>
                        <a:tabLst>
                          <a:tab pos="446088" algn="l"/>
                          <a:tab pos="627063" algn="l"/>
                        </a:tabLst>
                      </a:pPr>
                      <a:r>
                        <a:rPr lang="en-US" sz="900" dirty="0" smtClean="0">
                          <a:solidFill>
                            <a:schemeClr val="tx1"/>
                          </a:solidFill>
                          <a:latin typeface="Calibri" panose="020F0502020204030204" pitchFamily="34" charset="0"/>
                          <a:cs typeface="Arial" panose="020B0604020202020204" pitchFamily="34" charset="0"/>
                        </a:rPr>
                        <a:t>Perlis 		:	100 %</a:t>
                      </a:r>
                    </a:p>
                    <a:p>
                      <a:pPr>
                        <a:lnSpc>
                          <a:spcPct val="88000"/>
                        </a:lnSpc>
                        <a:tabLst>
                          <a:tab pos="446088" algn="l"/>
                          <a:tab pos="627063" algn="l"/>
                        </a:tabLst>
                      </a:pPr>
                      <a:r>
                        <a:rPr lang="en-US" sz="900" dirty="0" smtClean="0">
                          <a:solidFill>
                            <a:schemeClr val="tx1"/>
                          </a:solidFill>
                          <a:latin typeface="Calibri" panose="020F0502020204030204" pitchFamily="34" charset="0"/>
                          <a:cs typeface="Arial" panose="020B0604020202020204" pitchFamily="34" charset="0"/>
                        </a:rPr>
                        <a:t>Terengganu 	:	100 %</a:t>
                      </a:r>
                    </a:p>
                    <a:p>
                      <a:pPr>
                        <a:lnSpc>
                          <a:spcPct val="88000"/>
                        </a:lnSpc>
                      </a:pPr>
                      <a:endParaRPr lang="en-US" sz="900" dirty="0" smtClean="0">
                        <a:solidFill>
                          <a:schemeClr val="tx1"/>
                        </a:solidFill>
                        <a:latin typeface="Calibri" panose="020F0502020204030204" pitchFamily="34" charset="0"/>
                        <a:cs typeface="Arial" panose="020B0604020202020204" pitchFamily="34" charset="0"/>
                      </a:endParaRPr>
                    </a:p>
                    <a:p>
                      <a:pPr>
                        <a:lnSpc>
                          <a:spcPct val="88000"/>
                        </a:lnSpc>
                      </a:pPr>
                      <a:r>
                        <a:rPr lang="en-US" sz="900" dirty="0" smtClean="0">
                          <a:solidFill>
                            <a:schemeClr val="tx1"/>
                          </a:solidFill>
                          <a:latin typeface="Calibri" panose="020F0502020204030204" pitchFamily="34" charset="0"/>
                          <a:cs typeface="Arial" panose="020B0604020202020204" pitchFamily="34" charset="0"/>
                        </a:rPr>
                        <a:t>Standard procedures on permit approval for small scale development rolled out nationwide</a:t>
                      </a:r>
                    </a:p>
                    <a:p>
                      <a:endParaRPr lang="en-MY" sz="900" dirty="0">
                        <a:solidFill>
                          <a:schemeClr val="tx1"/>
                        </a:solidFill>
                        <a:latin typeface="Tw Cen MT" pitchFamily="34" charset="0"/>
                      </a:endParaRPr>
                    </a:p>
                  </a:txBody>
                  <a:tcPr>
                    <a:solidFill>
                      <a:schemeClr val="accent2">
                        <a:lumMod val="20000"/>
                        <a:lumOff val="80000"/>
                      </a:schemeClr>
                    </a:solidFill>
                  </a:tcPr>
                </a:tc>
                <a:extLst>
                  <a:ext uri="{0D108BD9-81ED-4DB2-BD59-A6C34878D82A}">
                    <a16:rowId xmlns="" xmlns:a16="http://schemas.microsoft.com/office/drawing/2014/main" val="14683208"/>
                  </a:ext>
                </a:extLst>
              </a:tr>
            </a:tbl>
          </a:graphicData>
        </a:graphic>
      </p:graphicFrame>
      <p:sp>
        <p:nvSpPr>
          <p:cNvPr id="3" name="Rectangle 2"/>
          <p:cNvSpPr/>
          <p:nvPr/>
        </p:nvSpPr>
        <p:spPr>
          <a:xfrm>
            <a:off x="1" y="4710223"/>
            <a:ext cx="6857999" cy="516094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603374456"/>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Ida</a:t>
                      </a:r>
                      <a:r>
                        <a:rPr lang="ms-MY" sz="1000" b="0" baseline="0" dirty="0" smtClean="0">
                          <a:solidFill>
                            <a:schemeClr val="tx1"/>
                          </a:solidFill>
                          <a:latin typeface="Tw Cen MT" panose="020B0602020104020603" pitchFamily="34" charset="0"/>
                        </a:rPr>
                        <a:t> Zuraida binti Mohd Yusoff </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Ar. Sharina Intan Abdullah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143451171"/>
                  </a:ext>
                </a:extLst>
              </a:tr>
              <a:tr h="324636">
                <a:tc>
                  <a:txBody>
                    <a:bodyPr/>
                    <a:lstStyle/>
                    <a:p>
                      <a:pPr algn="r"/>
                      <a:r>
                        <a:rPr lang="ms-MY" sz="1000" b="1" dirty="0" smtClean="0">
                          <a:solidFill>
                            <a:schemeClr val="tx1"/>
                          </a:solidFill>
                          <a:latin typeface="Tw Cen MT" panose="020B0602020104020603" pitchFamily="34" charset="0"/>
                        </a:rPr>
                        <a:t>OIC</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b="0" baseline="0" dirty="0" smtClean="0">
                          <a:solidFill>
                            <a:schemeClr val="tx1"/>
                          </a:solidFill>
                          <a:latin typeface="Tw Cen MT" panose="020B0602020104020603" pitchFamily="34" charset="0"/>
                        </a:rPr>
                        <a:t>Noriman bin Muhammad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MPC/ JKT (KPKT)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703696918"/>
              </p:ext>
            </p:extLst>
          </p:nvPr>
        </p:nvGraphicFramePr>
        <p:xfrm>
          <a:off x="-2" y="360089"/>
          <a:ext cx="4401881" cy="1475232"/>
        </p:xfrm>
        <a:graphic>
          <a:graphicData uri="http://schemas.openxmlformats.org/drawingml/2006/table">
            <a:tbl>
              <a:tblPr firstRow="1" bandRow="1">
                <a:tableStyleId>{5C22544A-7EE6-4342-B048-85BDC9FD1C3A}</a:tableStyleId>
              </a:tblPr>
              <a:tblGrid>
                <a:gridCol w="4401881">
                  <a:extLst>
                    <a:ext uri="{9D8B030D-6E8A-4147-A177-3AD203B41FA5}">
                      <a16:colId xmlns="" xmlns:a16="http://schemas.microsoft.com/office/drawing/2014/main" val="2880578049"/>
                    </a:ext>
                  </a:extLst>
                </a:gridCol>
              </a:tblGrid>
              <a:tr h="59684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ctr"/>
                      <a:r>
                        <a:rPr lang="en-MY" sz="1000" b="0" kern="1200" dirty="0" smtClean="0">
                          <a:solidFill>
                            <a:schemeClr val="tx1"/>
                          </a:solidFill>
                          <a:latin typeface="Tw Cen MT" panose="020B0602020104020603" pitchFamily="34" charset="0"/>
                          <a:ea typeface="+mn-ea"/>
                          <a:cs typeface="+mn-cs"/>
                        </a:rPr>
                        <a:t>Average number of construction permit approval procedures nationwide reduced to 13 and number of days reduced to 74 for small scale development projects (i.e., same as Kuala Lumpur)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Q3 - Improve ease of doing business by addressing regulatory constraints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Q3b - Strengthen One-Stop Centre for all construction permits/approvals</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779499597"/>
                  </a:ext>
                </a:extLst>
              </a:tr>
            </a:tbl>
          </a:graphicData>
        </a:graphic>
      </p:graphicFrame>
      <p:sp>
        <p:nvSpPr>
          <p:cNvPr id="21" name="TextBox 20"/>
          <p:cNvSpPr txBox="1"/>
          <p:nvPr/>
        </p:nvSpPr>
        <p:spPr>
          <a:xfrm>
            <a:off x="-6535" y="4941973"/>
            <a:ext cx="3430220" cy="5109091"/>
          </a:xfrm>
          <a:prstGeom prst="rect">
            <a:avLst/>
          </a:prstGeom>
          <a:noFill/>
        </p:spPr>
        <p:txBody>
          <a:bodyPr wrap="square" rtlCol="0">
            <a:spAutoFit/>
          </a:bodyPr>
          <a:lstStyle/>
          <a:p>
            <a:r>
              <a:rPr lang="en-MY" sz="900" dirty="0" smtClean="0">
                <a:latin typeface="Tw Cen MT" panose="020B0602020104020603" pitchFamily="34" charset="0"/>
              </a:rPr>
              <a:t>This KPI is under the purview of IWG4.</a:t>
            </a:r>
            <a:endParaRPr lang="en-US" sz="900" b="1" dirty="0" smtClean="0">
              <a:latin typeface="Tw Cen MT" pitchFamily="34" charset="0"/>
            </a:endParaRPr>
          </a:p>
          <a:p>
            <a:endParaRPr lang="en-MY" sz="600" b="1" dirty="0" smtClean="0">
              <a:latin typeface="Tw Cen MT" pitchFamily="34" charset="0"/>
            </a:endParaRPr>
          </a:p>
          <a:p>
            <a:r>
              <a:rPr lang="en-MY" sz="900" b="1" dirty="0" smtClean="0">
                <a:latin typeface="Tw Cen MT" pitchFamily="34" charset="0"/>
              </a:rPr>
              <a:t>Local </a:t>
            </a:r>
            <a:r>
              <a:rPr lang="en-MY" sz="900" b="1" dirty="0">
                <a:latin typeface="Tw Cen MT" pitchFamily="34" charset="0"/>
              </a:rPr>
              <a:t>Authorities identified to pilot e-submission </a:t>
            </a:r>
          </a:p>
          <a:p>
            <a:r>
              <a:rPr lang="en-MY" sz="900" dirty="0">
                <a:latin typeface="Tw Cen MT" panose="020B0602020104020603" pitchFamily="34" charset="0"/>
              </a:rPr>
              <a:t>6 regions/states/ PBTs (Perak, Penang, Johor, Kelantan &amp; Selangor) have been identified in the 1st batch to pilot enhancement to the construction permit approval procedures in 2016. Majlis Bandaraya Ipoh had been engaged on 22 Dec 2016</a:t>
            </a:r>
            <a:r>
              <a:rPr lang="en-MY" sz="900" dirty="0" smtClean="0">
                <a:latin typeface="Tw Cen MT" panose="020B0602020104020603" pitchFamily="34" charset="0"/>
              </a:rPr>
              <a:t>.</a:t>
            </a:r>
          </a:p>
          <a:p>
            <a:endParaRPr lang="en-MY" sz="600" dirty="0">
              <a:latin typeface="Tw Cen MT" panose="020B0602020104020603" pitchFamily="34" charset="0"/>
            </a:endParaRPr>
          </a:p>
          <a:p>
            <a:r>
              <a:rPr lang="en-US" sz="900" b="1" dirty="0" smtClean="0">
                <a:latin typeface="Tw Cen MT" pitchFamily="34" charset="0"/>
                <a:cs typeface="Arial" panose="020B0604020202020204" pitchFamily="34" charset="0"/>
              </a:rPr>
              <a:t>Standard </a:t>
            </a:r>
            <a:r>
              <a:rPr lang="en-US" sz="900" b="1" dirty="0">
                <a:latin typeface="Tw Cen MT" pitchFamily="34" charset="0"/>
                <a:cs typeface="Arial" panose="020B0604020202020204" pitchFamily="34" charset="0"/>
              </a:rPr>
              <a:t>procedures on permit </a:t>
            </a:r>
            <a:r>
              <a:rPr lang="en-US" sz="900" b="1" dirty="0" smtClean="0">
                <a:latin typeface="Tw Cen MT" pitchFamily="34" charset="0"/>
                <a:cs typeface="Arial" panose="020B0604020202020204" pitchFamily="34" charset="0"/>
              </a:rPr>
              <a:t>approval for small scale development</a:t>
            </a:r>
            <a:endParaRPr lang="en-US" sz="900" b="1" dirty="0">
              <a:latin typeface="Tw Cen MT" pitchFamily="34" charset="0"/>
              <a:cs typeface="Arial" panose="020B0604020202020204" pitchFamily="34" charset="0"/>
            </a:endParaRPr>
          </a:p>
          <a:p>
            <a:r>
              <a:rPr lang="en-US" sz="900" dirty="0" smtClean="0">
                <a:latin typeface="Tw Cen MT" pitchFamily="34" charset="0"/>
                <a:cs typeface="Arial" panose="020B0604020202020204" pitchFamily="34" charset="0"/>
              </a:rPr>
              <a:t>Currently the average number of procedures nationwide is 55 and the average number of days required to process approvals for construction permit is 106. The study on Standard Procedures for Permit Approval for Small Scale Development has commenced since 2016 with the following progress:-</a:t>
            </a:r>
          </a:p>
          <a:p>
            <a:endParaRPr lang="en-US" sz="1000" b="1" dirty="0">
              <a:latin typeface="Tw Cen MT" pitchFamily="34" charset="0"/>
              <a:cs typeface="Arial" panose="020B0604020202020204" pitchFamily="34" charset="0"/>
            </a:endParaRPr>
          </a:p>
          <a:p>
            <a:r>
              <a:rPr lang="en-US" sz="1000" b="1" dirty="0" smtClean="0">
                <a:latin typeface="Tw Cen MT" pitchFamily="34" charset="0"/>
                <a:cs typeface="Arial" panose="020B0604020202020204" pitchFamily="34" charset="0"/>
              </a:rPr>
              <a:t> </a:t>
            </a:r>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US" sz="1000" b="1" dirty="0" smtClean="0">
              <a:latin typeface="Calibri" panose="020F0502020204030204" pitchFamily="34" charset="0"/>
              <a:cs typeface="Arial" panose="020B0604020202020204" pitchFamily="34" charset="0"/>
            </a:endParaRPr>
          </a:p>
          <a:p>
            <a:endParaRPr lang="en-MY" sz="1000" b="1" dirty="0" smtClean="0">
              <a:latin typeface="Tw Cen MT" panose="020B0602020104020603" pitchFamily="34" charset="0"/>
            </a:endParaRPr>
          </a:p>
          <a:p>
            <a:endParaRPr lang="en-US" sz="700" b="1" dirty="0" smtClean="0">
              <a:latin typeface="Tw Cen MT" panose="020B0602020104020603" pitchFamily="34" charset="0"/>
            </a:endParaRPr>
          </a:p>
          <a:p>
            <a:r>
              <a:rPr lang="en-MY" sz="900" dirty="0" err="1" smtClean="0">
                <a:latin typeface="Tw Cen MT" panose="020B0602020104020603" pitchFamily="34" charset="0"/>
              </a:rPr>
              <a:t>Pertubuhan</a:t>
            </a:r>
            <a:r>
              <a:rPr lang="en-MY" sz="900" dirty="0" smtClean="0">
                <a:latin typeface="Tw Cen MT" panose="020B0602020104020603" pitchFamily="34" charset="0"/>
              </a:rPr>
              <a:t> </a:t>
            </a:r>
            <a:r>
              <a:rPr lang="en-MY" sz="900" dirty="0" err="1" smtClean="0">
                <a:latin typeface="Tw Cen MT" panose="020B0602020104020603" pitchFamily="34" charset="0"/>
              </a:rPr>
              <a:t>Arkitek</a:t>
            </a:r>
            <a:r>
              <a:rPr lang="en-MY" sz="900" dirty="0" smtClean="0">
                <a:latin typeface="Tw Cen MT" panose="020B0602020104020603" pitchFamily="34" charset="0"/>
              </a:rPr>
              <a:t> Malaysia (PAM) was appointed, on 18 Dec 2017 to continue with the study for a period of 6 months beginning 2 Jan 2018, with the interim budget allocated by CIDB. The findings of the study will be utilised to strengthen the budget request under Rolling Plan 4.</a:t>
            </a:r>
          </a:p>
          <a:p>
            <a:endParaRPr lang="en-US" sz="600" dirty="0">
              <a:latin typeface="Tw Cen MT" panose="020B0602020104020603" pitchFamily="34" charset="0"/>
            </a:endParaRPr>
          </a:p>
          <a:p>
            <a:r>
              <a:rPr lang="en-MY" sz="900" dirty="0">
                <a:latin typeface="Tw Cen MT" panose="020B0602020104020603" pitchFamily="34" charset="0"/>
              </a:rPr>
              <a:t>Memorandum of Agreement (</a:t>
            </a:r>
            <a:r>
              <a:rPr lang="en-MY" sz="900" dirty="0" err="1">
                <a:latin typeface="Tw Cen MT" panose="020B0602020104020603" pitchFamily="34" charset="0"/>
              </a:rPr>
              <a:t>MoA</a:t>
            </a:r>
            <a:r>
              <a:rPr lang="en-MY" sz="900" dirty="0">
                <a:latin typeface="Tw Cen MT" panose="020B0602020104020603" pitchFamily="34" charset="0"/>
              </a:rPr>
              <a:t>) signed on 29 Jan 2018 and grant RM1Mn disbursed on 2 Mar 2018.</a:t>
            </a:r>
          </a:p>
          <a:p>
            <a:endParaRPr lang="en-MY" sz="600" dirty="0" smtClean="0">
              <a:latin typeface="Tw Cen MT" panose="020B0602020104020603" pitchFamily="34" charset="0"/>
            </a:endParaRPr>
          </a:p>
          <a:p>
            <a:endParaRPr lang="en-US" sz="600" dirty="0">
              <a:latin typeface="Tw Cen MT" panose="020B0602020104020603"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Q3-022</a:t>
            </a:r>
            <a:endParaRPr lang="ms-MY" sz="2800" dirty="0">
              <a:solidFill>
                <a:schemeClr val="bg1"/>
              </a:solidFill>
            </a:endParaRPr>
          </a:p>
        </p:txBody>
      </p:sp>
      <p:sp>
        <p:nvSpPr>
          <p:cNvPr id="15" name="TextBox 14"/>
          <p:cNvSpPr txBox="1"/>
          <p:nvPr/>
        </p:nvSpPr>
        <p:spPr>
          <a:xfrm>
            <a:off x="0" y="4709656"/>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2" name="TextBox 11"/>
          <p:cNvSpPr txBox="1"/>
          <p:nvPr/>
        </p:nvSpPr>
        <p:spPr>
          <a:xfrm>
            <a:off x="3427780" y="4941950"/>
            <a:ext cx="3430220" cy="5078313"/>
          </a:xfrm>
          <a:prstGeom prst="rect">
            <a:avLst/>
          </a:prstGeom>
          <a:noFill/>
        </p:spPr>
        <p:txBody>
          <a:bodyPr wrap="square" rtlCol="0">
            <a:spAutoFit/>
          </a:bodyPr>
          <a:lstStyle/>
          <a:p>
            <a:r>
              <a:rPr lang="en-MY" sz="900" b="1" dirty="0" smtClean="0">
                <a:latin typeface="Tw Cen MT" panose="020B0602020104020603" pitchFamily="34" charset="0"/>
              </a:rPr>
              <a:t>List of Local Authorities engaged</a:t>
            </a:r>
            <a:endParaRPr lang="en-MY" sz="900" dirty="0" smtClean="0">
              <a:latin typeface="Tw Cen MT" panose="020B0602020104020603" pitchFamily="34" charset="0"/>
            </a:endParaRPr>
          </a:p>
          <a:p>
            <a:r>
              <a:rPr lang="en-MY" sz="900" u="sng" dirty="0" err="1" smtClean="0">
                <a:latin typeface="Tw Cen MT" panose="020B0602020104020603" pitchFamily="34" charset="0"/>
              </a:rPr>
              <a:t>Comittment</a:t>
            </a:r>
            <a:r>
              <a:rPr lang="en-MY" sz="900" u="sng" dirty="0" smtClean="0">
                <a:latin typeface="Tw Cen MT" panose="020B0602020104020603" pitchFamily="34" charset="0"/>
              </a:rPr>
              <a:t> Stage</a:t>
            </a:r>
          </a:p>
          <a:p>
            <a:endParaRPr lang="en-US" sz="600" u="sng" dirty="0" smtClean="0">
              <a:latin typeface="Tw Cen MT" panose="020B0602020104020603" pitchFamily="34" charset="0"/>
            </a:endParaRPr>
          </a:p>
          <a:p>
            <a:endParaRPr lang="en-US" sz="600" u="sng" dirty="0">
              <a:latin typeface="Tw Cen MT" panose="020B0602020104020603" pitchFamily="34" charset="0"/>
            </a:endParaRPr>
          </a:p>
          <a:p>
            <a:endParaRPr lang="en-US" sz="600" u="sng" dirty="0" smtClean="0">
              <a:latin typeface="Tw Cen MT" panose="020B0602020104020603" pitchFamily="34" charset="0"/>
            </a:endParaRPr>
          </a:p>
          <a:p>
            <a:endParaRPr lang="en-US" sz="600" u="sng" dirty="0">
              <a:latin typeface="Tw Cen MT" panose="020B0602020104020603" pitchFamily="34" charset="0"/>
            </a:endParaRPr>
          </a:p>
          <a:p>
            <a:endParaRPr lang="en-US" sz="600" u="sng" dirty="0" smtClean="0">
              <a:latin typeface="Tw Cen MT" panose="020B0602020104020603" pitchFamily="34" charset="0"/>
            </a:endParaRPr>
          </a:p>
          <a:p>
            <a:endParaRPr lang="en-US" sz="600" u="sng" dirty="0">
              <a:latin typeface="Tw Cen MT" panose="020B0602020104020603" pitchFamily="34" charset="0"/>
            </a:endParaRPr>
          </a:p>
          <a:p>
            <a:endParaRPr lang="en-MY" sz="600" u="sng" dirty="0" smtClean="0">
              <a:latin typeface="Tw Cen MT" panose="020B0602020104020603" pitchFamily="34" charset="0"/>
            </a:endParaRPr>
          </a:p>
          <a:p>
            <a:r>
              <a:rPr lang="en-MY" sz="900" u="sng" dirty="0" smtClean="0">
                <a:latin typeface="Tw Cen MT" panose="020B0602020104020603" pitchFamily="34" charset="0"/>
              </a:rPr>
              <a:t>Mapping Stage</a:t>
            </a:r>
          </a:p>
          <a:p>
            <a:endParaRPr lang="en-US" sz="600" dirty="0" smtClean="0">
              <a:latin typeface="Tw Cen MT" panose="020B0602020104020603" pitchFamily="34" charset="0"/>
            </a:endParaRPr>
          </a:p>
          <a:p>
            <a:endParaRPr lang="en-US" sz="600" dirty="0">
              <a:latin typeface="Tw Cen MT" panose="020B0602020104020603" pitchFamily="34" charset="0"/>
            </a:endParaRPr>
          </a:p>
          <a:p>
            <a:endParaRPr lang="en-US" sz="600" dirty="0" smtClean="0">
              <a:latin typeface="Tw Cen MT" panose="020B0602020104020603" pitchFamily="34" charset="0"/>
            </a:endParaRPr>
          </a:p>
          <a:p>
            <a:endParaRPr lang="en-US" sz="600" dirty="0">
              <a:latin typeface="Tw Cen MT" panose="020B0602020104020603" pitchFamily="34" charset="0"/>
            </a:endParaRPr>
          </a:p>
          <a:p>
            <a:endParaRPr lang="en-US" sz="600" dirty="0" smtClean="0">
              <a:latin typeface="Tw Cen MT" panose="020B0602020104020603" pitchFamily="34" charset="0"/>
            </a:endParaRPr>
          </a:p>
          <a:p>
            <a:endParaRPr lang="en-US" sz="600" dirty="0" smtClean="0">
              <a:latin typeface="Tw Cen MT" panose="020B0602020104020603" pitchFamily="34" charset="0"/>
            </a:endParaRPr>
          </a:p>
          <a:p>
            <a:endParaRPr lang="en-US" sz="600" dirty="0">
              <a:latin typeface="Tw Cen MT" panose="020B0602020104020603" pitchFamily="34" charset="0"/>
            </a:endParaRPr>
          </a:p>
          <a:p>
            <a:endParaRPr lang="en-MY" sz="600" dirty="0" smtClean="0">
              <a:latin typeface="Tw Cen MT" panose="020B0602020104020603" pitchFamily="34" charset="0"/>
            </a:endParaRPr>
          </a:p>
          <a:p>
            <a:r>
              <a:rPr lang="en-MY" sz="900" u="sng" dirty="0" smtClean="0">
                <a:latin typeface="Tw Cen MT" panose="020B0602020104020603" pitchFamily="34" charset="0"/>
              </a:rPr>
              <a:t>Streamline Stage</a:t>
            </a:r>
          </a:p>
          <a:p>
            <a:endParaRPr lang="en-US" sz="900" dirty="0">
              <a:latin typeface="Tw Cen MT" panose="020B0602020104020603" pitchFamily="34" charset="0"/>
            </a:endParaRPr>
          </a:p>
          <a:p>
            <a:endParaRPr lang="en-US" sz="900" dirty="0" smtClean="0">
              <a:latin typeface="Tw Cen MT" panose="020B0602020104020603" pitchFamily="34" charset="0"/>
            </a:endParaRPr>
          </a:p>
          <a:p>
            <a:endParaRPr lang="en-US" sz="900" dirty="0" smtClean="0">
              <a:latin typeface="Tw Cen MT" panose="020B0602020104020603" pitchFamily="34" charset="0"/>
            </a:endParaRPr>
          </a:p>
          <a:p>
            <a:endParaRPr lang="en-US" sz="900" dirty="0">
              <a:latin typeface="Tw Cen MT" panose="020B0602020104020603" pitchFamily="34" charset="0"/>
            </a:endParaRPr>
          </a:p>
          <a:p>
            <a:endParaRPr lang="en-US" sz="900" dirty="0" smtClean="0">
              <a:latin typeface="Tw Cen MT" panose="020B0602020104020603" pitchFamily="34" charset="0"/>
            </a:endParaRPr>
          </a:p>
          <a:p>
            <a:endParaRPr lang="en-US" sz="900" dirty="0" smtClean="0">
              <a:latin typeface="Tw Cen MT" panose="020B0602020104020603" pitchFamily="34" charset="0"/>
            </a:endParaRPr>
          </a:p>
          <a:p>
            <a:endParaRPr lang="en-US" sz="900" dirty="0">
              <a:latin typeface="Tw Cen MT" panose="020B0602020104020603" pitchFamily="34" charset="0"/>
            </a:endParaRPr>
          </a:p>
          <a:p>
            <a:endParaRPr lang="en-US" sz="900" dirty="0">
              <a:latin typeface="Tw Cen MT" panose="020B0602020104020603" pitchFamily="34" charset="0"/>
            </a:endParaRPr>
          </a:p>
          <a:p>
            <a:endParaRPr lang="en-MY" sz="900" dirty="0" smtClean="0">
              <a:latin typeface="Tw Cen MT" panose="020B0602020104020603" pitchFamily="34" charset="0"/>
            </a:endParaRPr>
          </a:p>
          <a:p>
            <a:pPr marL="85725" indent="-85725"/>
            <a:endParaRPr lang="en-US" sz="600" dirty="0" smtClean="0">
              <a:latin typeface="Tw Cen MT" panose="020B0602020104020603" pitchFamily="34" charset="0"/>
            </a:endParaRPr>
          </a:p>
          <a:p>
            <a:endParaRPr lang="en-US" sz="900" dirty="0" smtClean="0">
              <a:latin typeface="Tw Cen MT" panose="020B0602020104020603" pitchFamily="34" charset="0"/>
            </a:endParaRPr>
          </a:p>
          <a:p>
            <a:r>
              <a:rPr lang="en-US" sz="900" dirty="0" smtClean="0">
                <a:latin typeface="Tw Cen MT" panose="020B0602020104020603" pitchFamily="34" charset="0"/>
              </a:rPr>
              <a:t>MPSP and MBJB are </a:t>
            </a:r>
            <a:r>
              <a:rPr lang="en-US" sz="900" dirty="0">
                <a:latin typeface="Tw Cen MT" panose="020B0602020104020603" pitchFamily="34" charset="0"/>
              </a:rPr>
              <a:t>under process in producing </a:t>
            </a:r>
            <a:r>
              <a:rPr lang="en-US" sz="900" dirty="0" smtClean="0">
                <a:latin typeface="Tw Cen MT" panose="020B0602020104020603" pitchFamily="34" charset="0"/>
              </a:rPr>
              <a:t>the manual for procedure on permit approval.</a:t>
            </a:r>
          </a:p>
          <a:p>
            <a:pPr marL="85725" indent="-85725"/>
            <a:endParaRPr lang="en-US" sz="600" dirty="0" smtClean="0">
              <a:latin typeface="Tw Cen MT" panose="020B0602020104020603" pitchFamily="34" charset="0"/>
            </a:endParaRPr>
          </a:p>
          <a:p>
            <a:pPr marL="171450" indent="-171450">
              <a:buFont typeface="Arial" panose="020B0604020202020204" pitchFamily="34" charset="0"/>
              <a:buChar char="•"/>
            </a:pPr>
            <a:r>
              <a:rPr lang="en-MY" sz="900" dirty="0" smtClean="0">
                <a:latin typeface="Tw Cen MT" panose="020B0602020104020603" pitchFamily="34" charset="0"/>
              </a:rPr>
              <a:t>Kick-off for the signing </a:t>
            </a:r>
            <a:r>
              <a:rPr lang="en-MY" sz="900" dirty="0">
                <a:latin typeface="Tw Cen MT" panose="020B0602020104020603" pitchFamily="34" charset="0"/>
              </a:rPr>
              <a:t>of </a:t>
            </a:r>
            <a:r>
              <a:rPr lang="en-MY" sz="900" dirty="0" smtClean="0">
                <a:latin typeface="Tw Cen MT" panose="020B0602020104020603" pitchFamily="34" charset="0"/>
              </a:rPr>
              <a:t>MOA to PAM : 29 </a:t>
            </a:r>
            <a:r>
              <a:rPr lang="en-MY" sz="900" dirty="0">
                <a:latin typeface="Tw Cen MT" panose="020B0602020104020603" pitchFamily="34" charset="0"/>
              </a:rPr>
              <a:t>January 2018. </a:t>
            </a:r>
            <a:endParaRPr lang="en-MY" sz="900" dirty="0" smtClean="0">
              <a:latin typeface="Tw Cen MT" panose="020B0602020104020603" pitchFamily="34" charset="0"/>
            </a:endParaRPr>
          </a:p>
          <a:p>
            <a:pPr marL="171450" indent="-171450">
              <a:buFont typeface="Arial" panose="020B0604020202020204" pitchFamily="34" charset="0"/>
              <a:buChar char="•"/>
            </a:pPr>
            <a:r>
              <a:rPr lang="en-MY" sz="900" dirty="0" smtClean="0">
                <a:latin typeface="Tw Cen MT" panose="020B0602020104020603" pitchFamily="34" charset="0"/>
              </a:rPr>
              <a:t>Grant </a:t>
            </a:r>
            <a:r>
              <a:rPr lang="en-MY" sz="900" dirty="0">
                <a:latin typeface="Tw Cen MT" panose="020B0602020104020603" pitchFamily="34" charset="0"/>
              </a:rPr>
              <a:t>allocation to PAM </a:t>
            </a:r>
            <a:r>
              <a:rPr lang="en-MY" sz="900" dirty="0" smtClean="0">
                <a:latin typeface="Tw Cen MT" panose="020B0602020104020603" pitchFamily="34" charset="0"/>
              </a:rPr>
              <a:t>:  </a:t>
            </a:r>
            <a:r>
              <a:rPr lang="en-MY" sz="900" dirty="0">
                <a:latin typeface="Tw Cen MT" panose="020B0602020104020603" pitchFamily="34" charset="0"/>
              </a:rPr>
              <a:t>2 March 2018.</a:t>
            </a:r>
          </a:p>
          <a:p>
            <a:pPr marL="171450" indent="-171450">
              <a:buFont typeface="Arial" panose="020B0604020202020204" pitchFamily="34" charset="0"/>
              <a:buChar char="•"/>
            </a:pPr>
            <a:r>
              <a:rPr lang="en-US" sz="900" dirty="0" smtClean="0">
                <a:latin typeface="Tw Cen MT" panose="020B0602020104020603" pitchFamily="34" charset="0"/>
              </a:rPr>
              <a:t>Workshop </a:t>
            </a:r>
            <a:r>
              <a:rPr lang="en-US" sz="900" dirty="0">
                <a:latin typeface="Tw Cen MT" panose="020B0602020104020603" pitchFamily="34" charset="0"/>
              </a:rPr>
              <a:t>on SOP </a:t>
            </a:r>
            <a:r>
              <a:rPr lang="en-US" sz="900" dirty="0" smtClean="0">
                <a:latin typeface="Tw Cen MT" panose="020B0602020104020603" pitchFamily="34" charset="0"/>
              </a:rPr>
              <a:t>MBI : </a:t>
            </a:r>
            <a:r>
              <a:rPr lang="en-US" sz="900" dirty="0">
                <a:latin typeface="Tw Cen MT" panose="020B0602020104020603" pitchFamily="34" charset="0"/>
              </a:rPr>
              <a:t>12 </a:t>
            </a:r>
            <a:r>
              <a:rPr lang="en-US" sz="900" dirty="0" smtClean="0">
                <a:latin typeface="Tw Cen MT" panose="020B0602020104020603" pitchFamily="34" charset="0"/>
              </a:rPr>
              <a:t>Apr </a:t>
            </a:r>
            <a:r>
              <a:rPr lang="en-US" sz="900" dirty="0">
                <a:latin typeface="Tw Cen MT" panose="020B0602020104020603" pitchFamily="34" charset="0"/>
              </a:rPr>
              <a:t>to 13 </a:t>
            </a:r>
            <a:r>
              <a:rPr lang="en-US" sz="900" dirty="0" smtClean="0">
                <a:latin typeface="Tw Cen MT" panose="020B0602020104020603" pitchFamily="34" charset="0"/>
              </a:rPr>
              <a:t>Apr 2018</a:t>
            </a:r>
            <a:r>
              <a:rPr lang="en-US" sz="900" dirty="0">
                <a:latin typeface="Tw Cen MT" panose="020B0602020104020603" pitchFamily="34" charset="0"/>
              </a:rPr>
              <a:t>.</a:t>
            </a:r>
          </a:p>
          <a:p>
            <a:pPr marL="171450" indent="-171450">
              <a:buFont typeface="Arial" panose="020B0604020202020204" pitchFamily="34" charset="0"/>
              <a:buChar char="•"/>
            </a:pPr>
            <a:r>
              <a:rPr lang="en-US" sz="900" dirty="0" smtClean="0">
                <a:latin typeface="Tw Cen MT" panose="020B0602020104020603" pitchFamily="34" charset="0"/>
              </a:rPr>
              <a:t>Renewed </a:t>
            </a:r>
            <a:r>
              <a:rPr lang="en-US" sz="900" dirty="0">
                <a:latin typeface="Tw Cen MT" panose="020B0602020104020603" pitchFamily="34" charset="0"/>
              </a:rPr>
              <a:t>engagement with MBPP </a:t>
            </a:r>
            <a:r>
              <a:rPr lang="en-US" sz="900" dirty="0" smtClean="0">
                <a:latin typeface="Tw Cen MT" panose="020B0602020104020603" pitchFamily="34" charset="0"/>
              </a:rPr>
              <a:t>: 23 Apr 2018</a:t>
            </a:r>
            <a:r>
              <a:rPr lang="en-US" sz="900" dirty="0" smtClean="0">
                <a:solidFill>
                  <a:srgbClr val="0070C0"/>
                </a:solidFill>
                <a:latin typeface="Tw Cen MT" panose="020B0602020104020603" pitchFamily="34" charset="0"/>
              </a:rPr>
              <a:t>.</a:t>
            </a:r>
          </a:p>
          <a:p>
            <a:pPr marL="171450" indent="-171450">
              <a:buFont typeface="Arial" panose="020B0604020202020204" pitchFamily="34" charset="0"/>
              <a:buChar char="•"/>
            </a:pPr>
            <a:r>
              <a:rPr lang="en-US" sz="900" dirty="0" smtClean="0">
                <a:latin typeface="Tw Cen MT" panose="020B0602020104020603" pitchFamily="34" charset="0"/>
              </a:rPr>
              <a:t>Proposed Workshop for SOP MSPS : 16 July </a:t>
            </a:r>
            <a:r>
              <a:rPr lang="en-US" sz="900" dirty="0">
                <a:latin typeface="Tw Cen MT" panose="020B0602020104020603" pitchFamily="34" charset="0"/>
              </a:rPr>
              <a:t>to </a:t>
            </a:r>
            <a:r>
              <a:rPr lang="en-US" sz="900" dirty="0" smtClean="0">
                <a:latin typeface="Tw Cen MT" panose="020B0602020104020603" pitchFamily="34" charset="0"/>
              </a:rPr>
              <a:t>17 </a:t>
            </a:r>
            <a:r>
              <a:rPr lang="en-US" sz="900" dirty="0">
                <a:latin typeface="Tw Cen MT" panose="020B0602020104020603" pitchFamily="34" charset="0"/>
              </a:rPr>
              <a:t>July</a:t>
            </a:r>
            <a:r>
              <a:rPr lang="en-US" sz="900" dirty="0" smtClean="0">
                <a:latin typeface="Tw Cen MT" panose="020B0602020104020603" pitchFamily="34" charset="0"/>
              </a:rPr>
              <a:t> </a:t>
            </a:r>
            <a:r>
              <a:rPr lang="en-US" sz="900" dirty="0">
                <a:latin typeface="Tw Cen MT" panose="020B0602020104020603" pitchFamily="34" charset="0"/>
              </a:rPr>
              <a:t>2018</a:t>
            </a:r>
            <a:r>
              <a:rPr lang="en-US" sz="900" dirty="0" smtClean="0">
                <a:latin typeface="Tw Cen MT" panose="020B0602020104020603" pitchFamily="34" charset="0"/>
              </a:rPr>
              <a:t>.</a:t>
            </a:r>
          </a:p>
          <a:p>
            <a:endParaRPr lang="en-US" sz="600" dirty="0">
              <a:latin typeface="Tw Cen MT" panose="020B0602020104020603" pitchFamily="34" charset="0"/>
            </a:endParaRPr>
          </a:p>
          <a:p>
            <a:r>
              <a:rPr lang="en-US" sz="900" u="sng" dirty="0" smtClean="0">
                <a:latin typeface="Tw Cen MT" panose="020B0602020104020603" pitchFamily="34" charset="0"/>
              </a:rPr>
              <a:t>Pilot Stage</a:t>
            </a:r>
            <a:endParaRPr lang="en-US" sz="900" u="sng" dirty="0">
              <a:latin typeface="Tw Cen MT" panose="020B0602020104020603" pitchFamily="34" charset="0"/>
            </a:endParaRPr>
          </a:p>
          <a:p>
            <a:pPr marL="85725" indent="-85725"/>
            <a:r>
              <a:rPr lang="en-US" sz="900" dirty="0" smtClean="0">
                <a:latin typeface="Tw Cen MT" panose="020B0602020104020603" pitchFamily="34" charset="0"/>
              </a:rPr>
              <a:t>DBKK : 28 July 2018</a:t>
            </a:r>
            <a:endParaRPr lang="en-US" sz="900" dirty="0">
              <a:latin typeface="Tw Cen MT" panose="020B0602020104020603" pitchFamily="34" charset="0"/>
            </a:endParaRPr>
          </a:p>
        </p:txBody>
      </p:sp>
      <p:cxnSp>
        <p:nvCxnSpPr>
          <p:cNvPr id="13" name="Straight Connector 12"/>
          <p:cNvCxnSpPr>
            <a:endCxn id="15" idx="2"/>
          </p:cNvCxnSpPr>
          <p:nvPr/>
        </p:nvCxnSpPr>
        <p:spPr>
          <a:xfrm rot="16200000" flipV="1">
            <a:off x="974693" y="7394796"/>
            <a:ext cx="4913141" cy="45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11499821"/>
              </p:ext>
            </p:extLst>
          </p:nvPr>
        </p:nvGraphicFramePr>
        <p:xfrm>
          <a:off x="78573" y="7006255"/>
          <a:ext cx="3269415" cy="1497699"/>
        </p:xfrm>
        <a:graphic>
          <a:graphicData uri="http://schemas.openxmlformats.org/drawingml/2006/table">
            <a:tbl>
              <a:tblPr firstRow="1" bandRow="1">
                <a:tableStyleId>{5940675A-B579-460E-94D1-54222C63F5DA}</a:tableStyleId>
              </a:tblPr>
              <a:tblGrid>
                <a:gridCol w="1089805">
                  <a:extLst>
                    <a:ext uri="{9D8B030D-6E8A-4147-A177-3AD203B41FA5}">
                      <a16:colId xmlns="" xmlns:a16="http://schemas.microsoft.com/office/drawing/2014/main" val="20000"/>
                    </a:ext>
                  </a:extLst>
                </a:gridCol>
                <a:gridCol w="1089805">
                  <a:extLst>
                    <a:ext uri="{9D8B030D-6E8A-4147-A177-3AD203B41FA5}">
                      <a16:colId xmlns="" xmlns:a16="http://schemas.microsoft.com/office/drawing/2014/main" val="20001"/>
                    </a:ext>
                  </a:extLst>
                </a:gridCol>
                <a:gridCol w="1089805">
                  <a:extLst>
                    <a:ext uri="{9D8B030D-6E8A-4147-A177-3AD203B41FA5}">
                      <a16:colId xmlns="" xmlns:a16="http://schemas.microsoft.com/office/drawing/2014/main" val="20002"/>
                    </a:ext>
                  </a:extLst>
                </a:gridCol>
              </a:tblGrid>
              <a:tr h="214606">
                <a:tc>
                  <a:txBody>
                    <a:bodyPr/>
                    <a:lstStyle/>
                    <a:p>
                      <a:pPr algn="ctr"/>
                      <a:r>
                        <a:rPr lang="en-US" sz="700" b="1" u="none" dirty="0" smtClean="0">
                          <a:latin typeface="Tw Cen MT" pitchFamily="34" charset="0"/>
                          <a:cs typeface="Arial" panose="020B0604020202020204" pitchFamily="34" charset="0"/>
                        </a:rPr>
                        <a:t>Locality</a:t>
                      </a:r>
                      <a:endParaRPr lang="en-MY" sz="700" b="1" u="none" dirty="0">
                        <a:latin typeface="Tw Cen MT" pitchFamily="34" charset="0"/>
                      </a:endParaRPr>
                    </a:p>
                  </a:txBody>
                  <a:tcPr>
                    <a:solidFill>
                      <a:schemeClr val="bg1">
                        <a:lumMod val="85000"/>
                      </a:schemeClr>
                    </a:solidFill>
                  </a:tcPr>
                </a:tc>
                <a:tc>
                  <a:txBody>
                    <a:bodyPr/>
                    <a:lstStyle/>
                    <a:p>
                      <a:pPr algn="ctr"/>
                      <a:r>
                        <a:rPr lang="en-US" sz="700" b="1" u="none" dirty="0" smtClean="0">
                          <a:latin typeface="Tw Cen MT" pitchFamily="34" charset="0"/>
                          <a:cs typeface="Arial" panose="020B0604020202020204" pitchFamily="34" charset="0"/>
                        </a:rPr>
                        <a:t>Target 2018</a:t>
                      </a:r>
                      <a:endParaRPr lang="en-MY" sz="700" b="1" u="none" dirty="0">
                        <a:latin typeface="Tw Cen MT" pitchFamily="34" charset="0"/>
                      </a:endParaRPr>
                    </a:p>
                  </a:txBody>
                  <a:tcPr>
                    <a:solidFill>
                      <a:schemeClr val="bg1">
                        <a:lumMod val="85000"/>
                      </a:schemeClr>
                    </a:solidFill>
                  </a:tcPr>
                </a:tc>
                <a:tc>
                  <a:txBody>
                    <a:bodyPr/>
                    <a:lstStyle/>
                    <a:p>
                      <a:pPr algn="ctr"/>
                      <a:r>
                        <a:rPr lang="en-US" sz="700" b="1" u="none" dirty="0" smtClean="0">
                          <a:solidFill>
                            <a:schemeClr val="tx1"/>
                          </a:solidFill>
                          <a:latin typeface="Tw Cen MT" pitchFamily="34" charset="0"/>
                          <a:cs typeface="Arial" panose="020B0604020202020204" pitchFamily="34" charset="0"/>
                        </a:rPr>
                        <a:t> Progress Q2 2018</a:t>
                      </a:r>
                      <a:endParaRPr lang="en-MY" sz="700" b="1" u="none" dirty="0">
                        <a:solidFill>
                          <a:schemeClr val="tx1"/>
                        </a:solidFill>
                        <a:latin typeface="Tw Cen MT" pitchFamily="34" charset="0"/>
                      </a:endParaRPr>
                    </a:p>
                  </a:txBody>
                  <a:tcPr>
                    <a:solidFill>
                      <a:schemeClr val="bg1">
                        <a:lumMod val="85000"/>
                      </a:schemeClr>
                    </a:solidFill>
                  </a:tcPr>
                </a:tc>
                <a:extLst>
                  <a:ext uri="{0D108BD9-81ED-4DB2-BD59-A6C34878D82A}">
                    <a16:rowId xmlns="" xmlns:a16="http://schemas.microsoft.com/office/drawing/2014/main" val="10000"/>
                  </a:ext>
                </a:extLst>
              </a:tr>
              <a:tr h="129173">
                <a:tc>
                  <a:txBody>
                    <a:bodyPr/>
                    <a:lstStyle/>
                    <a:p>
                      <a:pPr algn="ctr"/>
                      <a:r>
                        <a:rPr lang="en-US" sz="700" dirty="0" smtClean="0">
                          <a:latin typeface="Tw Cen MT" pitchFamily="34" charset="0"/>
                          <a:cs typeface="Arial" panose="020B0604020202020204" pitchFamily="34" charset="0"/>
                        </a:rPr>
                        <a:t>DBKK</a:t>
                      </a:r>
                      <a:endParaRPr lang="en-MY" sz="700" dirty="0">
                        <a:latin typeface="Tw Cen MT" pitchFamily="34" charset="0"/>
                      </a:endParaRPr>
                    </a:p>
                  </a:txBody>
                  <a:tcPr/>
                </a:tc>
                <a:tc>
                  <a:txBody>
                    <a:bodyPr/>
                    <a:lstStyle/>
                    <a:p>
                      <a:pPr algn="ctr"/>
                      <a:r>
                        <a:rPr lang="en-US" sz="700" dirty="0" smtClean="0">
                          <a:latin typeface="Tw Cen MT" pitchFamily="34" charset="0"/>
                          <a:cs typeface="Arial" panose="020B0604020202020204" pitchFamily="34" charset="0"/>
                        </a:rPr>
                        <a:t>100%</a:t>
                      </a:r>
                      <a:endParaRPr lang="en-MY" sz="700" dirty="0">
                        <a:latin typeface="Tw Cen MT" pitchFamily="34" charset="0"/>
                      </a:endParaRPr>
                    </a:p>
                  </a:txBody>
                  <a:tcPr/>
                </a:tc>
                <a:tc>
                  <a:txBody>
                    <a:bodyPr/>
                    <a:lstStyle/>
                    <a:p>
                      <a:pPr algn="ctr"/>
                      <a:r>
                        <a:rPr lang="en-US" sz="700" dirty="0" smtClean="0">
                          <a:solidFill>
                            <a:schemeClr val="tx1"/>
                          </a:solidFill>
                          <a:latin typeface="Tw Cen MT" pitchFamily="34" charset="0"/>
                        </a:rPr>
                        <a:t>86%</a:t>
                      </a:r>
                      <a:endParaRPr lang="en-MY" sz="700" dirty="0">
                        <a:solidFill>
                          <a:schemeClr val="tx1"/>
                        </a:solidFill>
                        <a:latin typeface="Tw Cen MT" pitchFamily="34" charset="0"/>
                      </a:endParaRPr>
                    </a:p>
                  </a:txBody>
                  <a:tcPr>
                    <a:noFill/>
                  </a:tcPr>
                </a:tc>
                <a:extLst>
                  <a:ext uri="{0D108BD9-81ED-4DB2-BD59-A6C34878D82A}">
                    <a16:rowId xmlns="" xmlns:a16="http://schemas.microsoft.com/office/drawing/2014/main" val="10001"/>
                  </a:ext>
                </a:extLst>
              </a:tr>
              <a:tr h="214606">
                <a:tc>
                  <a:txBody>
                    <a:bodyPr/>
                    <a:lstStyle/>
                    <a:p>
                      <a:pPr algn="ctr"/>
                      <a:r>
                        <a:rPr lang="en-US" sz="700" dirty="0" smtClean="0">
                          <a:latin typeface="Tw Cen MT" pitchFamily="34" charset="0"/>
                          <a:cs typeface="Arial" panose="020B0604020202020204" pitchFamily="34" charset="0"/>
                        </a:rPr>
                        <a:t>MBJB</a:t>
                      </a:r>
                      <a:endParaRPr lang="en-MY" sz="700" dirty="0">
                        <a:latin typeface="Tw Cen MT" pitchFamily="34" charset="0"/>
                      </a:endParaRPr>
                    </a:p>
                  </a:txBody>
                  <a:tcPr/>
                </a:tc>
                <a:tc>
                  <a:txBody>
                    <a:bodyPr/>
                    <a:lstStyle/>
                    <a:p>
                      <a:pPr algn="ctr"/>
                      <a:r>
                        <a:rPr lang="en-US" sz="700" dirty="0" smtClean="0">
                          <a:latin typeface="Tw Cen MT" pitchFamily="34" charset="0"/>
                          <a:cs typeface="Arial" panose="020B0604020202020204" pitchFamily="34" charset="0"/>
                        </a:rPr>
                        <a:t>100%</a:t>
                      </a:r>
                      <a:endParaRPr lang="en-MY" sz="700" dirty="0">
                        <a:latin typeface="Tw Cen MT" pitchFamily="34" charset="0"/>
                      </a:endParaRPr>
                    </a:p>
                  </a:txBody>
                  <a:tcPr/>
                </a:tc>
                <a:tc>
                  <a:txBody>
                    <a:bodyPr/>
                    <a:lstStyle/>
                    <a:p>
                      <a:pPr algn="ctr"/>
                      <a:r>
                        <a:rPr lang="en-US" sz="700" dirty="0" smtClean="0">
                          <a:solidFill>
                            <a:schemeClr val="tx1"/>
                          </a:solidFill>
                          <a:latin typeface="Tw Cen MT" pitchFamily="34" charset="0"/>
                        </a:rPr>
                        <a:t>71%</a:t>
                      </a:r>
                      <a:endParaRPr lang="en-MY" sz="700" dirty="0">
                        <a:solidFill>
                          <a:schemeClr val="tx1"/>
                        </a:solidFill>
                        <a:latin typeface="Tw Cen MT" pitchFamily="34" charset="0"/>
                      </a:endParaRPr>
                    </a:p>
                  </a:txBody>
                  <a:tcPr>
                    <a:noFill/>
                  </a:tcPr>
                </a:tc>
                <a:extLst>
                  <a:ext uri="{0D108BD9-81ED-4DB2-BD59-A6C34878D82A}">
                    <a16:rowId xmlns="" xmlns:a16="http://schemas.microsoft.com/office/drawing/2014/main" val="10002"/>
                  </a:ext>
                </a:extLst>
              </a:tr>
              <a:tr h="214606">
                <a:tc>
                  <a:txBody>
                    <a:bodyPr/>
                    <a:lstStyle/>
                    <a:p>
                      <a:pPr algn="ctr"/>
                      <a:r>
                        <a:rPr lang="en-US" sz="700" dirty="0" smtClean="0">
                          <a:latin typeface="Tw Cen MT" pitchFamily="34" charset="0"/>
                          <a:cs typeface="Arial" panose="020B0604020202020204" pitchFamily="34" charset="0"/>
                        </a:rPr>
                        <a:t>MBI</a:t>
                      </a:r>
                      <a:endParaRPr lang="en-MY" sz="700" dirty="0">
                        <a:latin typeface="Tw Cen MT" pitchFamily="34" charset="0"/>
                      </a:endParaRPr>
                    </a:p>
                  </a:txBody>
                  <a:tcPr/>
                </a:tc>
                <a:tc>
                  <a:txBody>
                    <a:bodyPr/>
                    <a:lstStyle/>
                    <a:p>
                      <a:pPr algn="ctr"/>
                      <a:r>
                        <a:rPr lang="en-US" sz="700" dirty="0" smtClean="0">
                          <a:latin typeface="Tw Cen MT" pitchFamily="34" charset="0"/>
                          <a:cs typeface="Arial" panose="020B0604020202020204" pitchFamily="34" charset="0"/>
                        </a:rPr>
                        <a:t>100%</a:t>
                      </a:r>
                      <a:endParaRPr lang="en-MY" sz="700" dirty="0">
                        <a:latin typeface="Tw Cen MT" pitchFamily="34" charset="0"/>
                      </a:endParaRPr>
                    </a:p>
                  </a:txBody>
                  <a:tcPr/>
                </a:tc>
                <a:tc>
                  <a:txBody>
                    <a:bodyPr/>
                    <a:lstStyle/>
                    <a:p>
                      <a:pPr algn="ctr"/>
                      <a:r>
                        <a:rPr lang="en-US" sz="700" dirty="0" smtClean="0">
                          <a:solidFill>
                            <a:schemeClr val="tx1"/>
                          </a:solidFill>
                          <a:latin typeface="Tw Cen MT" pitchFamily="34" charset="0"/>
                        </a:rPr>
                        <a:t>71</a:t>
                      </a:r>
                      <a:r>
                        <a:rPr lang="en-MY" sz="700" dirty="0" smtClean="0">
                          <a:solidFill>
                            <a:schemeClr val="tx1"/>
                          </a:solidFill>
                          <a:latin typeface="Tw Cen MT" pitchFamily="34" charset="0"/>
                        </a:rPr>
                        <a:t>%</a:t>
                      </a:r>
                      <a:endParaRPr lang="en-US" sz="700" dirty="0" smtClean="0">
                        <a:solidFill>
                          <a:schemeClr val="tx1"/>
                        </a:solidFill>
                        <a:latin typeface="Tw Cen MT" pitchFamily="34" charset="0"/>
                      </a:endParaRPr>
                    </a:p>
                  </a:txBody>
                  <a:tcPr>
                    <a:noFill/>
                  </a:tcPr>
                </a:tc>
                <a:extLst>
                  <a:ext uri="{0D108BD9-81ED-4DB2-BD59-A6C34878D82A}">
                    <a16:rowId xmlns="" xmlns:a16="http://schemas.microsoft.com/office/drawing/2014/main" val="10003"/>
                  </a:ext>
                </a:extLst>
              </a:tr>
              <a:tr h="226549">
                <a:tc>
                  <a:txBody>
                    <a:bodyPr/>
                    <a:lstStyle/>
                    <a:p>
                      <a:pPr algn="ctr"/>
                      <a:r>
                        <a:rPr lang="en-US" sz="700" dirty="0" smtClean="0">
                          <a:latin typeface="Tw Cen MT" pitchFamily="34" charset="0"/>
                          <a:cs typeface="Arial" panose="020B0604020202020204" pitchFamily="34" charset="0"/>
                        </a:rPr>
                        <a:t>MBPP</a:t>
                      </a:r>
                      <a:endParaRPr lang="en-MY" sz="700" dirty="0">
                        <a:latin typeface="Tw Cen MT" pitchFamily="34" charset="0"/>
                      </a:endParaRPr>
                    </a:p>
                  </a:txBody>
                  <a:tcPr/>
                </a:tc>
                <a:tc>
                  <a:txBody>
                    <a:bodyPr/>
                    <a:lstStyle/>
                    <a:p>
                      <a:pPr algn="ctr"/>
                      <a:r>
                        <a:rPr lang="en-US" sz="700" dirty="0" smtClean="0">
                          <a:latin typeface="Tw Cen MT" pitchFamily="34" charset="0"/>
                          <a:cs typeface="Arial" panose="020B0604020202020204" pitchFamily="34" charset="0"/>
                        </a:rPr>
                        <a:t>100%</a:t>
                      </a:r>
                      <a:endParaRPr lang="en-MY" sz="700" dirty="0">
                        <a:latin typeface="Tw Cen MT" pitchFamily="34" charset="0"/>
                      </a:endParaRPr>
                    </a:p>
                  </a:txBody>
                  <a:tcPr/>
                </a:tc>
                <a:tc>
                  <a:txBody>
                    <a:bodyPr/>
                    <a:lstStyle/>
                    <a:p>
                      <a:pPr algn="ctr"/>
                      <a:r>
                        <a:rPr lang="en-US" sz="700" dirty="0" smtClean="0">
                          <a:solidFill>
                            <a:schemeClr val="tx1"/>
                          </a:solidFill>
                          <a:latin typeface="Tw Cen MT" pitchFamily="34" charset="0"/>
                        </a:rPr>
                        <a:t>33%</a:t>
                      </a:r>
                      <a:endParaRPr lang="en-MY" sz="700" dirty="0">
                        <a:solidFill>
                          <a:schemeClr val="tx1"/>
                        </a:solidFill>
                        <a:latin typeface="Tw Cen MT" pitchFamily="34" charset="0"/>
                      </a:endParaRPr>
                    </a:p>
                  </a:txBody>
                  <a:tcPr>
                    <a:noFill/>
                  </a:tcPr>
                </a:tc>
                <a:extLst>
                  <a:ext uri="{0D108BD9-81ED-4DB2-BD59-A6C34878D82A}">
                    <a16:rowId xmlns="" xmlns:a16="http://schemas.microsoft.com/office/drawing/2014/main" val="10004"/>
                  </a:ext>
                </a:extLst>
              </a:tr>
              <a:tr h="214606">
                <a:tc>
                  <a:txBody>
                    <a:bodyPr/>
                    <a:lstStyle/>
                    <a:p>
                      <a:pPr algn="ctr"/>
                      <a:r>
                        <a:rPr lang="en-US" sz="700" dirty="0" smtClean="0">
                          <a:latin typeface="Tw Cen MT" pitchFamily="34" charset="0"/>
                          <a:cs typeface="Arial" panose="020B0604020202020204" pitchFamily="34" charset="0"/>
                        </a:rPr>
                        <a:t>MPSP</a:t>
                      </a:r>
                      <a:endParaRPr lang="en-MY" sz="700" dirty="0">
                        <a:latin typeface="Tw Cen MT" pitchFamily="34" charset="0"/>
                      </a:endParaRPr>
                    </a:p>
                  </a:txBody>
                  <a:tcPr/>
                </a:tc>
                <a:tc>
                  <a:txBody>
                    <a:bodyPr/>
                    <a:lstStyle/>
                    <a:p>
                      <a:pPr algn="ctr"/>
                      <a:r>
                        <a:rPr lang="en-US" sz="700" dirty="0" smtClean="0">
                          <a:latin typeface="Tw Cen MT" pitchFamily="34" charset="0"/>
                          <a:cs typeface="Arial" panose="020B0604020202020204" pitchFamily="34" charset="0"/>
                        </a:rPr>
                        <a:t>100%</a:t>
                      </a:r>
                      <a:endParaRPr lang="en-MY" sz="700" dirty="0">
                        <a:latin typeface="Tw Cen MT" pitchFamily="34" charset="0"/>
                      </a:endParaRPr>
                    </a:p>
                  </a:txBody>
                  <a:tcPr/>
                </a:tc>
                <a:tc>
                  <a:txBody>
                    <a:bodyPr/>
                    <a:lstStyle/>
                    <a:p>
                      <a:pPr algn="ctr"/>
                      <a:r>
                        <a:rPr lang="en-US" sz="700" dirty="0" smtClean="0">
                          <a:solidFill>
                            <a:schemeClr val="tx1"/>
                          </a:solidFill>
                          <a:latin typeface="Tw Cen MT" pitchFamily="34" charset="0"/>
                        </a:rPr>
                        <a:t>83%</a:t>
                      </a:r>
                      <a:endParaRPr lang="en-MY" sz="700" dirty="0">
                        <a:solidFill>
                          <a:schemeClr val="tx1"/>
                        </a:solidFill>
                        <a:latin typeface="Tw Cen MT" pitchFamily="34" charset="0"/>
                      </a:endParaRPr>
                    </a:p>
                  </a:txBody>
                  <a:tcPr>
                    <a:noFill/>
                  </a:tcPr>
                </a:tc>
                <a:extLst>
                  <a:ext uri="{0D108BD9-81ED-4DB2-BD59-A6C34878D82A}">
                    <a16:rowId xmlns="" xmlns:a16="http://schemas.microsoft.com/office/drawing/2014/main" val="10005"/>
                  </a:ext>
                </a:extLst>
              </a:tr>
              <a:tr h="214606">
                <a:tc>
                  <a:txBody>
                    <a:bodyPr/>
                    <a:lstStyle/>
                    <a:p>
                      <a:pPr algn="ctr"/>
                      <a:r>
                        <a:rPr lang="en-US" sz="700" dirty="0" smtClean="0">
                          <a:latin typeface="Tw Cen MT" pitchFamily="34" charset="0"/>
                        </a:rPr>
                        <a:t>MBSA</a:t>
                      </a:r>
                      <a:endParaRPr lang="en-MY" sz="700" dirty="0">
                        <a:latin typeface="Tw Cen MT"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700" dirty="0" smtClean="0">
                          <a:latin typeface="Tw Cen MT" pitchFamily="34" charset="0"/>
                          <a:cs typeface="Arial" panose="020B0604020202020204" pitchFamily="34" charset="0"/>
                        </a:rPr>
                        <a:t>100%</a:t>
                      </a:r>
                      <a:endParaRPr lang="en-MY" sz="700" dirty="0" smtClean="0">
                        <a:latin typeface="Tw Cen MT" pitchFamily="34" charset="0"/>
                      </a:endParaRPr>
                    </a:p>
                  </a:txBody>
                  <a:tcPr/>
                </a:tc>
                <a:tc>
                  <a:txBody>
                    <a:bodyPr/>
                    <a:lstStyle/>
                    <a:p>
                      <a:pPr algn="ctr"/>
                      <a:r>
                        <a:rPr lang="en-US" sz="700" dirty="0" smtClean="0">
                          <a:solidFill>
                            <a:schemeClr val="tx1"/>
                          </a:solidFill>
                          <a:latin typeface="Tw Cen MT" pitchFamily="34" charset="0"/>
                        </a:rPr>
                        <a:t>0%</a:t>
                      </a:r>
                      <a:endParaRPr lang="en-MY" sz="700" dirty="0">
                        <a:solidFill>
                          <a:schemeClr val="tx1"/>
                        </a:solidFill>
                        <a:latin typeface="Tw Cen MT" pitchFamily="34" charset="0"/>
                      </a:endParaRPr>
                    </a:p>
                  </a:txBody>
                  <a:tcPr>
                    <a:noFill/>
                  </a:tcPr>
                </a:tc>
                <a:extLst>
                  <a:ext uri="{0D108BD9-81ED-4DB2-BD59-A6C34878D82A}">
                    <a16:rowId xmlns="" xmlns:a16="http://schemas.microsoft.com/office/drawing/2014/main" val="3694482011"/>
                  </a:ext>
                </a:extLst>
              </a:tr>
            </a:tbl>
          </a:graphicData>
        </a:graphic>
      </p:graphicFrame>
      <p:sp>
        <p:nvSpPr>
          <p:cNvPr id="4" name="Right Brace 3"/>
          <p:cNvSpPr/>
          <p:nvPr/>
        </p:nvSpPr>
        <p:spPr>
          <a:xfrm>
            <a:off x="3631474" y="3370217"/>
            <a:ext cx="156755" cy="33092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6" name="TextBox 5"/>
          <p:cNvSpPr txBox="1"/>
          <p:nvPr/>
        </p:nvSpPr>
        <p:spPr>
          <a:xfrm>
            <a:off x="3694227" y="3355145"/>
            <a:ext cx="513808" cy="338554"/>
          </a:xfrm>
          <a:prstGeom prst="rect">
            <a:avLst/>
          </a:prstGeom>
          <a:noFill/>
        </p:spPr>
        <p:txBody>
          <a:bodyPr wrap="square" rtlCol="0">
            <a:spAutoFit/>
          </a:bodyPr>
          <a:lstStyle/>
          <a:p>
            <a:pPr algn="ctr"/>
            <a:r>
              <a:rPr lang="en-US" sz="800" dirty="0" smtClean="0"/>
              <a:t>pilot project</a:t>
            </a:r>
            <a:endParaRPr lang="en-MY" sz="800" dirty="0"/>
          </a:p>
        </p:txBody>
      </p:sp>
      <p:graphicFrame>
        <p:nvGraphicFramePr>
          <p:cNvPr id="17" name="Table 16"/>
          <p:cNvGraphicFramePr>
            <a:graphicFrameLocks noGrp="1"/>
          </p:cNvGraphicFramePr>
          <p:nvPr>
            <p:extLst>
              <p:ext uri="{D42A27DB-BD31-4B8C-83A1-F6EECF244321}">
                <p14:modId xmlns:p14="http://schemas.microsoft.com/office/powerpoint/2010/main" val="35944052"/>
              </p:ext>
            </p:extLst>
          </p:nvPr>
        </p:nvGraphicFramePr>
        <p:xfrm>
          <a:off x="3483207" y="7000825"/>
          <a:ext cx="1461538" cy="1283373"/>
        </p:xfrm>
        <a:graphic>
          <a:graphicData uri="http://schemas.openxmlformats.org/drawingml/2006/table">
            <a:tbl>
              <a:tblPr firstRow="1" bandRow="1">
                <a:tableStyleId>{5940675A-B579-460E-94D1-54222C63F5DA}</a:tableStyleId>
              </a:tblPr>
              <a:tblGrid>
                <a:gridCol w="526818">
                  <a:extLst>
                    <a:ext uri="{9D8B030D-6E8A-4147-A177-3AD203B41FA5}">
                      <a16:colId xmlns="" xmlns:a16="http://schemas.microsoft.com/office/drawing/2014/main" val="20000"/>
                    </a:ext>
                  </a:extLst>
                </a:gridCol>
                <a:gridCol w="934720">
                  <a:extLst>
                    <a:ext uri="{9D8B030D-6E8A-4147-A177-3AD203B41FA5}">
                      <a16:colId xmlns="" xmlns:a16="http://schemas.microsoft.com/office/drawing/2014/main" val="20002"/>
                    </a:ext>
                  </a:extLst>
                </a:gridCol>
              </a:tblGrid>
              <a:tr h="202943">
                <a:tc>
                  <a:txBody>
                    <a:bodyPr/>
                    <a:lstStyle/>
                    <a:p>
                      <a:pPr algn="ctr"/>
                      <a:r>
                        <a:rPr lang="en-US" sz="700" b="1" u="none" dirty="0" smtClean="0">
                          <a:latin typeface="Tw Cen MT" pitchFamily="34" charset="0"/>
                          <a:cs typeface="Arial" panose="020B0604020202020204" pitchFamily="34" charset="0"/>
                        </a:rPr>
                        <a:t>Locality</a:t>
                      </a:r>
                      <a:endParaRPr lang="en-MY" sz="700" b="1" u="none" dirty="0">
                        <a:latin typeface="Tw Cen MT" pitchFamily="34" charset="0"/>
                      </a:endParaRPr>
                    </a:p>
                  </a:txBody>
                  <a:tcPr>
                    <a:solidFill>
                      <a:schemeClr val="bg1">
                        <a:lumMod val="85000"/>
                      </a:schemeClr>
                    </a:solidFill>
                  </a:tcPr>
                </a:tc>
                <a:tc>
                  <a:txBody>
                    <a:bodyPr/>
                    <a:lstStyle/>
                    <a:p>
                      <a:pPr algn="ctr"/>
                      <a:r>
                        <a:rPr lang="en-US" sz="700" b="1" u="none" dirty="0" smtClean="0">
                          <a:solidFill>
                            <a:schemeClr val="tx1"/>
                          </a:solidFill>
                          <a:latin typeface="Tw Cen MT" pitchFamily="34" charset="0"/>
                        </a:rPr>
                        <a:t>Date</a:t>
                      </a:r>
                      <a:endParaRPr lang="en-MY" sz="700" b="1" u="none" dirty="0">
                        <a:solidFill>
                          <a:schemeClr val="tx1"/>
                        </a:solidFill>
                        <a:latin typeface="Tw Cen MT" pitchFamily="34" charset="0"/>
                      </a:endParaRPr>
                    </a:p>
                  </a:txBody>
                  <a:tcPr>
                    <a:solidFill>
                      <a:schemeClr val="bg1">
                        <a:lumMod val="85000"/>
                      </a:schemeClr>
                    </a:solidFill>
                  </a:tcPr>
                </a:tc>
                <a:extLst>
                  <a:ext uri="{0D108BD9-81ED-4DB2-BD59-A6C34878D82A}">
                    <a16:rowId xmlns="" xmlns:a16="http://schemas.microsoft.com/office/drawing/2014/main" val="10000"/>
                  </a:ext>
                </a:extLst>
              </a:tr>
              <a:tr h="129173">
                <a:tc>
                  <a:txBody>
                    <a:bodyPr/>
                    <a:lstStyle/>
                    <a:p>
                      <a:pPr algn="ctr"/>
                      <a:r>
                        <a:rPr lang="en-US" sz="700" dirty="0" smtClean="0">
                          <a:latin typeface="Tw Cen MT" pitchFamily="34" charset="0"/>
                          <a:cs typeface="Arial" panose="020B0604020202020204" pitchFamily="34" charset="0"/>
                        </a:rPr>
                        <a:t>DBKK</a:t>
                      </a:r>
                      <a:endParaRPr lang="en-MY" sz="7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700" dirty="0" smtClean="0">
                          <a:latin typeface="Tw Cen MT" panose="020B0602020104020603" pitchFamily="34" charset="0"/>
                        </a:rPr>
                        <a:t>11-12 May 17 </a:t>
                      </a:r>
                    </a:p>
                  </a:txBody>
                  <a:tcPr>
                    <a:noFill/>
                  </a:tcPr>
                </a:tc>
                <a:extLst>
                  <a:ext uri="{0D108BD9-81ED-4DB2-BD59-A6C34878D82A}">
                    <a16:rowId xmlns="" xmlns:a16="http://schemas.microsoft.com/office/drawing/2014/main" val="10001"/>
                  </a:ext>
                </a:extLst>
              </a:tr>
              <a:tr h="214606">
                <a:tc>
                  <a:txBody>
                    <a:bodyPr/>
                    <a:lstStyle/>
                    <a:p>
                      <a:pPr algn="ctr"/>
                      <a:r>
                        <a:rPr lang="en-MY" sz="700" dirty="0" smtClean="0">
                          <a:latin typeface="Tw Cen MT" panose="020B0602020104020603" pitchFamily="34" charset="0"/>
                        </a:rPr>
                        <a:t>DBKK</a:t>
                      </a:r>
                      <a:endParaRPr lang="en-MY" sz="7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latin typeface="Tw Cen MT" panose="020B0602020104020603" pitchFamily="34" charset="0"/>
                        </a:rPr>
                        <a:t>25 May 17</a:t>
                      </a:r>
                      <a:endParaRPr lang="en-MY" sz="700" dirty="0" smtClean="0">
                        <a:latin typeface="Tw Cen MT" panose="020B0602020104020603" pitchFamily="34" charset="0"/>
                      </a:endParaRPr>
                    </a:p>
                  </a:txBody>
                  <a:tcPr>
                    <a:noFill/>
                  </a:tcPr>
                </a:tc>
                <a:extLst>
                  <a:ext uri="{0D108BD9-81ED-4DB2-BD59-A6C34878D82A}">
                    <a16:rowId xmlns="" xmlns:a16="http://schemas.microsoft.com/office/drawing/2014/main" val="10002"/>
                  </a:ext>
                </a:extLst>
              </a:tr>
              <a:tr h="214606">
                <a:tc>
                  <a:txBody>
                    <a:bodyPr/>
                    <a:lstStyle/>
                    <a:p>
                      <a:pPr algn="ctr"/>
                      <a:r>
                        <a:rPr lang="en-MY" sz="700" dirty="0" smtClean="0">
                          <a:latin typeface="Tw Cen MT" panose="020B0602020104020603" pitchFamily="34" charset="0"/>
                        </a:rPr>
                        <a:t>MBJB</a:t>
                      </a:r>
                      <a:endParaRPr lang="en-MY" sz="7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700" dirty="0" smtClean="0">
                          <a:latin typeface="Tw Cen MT" panose="020B0602020104020603" pitchFamily="34" charset="0"/>
                        </a:rPr>
                        <a:t>20-21 Nov 17</a:t>
                      </a:r>
                    </a:p>
                  </a:txBody>
                  <a:tcPr>
                    <a:noFill/>
                  </a:tcPr>
                </a:tc>
                <a:extLst>
                  <a:ext uri="{0D108BD9-81ED-4DB2-BD59-A6C34878D82A}">
                    <a16:rowId xmlns="" xmlns:a16="http://schemas.microsoft.com/office/drawing/2014/main" val="10003"/>
                  </a:ext>
                </a:extLst>
              </a:tr>
              <a:tr h="226549">
                <a:tc>
                  <a:txBody>
                    <a:bodyPr/>
                    <a:lstStyle/>
                    <a:p>
                      <a:pPr algn="ctr"/>
                      <a:r>
                        <a:rPr lang="en-MY" sz="700" dirty="0" smtClean="0">
                          <a:latin typeface="Tw Cen MT" panose="020B0602020104020603" pitchFamily="34" charset="0"/>
                        </a:rPr>
                        <a:t>MPSP</a:t>
                      </a:r>
                      <a:endParaRPr lang="en-MY" sz="700" dirty="0">
                        <a:latin typeface="Tw Cen MT" pitchFamily="34" charset="0"/>
                      </a:endParaRPr>
                    </a:p>
                  </a:txBody>
                  <a:tcPr/>
                </a:tc>
                <a:tc>
                  <a:txBody>
                    <a:bodyPr/>
                    <a:lstStyle/>
                    <a:p>
                      <a:pPr algn="l"/>
                      <a:r>
                        <a:rPr lang="en-MY" sz="700" dirty="0" smtClean="0">
                          <a:latin typeface="Tw Cen MT" panose="020B0602020104020603" pitchFamily="34" charset="0"/>
                        </a:rPr>
                        <a:t>29-30 Nov 17</a:t>
                      </a:r>
                      <a:endParaRPr lang="en-MY" sz="700" dirty="0">
                        <a:solidFill>
                          <a:schemeClr val="tx1"/>
                        </a:solidFill>
                        <a:latin typeface="Tw Cen MT" pitchFamily="34" charset="0"/>
                      </a:endParaRPr>
                    </a:p>
                  </a:txBody>
                  <a:tcPr>
                    <a:noFill/>
                  </a:tcPr>
                </a:tc>
                <a:extLst>
                  <a:ext uri="{0D108BD9-81ED-4DB2-BD59-A6C34878D82A}">
                    <a16:rowId xmlns="" xmlns:a16="http://schemas.microsoft.com/office/drawing/2014/main" val="10004"/>
                  </a:ext>
                </a:extLst>
              </a:tr>
              <a:tr h="226549">
                <a:tc>
                  <a:txBody>
                    <a:bodyPr/>
                    <a:lstStyle/>
                    <a:p>
                      <a:pPr algn="ctr"/>
                      <a:r>
                        <a:rPr lang="en-US" sz="700" dirty="0" smtClean="0">
                          <a:latin typeface="Tw Cen MT" panose="020B0602020104020603" pitchFamily="34" charset="0"/>
                        </a:rPr>
                        <a:t>MBI</a:t>
                      </a:r>
                      <a:endParaRPr lang="en-MY" sz="700" dirty="0">
                        <a:solidFill>
                          <a:schemeClr val="tx1"/>
                        </a:solidFill>
                        <a:latin typeface="Tw Cen MT" pitchFamily="34" charset="0"/>
                      </a:endParaRPr>
                    </a:p>
                  </a:txBody>
                  <a:tcPr/>
                </a:tc>
                <a:tc>
                  <a:txBody>
                    <a:bodyPr/>
                    <a:lstStyle/>
                    <a:p>
                      <a:pPr algn="l"/>
                      <a:r>
                        <a:rPr lang="en-MY" sz="700" dirty="0" smtClean="0">
                          <a:latin typeface="Tw Cen MT" panose="020B0602020104020603" pitchFamily="34" charset="0"/>
                        </a:rPr>
                        <a:t>27-28 Feb 17 </a:t>
                      </a:r>
                      <a:endParaRPr lang="en-MY" sz="700" dirty="0">
                        <a:solidFill>
                          <a:schemeClr val="tx1"/>
                        </a:solidFill>
                        <a:latin typeface="Tw Cen MT" pitchFamily="34" charset="0"/>
                      </a:endParaRPr>
                    </a:p>
                  </a:txBody>
                  <a:tcPr>
                    <a:no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63827546"/>
              </p:ext>
            </p:extLst>
          </p:nvPr>
        </p:nvGraphicFramePr>
        <p:xfrm>
          <a:off x="3486808" y="6113684"/>
          <a:ext cx="1459661" cy="615669"/>
        </p:xfrm>
        <a:graphic>
          <a:graphicData uri="http://schemas.openxmlformats.org/drawingml/2006/table">
            <a:tbl>
              <a:tblPr firstRow="1" bandRow="1">
                <a:tableStyleId>{5940675A-B579-460E-94D1-54222C63F5DA}</a:tableStyleId>
              </a:tblPr>
              <a:tblGrid>
                <a:gridCol w="581025">
                  <a:extLst>
                    <a:ext uri="{9D8B030D-6E8A-4147-A177-3AD203B41FA5}">
                      <a16:colId xmlns="" xmlns:a16="http://schemas.microsoft.com/office/drawing/2014/main" val="20000"/>
                    </a:ext>
                  </a:extLst>
                </a:gridCol>
                <a:gridCol w="878636">
                  <a:extLst>
                    <a:ext uri="{9D8B030D-6E8A-4147-A177-3AD203B41FA5}">
                      <a16:colId xmlns="" xmlns:a16="http://schemas.microsoft.com/office/drawing/2014/main" val="20002"/>
                    </a:ext>
                  </a:extLst>
                </a:gridCol>
              </a:tblGrid>
              <a:tr h="202943">
                <a:tc>
                  <a:txBody>
                    <a:bodyPr/>
                    <a:lstStyle/>
                    <a:p>
                      <a:pPr algn="ctr"/>
                      <a:r>
                        <a:rPr lang="en-US" sz="700" b="1" u="none" dirty="0" smtClean="0">
                          <a:latin typeface="Tw Cen MT" pitchFamily="34" charset="0"/>
                          <a:cs typeface="Arial" panose="020B0604020202020204" pitchFamily="34" charset="0"/>
                        </a:rPr>
                        <a:t>Locality</a:t>
                      </a:r>
                      <a:endParaRPr lang="en-MY" sz="700" b="1" u="none" dirty="0">
                        <a:latin typeface="Tw Cen MT" pitchFamily="34" charset="0"/>
                      </a:endParaRPr>
                    </a:p>
                  </a:txBody>
                  <a:tcPr>
                    <a:solidFill>
                      <a:schemeClr val="bg1">
                        <a:lumMod val="85000"/>
                      </a:schemeClr>
                    </a:solidFill>
                  </a:tcPr>
                </a:tc>
                <a:tc>
                  <a:txBody>
                    <a:bodyPr/>
                    <a:lstStyle/>
                    <a:p>
                      <a:pPr algn="ctr"/>
                      <a:r>
                        <a:rPr lang="en-US" sz="700" b="1" u="none" dirty="0" smtClean="0">
                          <a:solidFill>
                            <a:schemeClr val="tx1"/>
                          </a:solidFill>
                          <a:latin typeface="Tw Cen MT" pitchFamily="34" charset="0"/>
                        </a:rPr>
                        <a:t>Date</a:t>
                      </a:r>
                      <a:endParaRPr lang="en-MY" sz="700" b="1" u="none" dirty="0">
                        <a:solidFill>
                          <a:schemeClr val="tx1"/>
                        </a:solidFill>
                        <a:latin typeface="Tw Cen MT" pitchFamily="34" charset="0"/>
                      </a:endParaRPr>
                    </a:p>
                  </a:txBody>
                  <a:tcPr>
                    <a:solidFill>
                      <a:schemeClr val="bg1">
                        <a:lumMod val="85000"/>
                      </a:schemeClr>
                    </a:solidFill>
                  </a:tcPr>
                </a:tc>
                <a:extLst>
                  <a:ext uri="{0D108BD9-81ED-4DB2-BD59-A6C34878D82A}">
                    <a16:rowId xmlns="" xmlns:a16="http://schemas.microsoft.com/office/drawing/2014/main" val="10000"/>
                  </a:ext>
                </a:extLst>
              </a:tr>
              <a:tr h="129173">
                <a:tc>
                  <a:txBody>
                    <a:bodyPr/>
                    <a:lstStyle/>
                    <a:p>
                      <a:pPr algn="ctr"/>
                      <a:r>
                        <a:rPr lang="en-MY" sz="700" dirty="0" smtClean="0">
                          <a:latin typeface="Tw Cen MT" panose="020B0602020104020603" pitchFamily="34" charset="0"/>
                        </a:rPr>
                        <a:t>MBJB</a:t>
                      </a:r>
                      <a:endParaRPr lang="en-MY" sz="7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700" dirty="0" smtClean="0">
                          <a:latin typeface="Tw Cen MT" panose="020B0602020104020603" pitchFamily="34" charset="0"/>
                        </a:rPr>
                        <a:t>12 Jan 2017 </a:t>
                      </a:r>
                    </a:p>
                  </a:txBody>
                  <a:tcPr>
                    <a:noFill/>
                  </a:tcPr>
                </a:tc>
                <a:extLst>
                  <a:ext uri="{0D108BD9-81ED-4DB2-BD59-A6C34878D82A}">
                    <a16:rowId xmlns="" xmlns:a16="http://schemas.microsoft.com/office/drawing/2014/main" val="10001"/>
                  </a:ext>
                </a:extLst>
              </a:tr>
              <a:tr h="214606">
                <a:tc>
                  <a:txBody>
                    <a:bodyPr/>
                    <a:lstStyle/>
                    <a:p>
                      <a:pPr algn="ctr"/>
                      <a:r>
                        <a:rPr lang="en-MY" sz="700" dirty="0" smtClean="0">
                          <a:latin typeface="Tw Cen MT" panose="020B0602020104020603" pitchFamily="34" charset="0"/>
                        </a:rPr>
                        <a:t>DBKK</a:t>
                      </a:r>
                      <a:endParaRPr lang="en-MY" sz="7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700" dirty="0" smtClean="0">
                          <a:latin typeface="Tw Cen MT" panose="020B0602020104020603" pitchFamily="34" charset="0"/>
                        </a:rPr>
                        <a:t>21 Feb 2017 </a:t>
                      </a:r>
                    </a:p>
                  </a:txBody>
                  <a:tcPr>
                    <a:noFill/>
                  </a:tcPr>
                </a:tc>
                <a:extLst>
                  <a:ext uri="{0D108BD9-81ED-4DB2-BD59-A6C34878D82A}">
                    <a16:rowId xmlns=""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52655058"/>
              </p:ext>
            </p:extLst>
          </p:nvPr>
        </p:nvGraphicFramePr>
        <p:xfrm>
          <a:off x="4996630" y="6112215"/>
          <a:ext cx="1334770" cy="615669"/>
        </p:xfrm>
        <a:graphic>
          <a:graphicData uri="http://schemas.openxmlformats.org/drawingml/2006/table">
            <a:tbl>
              <a:tblPr firstRow="1" bandRow="1">
                <a:tableStyleId>{5940675A-B579-460E-94D1-54222C63F5DA}</a:tableStyleId>
              </a:tblPr>
              <a:tblGrid>
                <a:gridCol w="601345"/>
                <a:gridCol w="733425"/>
              </a:tblGrid>
              <a:tr h="202943">
                <a:tc>
                  <a:txBody>
                    <a:bodyPr/>
                    <a:lstStyle/>
                    <a:p>
                      <a:pPr algn="ctr"/>
                      <a:r>
                        <a:rPr lang="en-US" sz="700" b="1" u="none" dirty="0" smtClean="0">
                          <a:latin typeface="Tw Cen MT" pitchFamily="34" charset="0"/>
                          <a:cs typeface="Arial" panose="020B0604020202020204" pitchFamily="34" charset="0"/>
                        </a:rPr>
                        <a:t>Locality</a:t>
                      </a:r>
                      <a:endParaRPr lang="en-MY" sz="700" b="1" u="none" dirty="0">
                        <a:latin typeface="Tw Cen MT" pitchFamily="34" charset="0"/>
                      </a:endParaRPr>
                    </a:p>
                  </a:txBody>
                  <a:tcPr>
                    <a:solidFill>
                      <a:schemeClr val="bg1">
                        <a:lumMod val="85000"/>
                      </a:schemeClr>
                    </a:solidFill>
                  </a:tcPr>
                </a:tc>
                <a:tc>
                  <a:txBody>
                    <a:bodyPr/>
                    <a:lstStyle/>
                    <a:p>
                      <a:pPr algn="ctr"/>
                      <a:r>
                        <a:rPr lang="en-US" sz="700" b="1" u="none" dirty="0" smtClean="0">
                          <a:solidFill>
                            <a:schemeClr val="tx1"/>
                          </a:solidFill>
                          <a:latin typeface="Tw Cen MT" pitchFamily="34" charset="0"/>
                        </a:rPr>
                        <a:t>Date</a:t>
                      </a:r>
                      <a:endParaRPr lang="en-MY" sz="700" b="1" u="none" dirty="0">
                        <a:solidFill>
                          <a:schemeClr val="tx1"/>
                        </a:solidFill>
                        <a:latin typeface="Tw Cen MT" pitchFamily="34" charset="0"/>
                      </a:endParaRPr>
                    </a:p>
                  </a:txBody>
                  <a:tcPr>
                    <a:solidFill>
                      <a:schemeClr val="bg1">
                        <a:lumMod val="85000"/>
                      </a:schemeClr>
                    </a:solidFill>
                  </a:tcPr>
                </a:tc>
              </a:tr>
              <a:tr h="12917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latin typeface="Tw Cen MT" panose="020B0602020104020603" pitchFamily="34" charset="0"/>
                        </a:rPr>
                        <a:t>MBPP</a:t>
                      </a:r>
                      <a:endParaRPr lang="en-MY" sz="700" dirty="0" smtClean="0">
                        <a:latin typeface="Tw Cen MT" panose="020B0602020104020603" pitchFamily="34" charset="0"/>
                      </a:endParaRPr>
                    </a:p>
                  </a:txBody>
                  <a:tcP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latin typeface="Tw Cen MT" panose="020B0602020104020603" pitchFamily="34" charset="0"/>
                        </a:rPr>
                        <a:t>18 Apr 2018</a:t>
                      </a:r>
                    </a:p>
                  </a:txBody>
                  <a:tcPr>
                    <a:noFill/>
                  </a:tcPr>
                </a:tc>
              </a:tr>
              <a:tr h="21460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latin typeface="Tw Cen MT" panose="020B0602020104020603" pitchFamily="34" charset="0"/>
                        </a:rPr>
                        <a:t>MBI </a:t>
                      </a:r>
                      <a:endParaRPr lang="en-MY" sz="700" dirty="0" smtClean="0">
                        <a:latin typeface="Tw Cen MT" panose="020B0602020104020603" pitchFamily="34" charset="0"/>
                      </a:endParaRPr>
                    </a:p>
                  </a:txBody>
                  <a:tcP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latin typeface="Tw Cen MT" panose="020B0602020104020603" pitchFamily="34" charset="0"/>
                        </a:rPr>
                        <a:t>4 Jan 2018</a:t>
                      </a:r>
                      <a:endParaRPr lang="en-MY" sz="700" dirty="0" smtClean="0">
                        <a:latin typeface="Tw Cen MT" panose="020B0602020104020603" pitchFamily="34" charset="0"/>
                      </a:endParaRPr>
                    </a:p>
                  </a:txBody>
                  <a:tcP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54235968"/>
              </p:ext>
            </p:extLst>
          </p:nvPr>
        </p:nvGraphicFramePr>
        <p:xfrm>
          <a:off x="4994425" y="6991250"/>
          <a:ext cx="1409700" cy="1283373"/>
        </p:xfrm>
        <a:graphic>
          <a:graphicData uri="http://schemas.openxmlformats.org/drawingml/2006/table">
            <a:tbl>
              <a:tblPr firstRow="1" bandRow="1">
                <a:tableStyleId>{5940675A-B579-460E-94D1-54222C63F5DA}</a:tableStyleId>
              </a:tblPr>
              <a:tblGrid>
                <a:gridCol w="523875"/>
                <a:gridCol w="885825"/>
              </a:tblGrid>
              <a:tr h="202943">
                <a:tc>
                  <a:txBody>
                    <a:bodyPr/>
                    <a:lstStyle/>
                    <a:p>
                      <a:pPr algn="ctr"/>
                      <a:r>
                        <a:rPr lang="en-US" sz="700" b="1" u="none" dirty="0" smtClean="0">
                          <a:latin typeface="Tw Cen MT" pitchFamily="34" charset="0"/>
                          <a:cs typeface="Arial" panose="020B0604020202020204" pitchFamily="34" charset="0"/>
                        </a:rPr>
                        <a:t>Locality</a:t>
                      </a:r>
                      <a:endParaRPr lang="en-MY" sz="700" b="1" u="none" dirty="0">
                        <a:latin typeface="Tw Cen MT" pitchFamily="34" charset="0"/>
                      </a:endParaRPr>
                    </a:p>
                  </a:txBody>
                  <a:tcPr>
                    <a:solidFill>
                      <a:schemeClr val="bg1">
                        <a:lumMod val="85000"/>
                      </a:schemeClr>
                    </a:solidFill>
                  </a:tcPr>
                </a:tc>
                <a:tc>
                  <a:txBody>
                    <a:bodyPr/>
                    <a:lstStyle/>
                    <a:p>
                      <a:pPr algn="ctr"/>
                      <a:r>
                        <a:rPr lang="en-US" sz="700" b="1" u="none" dirty="0" smtClean="0">
                          <a:solidFill>
                            <a:schemeClr val="tx1"/>
                          </a:solidFill>
                          <a:latin typeface="Tw Cen MT" pitchFamily="34" charset="0"/>
                        </a:rPr>
                        <a:t>Date</a:t>
                      </a:r>
                      <a:endParaRPr lang="en-MY" sz="700" b="1" u="none" dirty="0">
                        <a:solidFill>
                          <a:schemeClr val="tx1"/>
                        </a:solidFill>
                        <a:latin typeface="Tw Cen MT" pitchFamily="34" charset="0"/>
                      </a:endParaRPr>
                    </a:p>
                  </a:txBody>
                  <a:tcPr>
                    <a:solidFill>
                      <a:schemeClr val="bg1">
                        <a:lumMod val="85000"/>
                      </a:schemeClr>
                    </a:solidFill>
                  </a:tcPr>
                </a:tc>
              </a:tr>
              <a:tr h="12917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latin typeface="Tw Cen MT" panose="020B0602020104020603" pitchFamily="34" charset="0"/>
                        </a:rPr>
                        <a:t>DBKK</a:t>
                      </a:r>
                      <a:endParaRPr lang="en-MY" sz="700" dirty="0" smtClean="0">
                        <a:latin typeface="Tw Cen MT" panose="020B0602020104020603" pitchFamily="34" charset="0"/>
                      </a:endParaRPr>
                    </a:p>
                  </a:txBody>
                  <a:tcP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latin typeface="Tw Cen MT" panose="020B0602020104020603" pitchFamily="34" charset="0"/>
                        </a:rPr>
                        <a:t>14-15 Nov 17</a:t>
                      </a:r>
                      <a:endParaRPr lang="en-MY" sz="700" dirty="0" smtClean="0">
                        <a:latin typeface="Tw Cen MT" panose="020B0602020104020603" pitchFamily="34" charset="0"/>
                      </a:endParaRPr>
                    </a:p>
                  </a:txBody>
                  <a:tcPr>
                    <a:noFill/>
                  </a:tcPr>
                </a:tc>
              </a:tr>
              <a:tr h="21460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700" dirty="0" smtClean="0">
                          <a:latin typeface="Tw Cen MT" panose="020B0602020104020603" pitchFamily="34" charset="0"/>
                        </a:rPr>
                        <a:t>MPSP</a:t>
                      </a:r>
                    </a:p>
                  </a:txBody>
                  <a:tcP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700" dirty="0" smtClean="0">
                          <a:latin typeface="Tw Cen MT" panose="020B0602020104020603" pitchFamily="34" charset="0"/>
                        </a:rPr>
                        <a:t>11 Sep 17</a:t>
                      </a:r>
                    </a:p>
                  </a:txBody>
                  <a:tcPr>
                    <a:noFill/>
                  </a:tcPr>
                </a:tc>
              </a:tr>
              <a:tr h="21460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latin typeface="Tw Cen MT" panose="020B0602020104020603" pitchFamily="34" charset="0"/>
                        </a:rPr>
                        <a:t>DBKK</a:t>
                      </a:r>
                      <a:endParaRPr lang="en-MY" sz="700" dirty="0" smtClean="0">
                        <a:latin typeface="Tw Cen MT" panose="020B0602020104020603" pitchFamily="34" charset="0"/>
                      </a:endParaRPr>
                    </a:p>
                  </a:txBody>
                  <a:tcP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latin typeface="Tw Cen MT" panose="020B0602020104020603" pitchFamily="34" charset="0"/>
                        </a:rPr>
                        <a:t>18 Aug 17</a:t>
                      </a:r>
                    </a:p>
                  </a:txBody>
                  <a:tcPr>
                    <a:noFill/>
                  </a:tcPr>
                </a:tc>
              </a:tr>
              <a:tr h="226549">
                <a:tc>
                  <a:txBody>
                    <a:bodyPr/>
                    <a:lstStyle/>
                    <a:p>
                      <a:pPr algn="l"/>
                      <a:r>
                        <a:rPr lang="en-US" sz="700" dirty="0" smtClean="0">
                          <a:latin typeface="Tw Cen MT" panose="020B0602020104020603" pitchFamily="34" charset="0"/>
                        </a:rPr>
                        <a:t>MBI</a:t>
                      </a:r>
                      <a:endParaRPr lang="en-MY" sz="700" dirty="0">
                        <a:solidFill>
                          <a:schemeClr val="tx1"/>
                        </a:solidFill>
                        <a:latin typeface="Tw Cen MT" pitchFamily="34" charset="0"/>
                      </a:endParaRPr>
                    </a:p>
                  </a:txBody>
                  <a:tcP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latin typeface="Tw Cen MT" panose="020B0602020104020603" pitchFamily="34" charset="0"/>
                        </a:rPr>
                        <a:t>12-13 Apr 18</a:t>
                      </a:r>
                    </a:p>
                  </a:txBody>
                  <a:tcPr>
                    <a:noFill/>
                  </a:tcPr>
                </a:tc>
              </a:tr>
              <a:tr h="226549">
                <a:tc>
                  <a:txBody>
                    <a:bodyPr/>
                    <a:lstStyle/>
                    <a:p>
                      <a:pPr algn="l"/>
                      <a:r>
                        <a:rPr lang="en-US" sz="700" dirty="0" smtClean="0">
                          <a:solidFill>
                            <a:schemeClr val="tx1"/>
                          </a:solidFill>
                          <a:latin typeface="Tw Cen MT" pitchFamily="34" charset="0"/>
                        </a:rPr>
                        <a:t>MBJB</a:t>
                      </a:r>
                      <a:endParaRPr lang="en-MY" sz="700" dirty="0">
                        <a:solidFill>
                          <a:schemeClr val="tx1"/>
                        </a:solidFill>
                        <a:latin typeface="Tw Cen MT" pitchFamily="34" charset="0"/>
                      </a:endParaRPr>
                    </a:p>
                  </a:txBody>
                  <a:tcP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smtClean="0">
                          <a:latin typeface="Tw Cen MT" panose="020B0602020104020603" pitchFamily="34" charset="0"/>
                        </a:rPr>
                        <a:t>26-27 Sept</a:t>
                      </a:r>
                      <a:r>
                        <a:rPr lang="en-US" sz="700" baseline="0" dirty="0" smtClean="0">
                          <a:latin typeface="Tw Cen MT" panose="020B0602020104020603" pitchFamily="34" charset="0"/>
                        </a:rPr>
                        <a:t> 18</a:t>
                      </a:r>
                      <a:endParaRPr lang="en-US" sz="700" dirty="0" smtClean="0">
                        <a:latin typeface="Tw Cen MT" panose="020B0602020104020603" pitchFamily="34" charset="0"/>
                      </a:endParaRPr>
                    </a:p>
                  </a:txBody>
                  <a:tcPr>
                    <a:noFill/>
                  </a:tcPr>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500607542"/>
              </p:ext>
            </p:extLst>
          </p:nvPr>
        </p:nvGraphicFramePr>
        <p:xfrm>
          <a:off x="3483207" y="5269373"/>
          <a:ext cx="1698393" cy="615669"/>
        </p:xfrm>
        <a:graphic>
          <a:graphicData uri="http://schemas.openxmlformats.org/drawingml/2006/table">
            <a:tbl>
              <a:tblPr firstRow="1" bandRow="1">
                <a:tableStyleId>{5940675A-B579-460E-94D1-54222C63F5DA}</a:tableStyleId>
              </a:tblPr>
              <a:tblGrid>
                <a:gridCol w="517293">
                  <a:extLst>
                    <a:ext uri="{9D8B030D-6E8A-4147-A177-3AD203B41FA5}">
                      <a16:colId xmlns="" xmlns:a16="http://schemas.microsoft.com/office/drawing/2014/main" val="20000"/>
                    </a:ext>
                  </a:extLst>
                </a:gridCol>
                <a:gridCol w="1181100">
                  <a:extLst>
                    <a:ext uri="{9D8B030D-6E8A-4147-A177-3AD203B41FA5}">
                      <a16:colId xmlns="" xmlns:a16="http://schemas.microsoft.com/office/drawing/2014/main" val="20002"/>
                    </a:ext>
                  </a:extLst>
                </a:gridCol>
              </a:tblGrid>
              <a:tr h="202943">
                <a:tc>
                  <a:txBody>
                    <a:bodyPr/>
                    <a:lstStyle/>
                    <a:p>
                      <a:pPr algn="ctr"/>
                      <a:r>
                        <a:rPr lang="en-US" sz="700" b="1" u="none" dirty="0" smtClean="0">
                          <a:latin typeface="Tw Cen MT" pitchFamily="34" charset="0"/>
                          <a:cs typeface="Arial" panose="020B0604020202020204" pitchFamily="34" charset="0"/>
                        </a:rPr>
                        <a:t>Locality</a:t>
                      </a:r>
                      <a:endParaRPr lang="en-MY" sz="700" b="1" u="none" dirty="0">
                        <a:latin typeface="Tw Cen MT" pitchFamily="34" charset="0"/>
                      </a:endParaRPr>
                    </a:p>
                  </a:txBody>
                  <a:tcPr>
                    <a:solidFill>
                      <a:schemeClr val="bg1">
                        <a:lumMod val="85000"/>
                      </a:schemeClr>
                    </a:solidFill>
                  </a:tcPr>
                </a:tc>
                <a:tc>
                  <a:txBody>
                    <a:bodyPr/>
                    <a:lstStyle/>
                    <a:p>
                      <a:pPr algn="ctr"/>
                      <a:r>
                        <a:rPr lang="en-US" sz="700" b="1" u="none" dirty="0" smtClean="0">
                          <a:solidFill>
                            <a:schemeClr val="tx1"/>
                          </a:solidFill>
                          <a:latin typeface="Tw Cen MT" pitchFamily="34" charset="0"/>
                        </a:rPr>
                        <a:t>Date</a:t>
                      </a:r>
                      <a:endParaRPr lang="en-MY" sz="700" b="1" u="none" dirty="0">
                        <a:solidFill>
                          <a:schemeClr val="tx1"/>
                        </a:solidFill>
                        <a:latin typeface="Tw Cen MT" pitchFamily="34" charset="0"/>
                      </a:endParaRPr>
                    </a:p>
                  </a:txBody>
                  <a:tcPr>
                    <a:solidFill>
                      <a:schemeClr val="bg1">
                        <a:lumMod val="85000"/>
                      </a:schemeClr>
                    </a:solidFill>
                  </a:tcPr>
                </a:tc>
                <a:extLst>
                  <a:ext uri="{0D108BD9-81ED-4DB2-BD59-A6C34878D82A}">
                    <a16:rowId xmlns="" xmlns:a16="http://schemas.microsoft.com/office/drawing/2014/main" val="10000"/>
                  </a:ext>
                </a:extLst>
              </a:tr>
              <a:tr h="144344">
                <a:tc>
                  <a:txBody>
                    <a:bodyPr/>
                    <a:lstStyle/>
                    <a:p>
                      <a:pPr algn="ctr"/>
                      <a:r>
                        <a:rPr lang="en-MY" sz="700" dirty="0" smtClean="0">
                          <a:latin typeface="Tw Cen MT" panose="020B0602020104020603" pitchFamily="34" charset="0"/>
                        </a:rPr>
                        <a:t>MBJB</a:t>
                      </a:r>
                      <a:endParaRPr lang="en-MY" sz="7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700" dirty="0" smtClean="0">
                          <a:latin typeface="Tw Cen MT" panose="020B0602020104020603" pitchFamily="34" charset="0"/>
                        </a:rPr>
                        <a:t>4 Jan 2017 </a:t>
                      </a:r>
                    </a:p>
                  </a:txBody>
                  <a:tcPr>
                    <a:noFill/>
                  </a:tcPr>
                </a:tc>
                <a:extLst>
                  <a:ext uri="{0D108BD9-81ED-4DB2-BD59-A6C34878D82A}">
                    <a16:rowId xmlns="" xmlns:a16="http://schemas.microsoft.com/office/drawing/2014/main" val="10001"/>
                  </a:ext>
                </a:extLst>
              </a:tr>
              <a:tr h="214606">
                <a:tc>
                  <a:txBody>
                    <a:bodyPr/>
                    <a:lstStyle/>
                    <a:p>
                      <a:pPr algn="ctr"/>
                      <a:r>
                        <a:rPr lang="en-MY" sz="700" dirty="0" smtClean="0">
                          <a:latin typeface="Tw Cen MT" panose="020B0602020104020603" pitchFamily="34" charset="0"/>
                        </a:rPr>
                        <a:t>MBPP</a:t>
                      </a:r>
                      <a:endParaRPr lang="en-MY" sz="700" dirty="0">
                        <a:latin typeface="Tw Cen MT" pitchFamily="34"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700" dirty="0" smtClean="0">
                          <a:latin typeface="Tw Cen MT" panose="020B0602020104020603" pitchFamily="34" charset="0"/>
                        </a:rPr>
                        <a:t>20 Jan &amp; 17 Oct 2017 </a:t>
                      </a:r>
                    </a:p>
                  </a:txBody>
                  <a:tcPr>
                    <a:noFill/>
                  </a:tcPr>
                </a:tc>
                <a:extLst>
                  <a:ext uri="{0D108BD9-81ED-4DB2-BD59-A6C34878D82A}">
                    <a16:rowId xmlns="" xmlns:a16="http://schemas.microsoft.com/office/drawing/2014/main" val="10002"/>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3759157347"/>
              </p:ext>
            </p:extLst>
          </p:nvPr>
        </p:nvGraphicFramePr>
        <p:xfrm>
          <a:off x="5237295" y="5273572"/>
          <a:ext cx="1306195" cy="615669"/>
        </p:xfrm>
        <a:graphic>
          <a:graphicData uri="http://schemas.openxmlformats.org/drawingml/2006/table">
            <a:tbl>
              <a:tblPr firstRow="1" bandRow="1">
                <a:tableStyleId>{5940675A-B579-460E-94D1-54222C63F5DA}</a:tableStyleId>
              </a:tblPr>
              <a:tblGrid>
                <a:gridCol w="514350">
                  <a:extLst>
                    <a:ext uri="{9D8B030D-6E8A-4147-A177-3AD203B41FA5}">
                      <a16:colId xmlns="" xmlns:a16="http://schemas.microsoft.com/office/drawing/2014/main" val="20000"/>
                    </a:ext>
                  </a:extLst>
                </a:gridCol>
                <a:gridCol w="791845">
                  <a:extLst>
                    <a:ext uri="{9D8B030D-6E8A-4147-A177-3AD203B41FA5}">
                      <a16:colId xmlns="" xmlns:a16="http://schemas.microsoft.com/office/drawing/2014/main" val="20002"/>
                    </a:ext>
                  </a:extLst>
                </a:gridCol>
              </a:tblGrid>
              <a:tr h="202943">
                <a:tc>
                  <a:txBody>
                    <a:bodyPr/>
                    <a:lstStyle/>
                    <a:p>
                      <a:pPr algn="ctr"/>
                      <a:r>
                        <a:rPr lang="en-US" sz="700" b="1" u="none" dirty="0" smtClean="0">
                          <a:latin typeface="Tw Cen MT" pitchFamily="34" charset="0"/>
                          <a:cs typeface="Arial" panose="020B0604020202020204" pitchFamily="34" charset="0"/>
                        </a:rPr>
                        <a:t>Locality</a:t>
                      </a:r>
                      <a:endParaRPr lang="en-MY" sz="700" b="1" u="none" dirty="0">
                        <a:latin typeface="Tw Cen MT" pitchFamily="34" charset="0"/>
                      </a:endParaRPr>
                    </a:p>
                  </a:txBody>
                  <a:tcPr>
                    <a:solidFill>
                      <a:schemeClr val="bg1">
                        <a:lumMod val="85000"/>
                      </a:schemeClr>
                    </a:solidFill>
                  </a:tcPr>
                </a:tc>
                <a:tc>
                  <a:txBody>
                    <a:bodyPr/>
                    <a:lstStyle/>
                    <a:p>
                      <a:pPr algn="ctr"/>
                      <a:r>
                        <a:rPr lang="en-US" sz="700" b="1" u="none" dirty="0" smtClean="0">
                          <a:solidFill>
                            <a:schemeClr val="tx1"/>
                          </a:solidFill>
                          <a:latin typeface="Tw Cen MT" pitchFamily="34" charset="0"/>
                        </a:rPr>
                        <a:t>Date</a:t>
                      </a:r>
                      <a:endParaRPr lang="en-MY" sz="700" b="1" u="none" dirty="0">
                        <a:solidFill>
                          <a:schemeClr val="tx1"/>
                        </a:solidFill>
                        <a:latin typeface="Tw Cen MT" pitchFamily="34" charset="0"/>
                      </a:endParaRPr>
                    </a:p>
                  </a:txBody>
                  <a:tcPr>
                    <a:solidFill>
                      <a:schemeClr val="bg1">
                        <a:lumMod val="85000"/>
                      </a:schemeClr>
                    </a:solidFill>
                  </a:tcPr>
                </a:tc>
                <a:extLst>
                  <a:ext uri="{0D108BD9-81ED-4DB2-BD59-A6C34878D82A}">
                    <a16:rowId xmlns="" xmlns:a16="http://schemas.microsoft.com/office/drawing/2014/main" val="10000"/>
                  </a:ext>
                </a:extLst>
              </a:tr>
              <a:tr h="129173">
                <a:tc>
                  <a:txBody>
                    <a:bodyPr/>
                    <a:lstStyle/>
                    <a:p>
                      <a:pPr algn="ctr"/>
                      <a:r>
                        <a:rPr lang="en-MY" sz="700" dirty="0" smtClean="0">
                          <a:latin typeface="Tw Cen MT" panose="020B0602020104020603" pitchFamily="34" charset="0"/>
                        </a:rPr>
                        <a:t>MPSP</a:t>
                      </a:r>
                      <a:endParaRPr lang="en-MY" sz="700" dirty="0">
                        <a:latin typeface="Tw Cen MT" pitchFamily="34" charset="0"/>
                      </a:endParaRPr>
                    </a:p>
                  </a:txBody>
                  <a:tcPr/>
                </a:tc>
                <a:tc>
                  <a:txBody>
                    <a:bodyPr/>
                    <a:lstStyle/>
                    <a:p>
                      <a:r>
                        <a:rPr lang="en-MY" sz="700" dirty="0" smtClean="0">
                          <a:latin typeface="Tw Cen MT" panose="020B0602020104020603" pitchFamily="34" charset="0"/>
                        </a:rPr>
                        <a:t>20 Jan 2017</a:t>
                      </a:r>
                    </a:p>
                  </a:txBody>
                  <a:tcPr>
                    <a:noFill/>
                  </a:tcPr>
                </a:tc>
                <a:extLst>
                  <a:ext uri="{0D108BD9-81ED-4DB2-BD59-A6C34878D82A}">
                    <a16:rowId xmlns="" xmlns:a16="http://schemas.microsoft.com/office/drawing/2014/main" val="10001"/>
                  </a:ext>
                </a:extLst>
              </a:tr>
              <a:tr h="214606">
                <a:tc>
                  <a:txBody>
                    <a:bodyPr/>
                    <a:lstStyle/>
                    <a:p>
                      <a:pPr algn="ctr"/>
                      <a:r>
                        <a:rPr lang="en-MY" sz="700" dirty="0" smtClean="0">
                          <a:latin typeface="Tw Cen MT" panose="020B0602020104020603" pitchFamily="34" charset="0"/>
                        </a:rPr>
                        <a:t>DBKK</a:t>
                      </a:r>
                      <a:endParaRPr lang="en-MY" sz="700" dirty="0">
                        <a:latin typeface="Tw Cen MT" pitchFamily="34" charset="0"/>
                      </a:endParaRPr>
                    </a:p>
                  </a:txBody>
                  <a:tcPr/>
                </a:tc>
                <a:tc>
                  <a:txBody>
                    <a:bodyPr/>
                    <a:lstStyle/>
                    <a:p>
                      <a:r>
                        <a:rPr lang="en-MY" sz="700" dirty="0" smtClean="0">
                          <a:latin typeface="Tw Cen MT" panose="020B0602020104020603" pitchFamily="34" charset="0"/>
                        </a:rPr>
                        <a:t>6 Feb 2017</a:t>
                      </a:r>
                    </a:p>
                  </a:txBody>
                  <a:tcP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FF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988039"/>
              </p:ext>
            </p:extLst>
          </p:nvPr>
        </p:nvGraphicFramePr>
        <p:xfrm>
          <a:off x="2" y="2063918"/>
          <a:ext cx="6858000" cy="4049332"/>
        </p:xfrm>
        <a:graphic>
          <a:graphicData uri="http://schemas.openxmlformats.org/drawingml/2006/table">
            <a:tbl>
              <a:tblPr firstRow="1" bandRow="1">
                <a:tableStyleId>{5C22544A-7EE6-4342-B048-85BDC9FD1C3A}</a:tableStyleId>
              </a:tblPr>
              <a:tblGrid>
                <a:gridCol w="1360965">
                  <a:extLst>
                    <a:ext uri="{9D8B030D-6E8A-4147-A177-3AD203B41FA5}">
                      <a16:colId xmlns="" xmlns:a16="http://schemas.microsoft.com/office/drawing/2014/main" val="2124581660"/>
                    </a:ext>
                  </a:extLst>
                </a:gridCol>
                <a:gridCol w="1339703">
                  <a:extLst>
                    <a:ext uri="{9D8B030D-6E8A-4147-A177-3AD203B41FA5}">
                      <a16:colId xmlns="" xmlns:a16="http://schemas.microsoft.com/office/drawing/2014/main" val="3372148144"/>
                    </a:ext>
                  </a:extLst>
                </a:gridCol>
                <a:gridCol w="1403497">
                  <a:extLst>
                    <a:ext uri="{9D8B030D-6E8A-4147-A177-3AD203B41FA5}">
                      <a16:colId xmlns="" xmlns:a16="http://schemas.microsoft.com/office/drawing/2014/main" val="384475541"/>
                    </a:ext>
                  </a:extLst>
                </a:gridCol>
                <a:gridCol w="1382235">
                  <a:extLst>
                    <a:ext uri="{9D8B030D-6E8A-4147-A177-3AD203B41FA5}">
                      <a16:colId xmlns="" xmlns:a16="http://schemas.microsoft.com/office/drawing/2014/main" val="3666211108"/>
                    </a:ext>
                  </a:extLst>
                </a:gridCol>
                <a:gridCol w="1371600">
                  <a:extLst>
                    <a:ext uri="{9D8B030D-6E8A-4147-A177-3AD203B41FA5}">
                      <a16:colId xmlns="" xmlns:a16="http://schemas.microsoft.com/office/drawing/2014/main" val="2017577163"/>
                    </a:ext>
                  </a:extLst>
                </a:gridCol>
              </a:tblGrid>
              <a:tr h="0">
                <a:tc rowSpan="2">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tc rowSpan="2">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rgbClr val="FF3300">
                        <a:alpha val="65000"/>
                      </a:srgbClr>
                    </a:solidFill>
                  </a:tcPr>
                </a:tc>
                <a:tc rowSpan="2">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rgbClr val="FF3300">
                        <a:alpha val="65000"/>
                      </a:srgbClr>
                    </a:solidFill>
                  </a:tcPr>
                </a:tc>
                <a:tc>
                  <a:txBody>
                    <a:bodyPr/>
                    <a:lstStyle/>
                    <a:p>
                      <a:pPr algn="ctr"/>
                      <a:r>
                        <a:rPr lang="ms-MY" sz="900" dirty="0" smtClean="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rgbClr val="FF3300">
                        <a:alpha val="65000"/>
                      </a:srgbClr>
                    </a:solidFill>
                  </a:tcPr>
                </a:tc>
                <a:extLst>
                  <a:ext uri="{0D108BD9-81ED-4DB2-BD59-A6C34878D82A}">
                    <a16:rowId xmlns="" xmlns:a16="http://schemas.microsoft.com/office/drawing/2014/main" val="2306563032"/>
                  </a:ext>
                </a:extLst>
              </a:tr>
              <a:tr h="164932">
                <a:tc vMerge="1">
                  <a:txBody>
                    <a:bodyPr/>
                    <a:lstStyle/>
                    <a:p>
                      <a:endParaRPr lang="en-MY"/>
                    </a:p>
                  </a:txBody>
                  <a:tcPr/>
                </a:tc>
                <a:tc vMerge="1">
                  <a:txBody>
                    <a:bodyPr/>
                    <a:lstStyle/>
                    <a:p>
                      <a:endParaRPr lang="en-MY"/>
                    </a:p>
                  </a:txBody>
                  <a:tcPr/>
                </a:tc>
                <a:tc vMerge="1">
                  <a:txBody>
                    <a:bodyPr/>
                    <a:lstStyle/>
                    <a:p>
                      <a:endParaRPr lang="en-MY"/>
                    </a:p>
                  </a:txBody>
                  <a:tcPr/>
                </a:tc>
                <a:tc gridSpan="2">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smtClean="0">
                          <a:solidFill>
                            <a:schemeClr val="bg1"/>
                          </a:solidFill>
                          <a:latin typeface="Tw Cen MT" panose="020B0602020104020603" pitchFamily="34" charset="0"/>
                          <a:ea typeface="+mn-ea"/>
                          <a:cs typeface="+mn-cs"/>
                        </a:rPr>
                        <a:t>Weightage : 40%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rgbClr val="FF3300">
                        <a:alpha val="65000"/>
                      </a:srgb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smtClean="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solidFill>
                      <a:srgbClr val="FF3300">
                        <a:alpha val="65000"/>
                      </a:srgbClr>
                    </a:solidFill>
                  </a:tcPr>
                </a:tc>
                <a:extLst>
                  <a:ext uri="{0D108BD9-81ED-4DB2-BD59-A6C34878D82A}">
                    <a16:rowId xmlns="" xmlns:a16="http://schemas.microsoft.com/office/drawing/2014/main" val="10001"/>
                  </a:ext>
                </a:extLst>
              </a:tr>
              <a:tr h="1787931">
                <a:tc>
                  <a:txBody>
                    <a:bodyPr/>
                    <a:lstStyle/>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Activities/ work breakdown and leaders for each activities identified. </a:t>
                      </a: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Task force for disputes applications resolution established</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Problems </a:t>
                      </a:r>
                      <a:r>
                        <a:rPr kumimoji="0" lang="en-MY" sz="900" b="0" i="0" u="none" strike="noStrike" kern="0" cap="none" spc="0" normalizeH="0" baseline="0" noProof="0" dirty="0" err="1" smtClean="0">
                          <a:ln>
                            <a:noFill/>
                          </a:ln>
                          <a:solidFill>
                            <a:srgbClr val="000000"/>
                          </a:solidFill>
                          <a:effectLst/>
                          <a:uLnTx/>
                          <a:uFillTx/>
                          <a:latin typeface="Tw Cen MT" panose="020B0602020104020603" pitchFamily="34" charset="0"/>
                          <a:ea typeface="+mn-ea"/>
                          <a:cs typeface="Arial" panose="020B0604020202020204" pitchFamily="34" charset="0"/>
                        </a:rPr>
                        <a:t>Identifiaction</a:t>
                      </a: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 Dialog with Locality Authority, </a:t>
                      </a: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Agencies, PEMUDAH &amp; </a:t>
                      </a: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FGDCP conducted</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Directions to proceed establishment of DRM </a:t>
                      </a: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obtained</a:t>
                      </a: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solidFill>
                      <a:schemeClr val="accent2">
                        <a:lumMod val="20000"/>
                        <a:lumOff val="80000"/>
                      </a:schemeClr>
                    </a:solidFill>
                  </a:tcPr>
                </a:tc>
                <a:tc>
                  <a:txBody>
                    <a:bodyPr/>
                    <a:lstStyle/>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Selected existing mechanism </a:t>
                      </a: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to resolve dispute application mapped</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Scope, TOR, authority, </a:t>
                      </a: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mechanism, membership,</a:t>
                      </a:r>
                    </a:p>
                    <a:p>
                      <a:pPr marL="0" marR="0" lvl="0" indent="0" defTabSz="914400" eaLnBrk="1" fontAlgn="auto" latinLnBrk="0" hangingPunct="1">
                        <a:lnSpc>
                          <a:spcPct val="88000"/>
                        </a:lnSpc>
                        <a:spcBef>
                          <a:spcPts val="0"/>
                        </a:spcBef>
                        <a:spcAft>
                          <a:spcPts val="0"/>
                        </a:spcAft>
                        <a:buClrTx/>
                        <a:buSzTx/>
                        <a:buFontTx/>
                        <a:buNone/>
                        <a:tabLst/>
                        <a:defRPr/>
                      </a:pPr>
                      <a:r>
                        <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funding, jurisdiction and framework for DRM finalized</a:t>
                      </a: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Established gaps in the existing Appeal Board mechanism which justifies for the need of a Construction Dispute Tribunal.</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Comparison of foreign mechanism for technical construction dispute and administrative dispute resolution. </a:t>
                      </a: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Draft of Technical Construction Dispute Settlement &amp; development of questionnaires: Technical agencies and operators. </a:t>
                      </a:r>
                    </a:p>
                  </a:txBody>
                  <a:tcPr>
                    <a:solidFill>
                      <a:schemeClr val="accent2">
                        <a:lumMod val="20000"/>
                        <a:lumOff val="80000"/>
                      </a:schemeClr>
                    </a:solidFill>
                  </a:tcPr>
                </a:tc>
                <a:tc>
                  <a:txBody>
                    <a:bodyPr/>
                    <a:lstStyle/>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Completion of findings of focus group discussions (technical agencies) &amp; partial focus group for operators  &amp;partial/progress findings on impact assessment. </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Final analysis of the feedback from the stakeholders.</a:t>
                      </a:r>
                      <a:endPar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Conclusion of Impact assessment</a:t>
                      </a:r>
                      <a:endPar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Conclusion of level of acceptance of stakeholders</a:t>
                      </a:r>
                      <a:endParaRPr kumimoji="0" lang="en-MY"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Final suggested Framework for Technical Construction Dispute Settlement. </a:t>
                      </a:r>
                    </a:p>
                    <a:p>
                      <a:endParaRPr lang="en-MY" sz="870" dirty="0">
                        <a:solidFill>
                          <a:schemeClr val="tx1"/>
                        </a:solidFill>
                        <a:latin typeface="Tw Cen MT" pitchFamily="34" charset="0"/>
                      </a:endParaRPr>
                    </a:p>
                  </a:txBody>
                  <a:tcPr>
                    <a:solidFill>
                      <a:schemeClr val="accent2">
                        <a:lumMod val="20000"/>
                        <a:lumOff val="80000"/>
                      </a:schemeClr>
                    </a:solidFill>
                  </a:tcPr>
                </a:tc>
                <a:tc>
                  <a:txBody>
                    <a:bodyPr/>
                    <a:lstStyle/>
                    <a:p>
                      <a:r>
                        <a:rPr lang="en-US" sz="900" dirty="0" smtClean="0">
                          <a:solidFill>
                            <a:srgbClr val="000000"/>
                          </a:solidFill>
                          <a:latin typeface="Tw Cen MT" panose="020B0602020104020603" pitchFamily="34" charset="0"/>
                          <a:cs typeface="Arial" panose="020B0604020202020204" pitchFamily="34" charset="0"/>
                        </a:rPr>
                        <a:t>Consultation with other states in Peninsular Malaysia. (by zones)</a:t>
                      </a:r>
                    </a:p>
                    <a:p>
                      <a:endParaRPr lang="en-US" sz="900" dirty="0" smtClean="0">
                        <a:solidFill>
                          <a:srgbClr val="000000"/>
                        </a:solidFill>
                        <a:latin typeface="Tw Cen MT" panose="020B0602020104020603" pitchFamily="34" charset="0"/>
                        <a:cs typeface="Arial" panose="020B0604020202020204" pitchFamily="34" charset="0"/>
                      </a:endParaRPr>
                    </a:p>
                    <a:p>
                      <a:r>
                        <a:rPr lang="en-US" sz="900" dirty="0" smtClean="0">
                          <a:solidFill>
                            <a:srgbClr val="000000"/>
                          </a:solidFill>
                          <a:latin typeface="Tw Cen MT" panose="020B0602020104020603" pitchFamily="34" charset="0"/>
                          <a:cs typeface="Arial" panose="020B0604020202020204" pitchFamily="34" charset="0"/>
                        </a:rPr>
                        <a:t>Upgrade the framework </a:t>
                      </a:r>
                    </a:p>
                    <a:p>
                      <a:endParaRPr lang="en-US" sz="900" dirty="0" smtClean="0">
                        <a:solidFill>
                          <a:srgbClr val="000000"/>
                        </a:solidFill>
                        <a:latin typeface="Tw Cen MT" panose="020B0602020104020603" pitchFamily="34" charset="0"/>
                        <a:cs typeface="Arial" panose="020B0604020202020204" pitchFamily="34" charset="0"/>
                      </a:endParaRPr>
                    </a:p>
                    <a:p>
                      <a:r>
                        <a:rPr lang="en-US" sz="900" dirty="0" smtClean="0">
                          <a:solidFill>
                            <a:srgbClr val="000000"/>
                          </a:solidFill>
                          <a:latin typeface="Tw Cen MT" panose="020B0602020104020603" pitchFamily="34" charset="0"/>
                          <a:cs typeface="Arial" panose="020B0604020202020204" pitchFamily="34" charset="0"/>
                        </a:rPr>
                        <a:t>Identify suitable real case study.</a:t>
                      </a:r>
                    </a:p>
                    <a:p>
                      <a:endParaRPr lang="en-US" sz="900" dirty="0" smtClean="0">
                        <a:solidFill>
                          <a:srgbClr val="000000"/>
                        </a:solidFill>
                        <a:latin typeface="Tw Cen MT" panose="020B0602020104020603" pitchFamily="34" charset="0"/>
                        <a:cs typeface="Arial" panose="020B0604020202020204" pitchFamily="34" charset="0"/>
                      </a:endParaRPr>
                    </a:p>
                    <a:p>
                      <a:r>
                        <a:rPr lang="en-US" sz="900" dirty="0" smtClean="0">
                          <a:solidFill>
                            <a:srgbClr val="000000"/>
                          </a:solidFill>
                          <a:latin typeface="Tw Cen MT" panose="020B0602020104020603" pitchFamily="34" charset="0"/>
                          <a:cs typeface="Arial" panose="020B0604020202020204" pitchFamily="34" charset="0"/>
                        </a:rPr>
                        <a:t>Conduct pilot study for the </a:t>
                      </a:r>
                      <a:r>
                        <a:rPr lang="en-US" sz="900" dirty="0" err="1" smtClean="0">
                          <a:solidFill>
                            <a:srgbClr val="000000"/>
                          </a:solidFill>
                          <a:latin typeface="Tw Cen MT" panose="020B0602020104020603" pitchFamily="34" charset="0"/>
                          <a:cs typeface="Arial" panose="020B0604020202020204" pitchFamily="34" charset="0"/>
                        </a:rPr>
                        <a:t>indentified</a:t>
                      </a:r>
                      <a:r>
                        <a:rPr lang="en-US" sz="900" dirty="0" smtClean="0">
                          <a:solidFill>
                            <a:srgbClr val="000000"/>
                          </a:solidFill>
                          <a:latin typeface="Tw Cen MT" panose="020B0602020104020603" pitchFamily="34" charset="0"/>
                          <a:cs typeface="Arial" panose="020B0604020202020204" pitchFamily="34" charset="0"/>
                        </a:rPr>
                        <a:t> project.</a:t>
                      </a:r>
                    </a:p>
                    <a:p>
                      <a:endParaRPr lang="en-US" sz="900" dirty="0" smtClean="0">
                        <a:solidFill>
                          <a:srgbClr val="000000"/>
                        </a:solidFill>
                        <a:latin typeface="Tw Cen MT" panose="020B0602020104020603" pitchFamily="34" charset="0"/>
                        <a:cs typeface="Arial" panose="020B0604020202020204" pitchFamily="34" charset="0"/>
                      </a:endParaRPr>
                    </a:p>
                    <a:p>
                      <a:r>
                        <a:rPr lang="en-US" sz="900" dirty="0" smtClean="0">
                          <a:solidFill>
                            <a:srgbClr val="000000"/>
                          </a:solidFill>
                          <a:latin typeface="Tw Cen MT" panose="020B0602020104020603" pitchFamily="34" charset="0"/>
                          <a:cs typeface="Arial" panose="020B0604020202020204" pitchFamily="34" charset="0"/>
                        </a:rPr>
                        <a:t>Open consultation will all construction industry stakeholders (professional boards and institutions, developers) </a:t>
                      </a:r>
                    </a:p>
                    <a:p>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accent2">
                        <a:lumMod val="20000"/>
                        <a:lumOff val="80000"/>
                      </a:schemeClr>
                    </a:solidFill>
                  </a:tcPr>
                </a:tc>
                <a:tc>
                  <a:txBody>
                    <a:bodyPr/>
                    <a:lstStyle/>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Suggestions of required amendments to the law. </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Get the necessary clearance for the establishment of the dispute mechanism. </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Road show and  awareness </a:t>
                      </a:r>
                      <a:r>
                        <a:rPr kumimoji="0" lang="en-US" sz="900" b="0" i="0" u="none" strike="noStrike" kern="0" cap="none" spc="0" normalizeH="0" baseline="0" noProof="0" dirty="0" err="1" smtClean="0">
                          <a:ln>
                            <a:noFill/>
                          </a:ln>
                          <a:solidFill>
                            <a:srgbClr val="000000"/>
                          </a:solidFill>
                          <a:effectLst/>
                          <a:uLnTx/>
                          <a:uFillTx/>
                          <a:latin typeface="Tw Cen MT" panose="020B0602020104020603" pitchFamily="34" charset="0"/>
                          <a:ea typeface="+mn-ea"/>
                          <a:cs typeface="Arial" panose="020B0604020202020204" pitchFamily="34" charset="0"/>
                        </a:rPr>
                        <a:t>programme</a:t>
                      </a: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 </a:t>
                      </a: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endPar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endParaRPr>
                    </a:p>
                    <a:p>
                      <a:pPr marL="0" marR="0" lvl="0" indent="0" defTabSz="914400" eaLnBrk="1" fontAlgn="auto" latinLnBrk="0" hangingPunct="1">
                        <a:lnSpc>
                          <a:spcPct val="88000"/>
                        </a:lnSpc>
                        <a:spcBef>
                          <a:spcPts val="0"/>
                        </a:spcBef>
                        <a:spcAft>
                          <a:spcPts val="0"/>
                        </a:spcAft>
                        <a:buClrTx/>
                        <a:buSzTx/>
                        <a:buFontTx/>
                        <a:buNone/>
                        <a:tabLst/>
                        <a:defRPr/>
                      </a:pPr>
                      <a:r>
                        <a:rPr kumimoji="0" lang="en-US" sz="900" b="0" i="0" u="none" strike="noStrike" kern="0" cap="none" spc="0" normalizeH="0" baseline="0" noProof="0" dirty="0" smtClean="0">
                          <a:ln>
                            <a:noFill/>
                          </a:ln>
                          <a:solidFill>
                            <a:srgbClr val="000000"/>
                          </a:solidFill>
                          <a:effectLst/>
                          <a:uLnTx/>
                          <a:uFillTx/>
                          <a:latin typeface="Tw Cen MT" panose="020B0602020104020603" pitchFamily="34" charset="0"/>
                          <a:ea typeface="+mn-ea"/>
                          <a:cs typeface="Arial" panose="020B0604020202020204" pitchFamily="34" charset="0"/>
                        </a:rPr>
                        <a:t>Announcement to the public</a:t>
                      </a:r>
                    </a:p>
                    <a:p>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accent2">
                        <a:lumMod val="20000"/>
                        <a:lumOff val="80000"/>
                      </a:schemeClr>
                    </a:solidFill>
                  </a:tcPr>
                </a:tc>
                <a:extLst>
                  <a:ext uri="{0D108BD9-81ED-4DB2-BD59-A6C34878D82A}">
                    <a16:rowId xmlns="" xmlns:a16="http://schemas.microsoft.com/office/drawing/2014/main" val="14683208"/>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190484694"/>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Sr. Ida</a:t>
                      </a:r>
                      <a:r>
                        <a:rPr lang="ms-MY" sz="1000" b="0" baseline="0" dirty="0" smtClean="0">
                          <a:solidFill>
                            <a:schemeClr val="tx1"/>
                          </a:solidFill>
                          <a:latin typeface="Tw Cen MT" panose="020B0602020104020603" pitchFamily="34" charset="0"/>
                        </a:rPr>
                        <a:t> Zuraida binti Mohd Yusoff </a:t>
                      </a:r>
                      <a:endParaRPr lang="ms-MY" sz="1000" b="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Ar. Sharina Intan Abdullah</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143451171"/>
                  </a:ext>
                </a:extLst>
              </a:tr>
              <a:tr h="324636">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solidFill>
                            <a:schemeClr val="tx1"/>
                          </a:solidFill>
                          <a:latin typeface="Tw Cen MT" panose="020B0602020104020603" pitchFamily="34" charset="0"/>
                        </a:rPr>
                        <a:t>OIC</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b="0" baseline="0" dirty="0" smtClean="0">
                          <a:solidFill>
                            <a:schemeClr val="tx1"/>
                          </a:solidFill>
                          <a:latin typeface="Tw Cen MT" panose="020B0602020104020603" pitchFamily="34" charset="0"/>
                        </a:rPr>
                        <a:t>Noriman bin Muhammad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MPC/ JKT (KPKT)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4089205369"/>
              </p:ext>
            </p:extLst>
          </p:nvPr>
        </p:nvGraphicFramePr>
        <p:xfrm>
          <a:off x="-2" y="360089"/>
          <a:ext cx="4401881" cy="1371033"/>
        </p:xfrm>
        <a:graphic>
          <a:graphicData uri="http://schemas.openxmlformats.org/drawingml/2006/table">
            <a:tbl>
              <a:tblPr firstRow="1" bandRow="1">
                <a:tableStyleId>{5C22544A-7EE6-4342-B048-85BDC9FD1C3A}</a:tableStyleId>
              </a:tblPr>
              <a:tblGrid>
                <a:gridCol w="4401881">
                  <a:extLst>
                    <a:ext uri="{9D8B030D-6E8A-4147-A177-3AD203B41FA5}">
                      <a16:colId xmlns="" xmlns:a16="http://schemas.microsoft.com/office/drawing/2014/main" val="2880578049"/>
                    </a:ext>
                  </a:extLst>
                </a:gridCol>
              </a:tblGrid>
              <a:tr h="596841">
                <a:tc>
                  <a:txBody>
                    <a:bodyPr/>
                    <a:lstStyle/>
                    <a:p>
                      <a:r>
                        <a:rPr lang="ms-MY" sz="1000" b="1" kern="1200" dirty="0" smtClean="0">
                          <a:solidFill>
                            <a:schemeClr val="tx1"/>
                          </a:solidFill>
                          <a:latin typeface="Tw Cen MT" panose="020B0602020104020603" pitchFamily="34" charset="0"/>
                          <a:ea typeface="+mn-ea"/>
                          <a:cs typeface="+mn-cs"/>
                        </a:rPr>
                        <a:t>KPI DESCRIPTION</a:t>
                      </a:r>
                    </a:p>
                    <a:p>
                      <a:pPr fontAlgn="auto">
                        <a:spcBef>
                          <a:spcPts val="0"/>
                        </a:spcBef>
                        <a:spcAft>
                          <a:spcPts val="0"/>
                        </a:spcAft>
                        <a:defRPr/>
                      </a:pPr>
                      <a:r>
                        <a:rPr lang="en-MY" sz="1000" b="0" kern="1200" dirty="0" smtClean="0">
                          <a:solidFill>
                            <a:schemeClr val="tx1"/>
                          </a:solidFill>
                          <a:latin typeface="Tw Cen MT" panose="020B0602020104020603" pitchFamily="34" charset="0"/>
                          <a:ea typeface="+mn-ea"/>
                          <a:cs typeface="+mn-cs"/>
                        </a:rPr>
                        <a:t>100% of disputes applications resolved by the Dispute Resolution Mechanism (DRM) within 6 month of receipt starting in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 xmlns:a16="http://schemas.microsoft.com/office/drawing/2014/main" val="4014639380"/>
                  </a:ext>
                </a:extLst>
              </a:tr>
              <a:tr h="324644">
                <a:tc>
                  <a:txBody>
                    <a:bodyPr/>
                    <a:lstStyle/>
                    <a:p>
                      <a:r>
                        <a:rPr lang="ms-MY" sz="1000" b="1" dirty="0" smtClean="0">
                          <a:solidFill>
                            <a:schemeClr val="tx1"/>
                          </a:solidFill>
                          <a:latin typeface="Tw Cen MT" panose="020B0602020104020603" pitchFamily="34" charset="0"/>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Q3 - Improve ease of doing business by addressing regulatory constraints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Q3c - Set up tribunal for construction permit dispute resolution</a:t>
                      </a:r>
                      <a:endParaRPr lang="ms-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779499597"/>
                  </a:ext>
                </a:extLst>
              </a:tr>
            </a:tbl>
          </a:graphicData>
        </a:graphic>
      </p:graphicFrame>
      <p:sp>
        <p:nvSpPr>
          <p:cNvPr id="21" name="TextBox 20"/>
          <p:cNvSpPr txBox="1"/>
          <p:nvPr/>
        </p:nvSpPr>
        <p:spPr>
          <a:xfrm>
            <a:off x="1" y="6365709"/>
            <a:ext cx="3428998" cy="3416320"/>
          </a:xfrm>
          <a:prstGeom prst="rect">
            <a:avLst/>
          </a:prstGeom>
          <a:noFill/>
        </p:spPr>
        <p:txBody>
          <a:bodyPr wrap="square" rtlCol="0">
            <a:spAutoFit/>
          </a:bodyPr>
          <a:lstStyle/>
          <a:p>
            <a:r>
              <a:rPr lang="en-MY" sz="800" dirty="0" smtClean="0">
                <a:latin typeface="Tw Cen MT" panose="020B0602020104020603" pitchFamily="34" charset="0"/>
              </a:rPr>
              <a:t>This KPI is under the purview of IWG4.</a:t>
            </a:r>
            <a:endParaRPr lang="en-US" sz="800" b="1" dirty="0" smtClean="0">
              <a:latin typeface="Tw Cen MT" pitchFamily="34" charset="0"/>
            </a:endParaRPr>
          </a:p>
          <a:p>
            <a:endParaRPr lang="en-MY" sz="800" b="1" dirty="0" smtClean="0">
              <a:latin typeface="Tw Cen MT" panose="020B0602020104020603" pitchFamily="34" charset="0"/>
            </a:endParaRPr>
          </a:p>
          <a:p>
            <a:r>
              <a:rPr lang="en-MY" sz="800" b="1" dirty="0" smtClean="0">
                <a:latin typeface="Tw Cen MT" panose="020B0602020104020603" pitchFamily="34" charset="0"/>
              </a:rPr>
              <a:t>Dispute Resolution Mechanism (</a:t>
            </a:r>
            <a:r>
              <a:rPr lang="en-US" sz="800" b="1" dirty="0" smtClean="0">
                <a:latin typeface="Tw Cen MT" panose="020B0602020104020603" pitchFamily="34" charset="0"/>
              </a:rPr>
              <a:t>DRM)</a:t>
            </a:r>
            <a:endParaRPr lang="en-MY" sz="800" dirty="0" smtClean="0">
              <a:latin typeface="Tw Cen MT" panose="020B0602020104020603" pitchFamily="34" charset="0"/>
            </a:endParaRPr>
          </a:p>
          <a:p>
            <a:pPr algn="just"/>
            <a:r>
              <a:rPr lang="en-MY" sz="800" dirty="0" smtClean="0">
                <a:latin typeface="Tw Cen MT" panose="020B0602020104020603" pitchFamily="34" charset="0"/>
              </a:rPr>
              <a:t>Dispute </a:t>
            </a:r>
            <a:r>
              <a:rPr lang="en-MY" sz="800" dirty="0">
                <a:latin typeface="Tw Cen MT" panose="020B0602020104020603" pitchFamily="34" charset="0"/>
              </a:rPr>
              <a:t>Resolution Mechanism </a:t>
            </a:r>
            <a:r>
              <a:rPr lang="en-MY" sz="800" dirty="0" smtClean="0">
                <a:latin typeface="Tw Cen MT" panose="020B0602020104020603" pitchFamily="34" charset="0"/>
              </a:rPr>
              <a:t>(</a:t>
            </a:r>
            <a:r>
              <a:rPr lang="en-US" sz="800" dirty="0" smtClean="0">
                <a:latin typeface="Tw Cen MT" panose="020B0602020104020603" pitchFamily="34" charset="0"/>
              </a:rPr>
              <a:t>DRM) is an instrument established to resolve any technical disagreement or dispute arising from the construction permit approval processes. The mechanism is jointly formulated by a working group consisting of MPC, JKT and stakeholders in construction industry (Professional bodies and other industry players). The DRM will be handling disputes not currently covered under the existing </a:t>
            </a:r>
            <a:r>
              <a:rPr lang="ms-MY" altLang="en-US" sz="800" dirty="0">
                <a:latin typeface="Tw Cen MT" panose="020B0602020104020603" pitchFamily="34" charset="0"/>
              </a:rPr>
              <a:t>Appeal </a:t>
            </a:r>
            <a:r>
              <a:rPr lang="ms-MY" altLang="en-US" sz="800" dirty="0" smtClean="0">
                <a:latin typeface="Tw Cen MT" panose="020B0602020104020603" pitchFamily="34" charset="0"/>
              </a:rPr>
              <a:t>Boards, that has been created </a:t>
            </a:r>
            <a:r>
              <a:rPr lang="ms-MY" altLang="en-US" sz="800" dirty="0">
                <a:latin typeface="Tw Cen MT" panose="020B0602020104020603" pitchFamily="34" charset="0"/>
              </a:rPr>
              <a:t>under Town and Country Planning Act 1976 (Act 172) (TCPA</a:t>
            </a:r>
            <a:r>
              <a:rPr lang="ms-MY" altLang="en-US" sz="800" dirty="0" smtClean="0">
                <a:latin typeface="Tw Cen MT" panose="020B0602020104020603" pitchFamily="34" charset="0"/>
              </a:rPr>
              <a:t>). The framework for DRM will be formulated based on the best pratices of a number of Tribunals and </a:t>
            </a:r>
            <a:r>
              <a:rPr lang="en-US" sz="800" dirty="0">
                <a:latin typeface="Tw Cen MT" panose="020B0602020104020603" pitchFamily="34" charset="0"/>
                <a:ea typeface="Calibri" panose="020F0502020204030204" pitchFamily="34" charset="0"/>
                <a:cs typeface="Times New Roman" panose="02020603050405020304" pitchFamily="18" charset="0"/>
              </a:rPr>
              <a:t>Appeal </a:t>
            </a:r>
            <a:r>
              <a:rPr lang="en-US" sz="800" dirty="0" smtClean="0">
                <a:latin typeface="Tw Cen MT" panose="020B0602020104020603" pitchFamily="34" charset="0"/>
                <a:ea typeface="Calibri" panose="020F0502020204030204" pitchFamily="34" charset="0"/>
                <a:cs typeface="Times New Roman" panose="02020603050405020304" pitchFamily="18" charset="0"/>
              </a:rPr>
              <a:t>Boards</a:t>
            </a:r>
            <a:r>
              <a:rPr lang="ms-MY" altLang="en-US" sz="800" dirty="0" smtClean="0">
                <a:latin typeface="Tw Cen MT" panose="020B0602020104020603" pitchFamily="34" charset="0"/>
              </a:rPr>
              <a:t> from the  Commonwealth Countries. </a:t>
            </a:r>
            <a:endParaRPr lang="en-US" sz="800" dirty="0" smtClean="0">
              <a:latin typeface="Tw Cen MT" panose="020B0602020104020603" pitchFamily="34" charset="0"/>
            </a:endParaRPr>
          </a:p>
          <a:p>
            <a:endParaRPr lang="en-US" sz="800" dirty="0" smtClean="0">
              <a:latin typeface="Tw Cen MT" panose="020B0602020104020603" pitchFamily="34" charset="0"/>
            </a:endParaRPr>
          </a:p>
          <a:p>
            <a:r>
              <a:rPr lang="en-US" sz="800" b="1" dirty="0" smtClean="0">
                <a:latin typeface="Tw Cen MT" pitchFamily="34" charset="0"/>
              </a:rPr>
              <a:t>Study on </a:t>
            </a:r>
            <a:r>
              <a:rPr lang="en-US" sz="800" b="1" i="1" dirty="0" smtClean="0">
                <a:latin typeface="Tw Cen MT" pitchFamily="34" charset="0"/>
              </a:rPr>
              <a:t>‘</a:t>
            </a:r>
            <a:r>
              <a:rPr lang="en-US" sz="800" b="1" i="1" dirty="0" err="1" smtClean="0">
                <a:latin typeface="Tw Cen MT" pitchFamily="34" charset="0"/>
              </a:rPr>
              <a:t>Cadangan</a:t>
            </a:r>
            <a:r>
              <a:rPr lang="en-US" sz="800" b="1" i="1" dirty="0" smtClean="0">
                <a:latin typeface="Tw Cen MT" pitchFamily="34" charset="0"/>
              </a:rPr>
              <a:t> </a:t>
            </a:r>
            <a:r>
              <a:rPr lang="en-US" sz="800" b="1" i="1" dirty="0" err="1" smtClean="0">
                <a:latin typeface="Tw Cen MT" pitchFamily="34" charset="0"/>
              </a:rPr>
              <a:t>Penubuhan</a:t>
            </a:r>
            <a:r>
              <a:rPr lang="en-US" sz="800" b="1" i="1" dirty="0" smtClean="0">
                <a:latin typeface="Tw Cen MT" pitchFamily="34" charset="0"/>
              </a:rPr>
              <a:t> Tribunal </a:t>
            </a:r>
            <a:r>
              <a:rPr lang="en-US" sz="800" b="1" i="1" dirty="0" err="1" smtClean="0">
                <a:latin typeface="Tw Cen MT" pitchFamily="34" charset="0"/>
              </a:rPr>
              <a:t>untuk</a:t>
            </a:r>
            <a:r>
              <a:rPr lang="en-US" sz="800" b="1" i="1" dirty="0" smtClean="0">
                <a:latin typeface="Tw Cen MT" pitchFamily="34" charset="0"/>
              </a:rPr>
              <a:t> </a:t>
            </a:r>
            <a:r>
              <a:rPr lang="en-US" sz="800" b="1" i="1" dirty="0" err="1" smtClean="0">
                <a:latin typeface="Tw Cen MT" pitchFamily="34" charset="0"/>
              </a:rPr>
              <a:t>Pertikaian</a:t>
            </a:r>
            <a:r>
              <a:rPr lang="en-US" sz="800" b="1" i="1" dirty="0" smtClean="0">
                <a:latin typeface="Tw Cen MT" pitchFamily="34" charset="0"/>
              </a:rPr>
              <a:t> Permit </a:t>
            </a:r>
            <a:r>
              <a:rPr lang="en-US" sz="800" b="1" i="1" dirty="0" err="1" smtClean="0">
                <a:latin typeface="Tw Cen MT" pitchFamily="34" charset="0"/>
              </a:rPr>
              <a:t>Pembinaan</a:t>
            </a:r>
            <a:r>
              <a:rPr lang="en-US" sz="800" b="1" i="1" dirty="0" smtClean="0">
                <a:latin typeface="Tw Cen MT" pitchFamily="34" charset="0"/>
              </a:rPr>
              <a:t> </a:t>
            </a:r>
            <a:r>
              <a:rPr lang="en-US" sz="800" b="1" i="1" dirty="0" err="1" smtClean="0">
                <a:latin typeface="Tw Cen MT" pitchFamily="34" charset="0"/>
              </a:rPr>
              <a:t>di</a:t>
            </a:r>
            <a:r>
              <a:rPr lang="en-US" sz="800" b="1" i="1" dirty="0" smtClean="0">
                <a:latin typeface="Tw Cen MT" pitchFamily="34" charset="0"/>
              </a:rPr>
              <a:t> </a:t>
            </a:r>
            <a:r>
              <a:rPr lang="en-US" sz="800" b="1" i="1" dirty="0" err="1" smtClean="0">
                <a:latin typeface="Tw Cen MT" pitchFamily="34" charset="0"/>
              </a:rPr>
              <a:t>bawah</a:t>
            </a:r>
            <a:r>
              <a:rPr lang="en-US" sz="800" b="1" i="1" dirty="0" smtClean="0">
                <a:latin typeface="Tw Cen MT" pitchFamily="34" charset="0"/>
              </a:rPr>
              <a:t> </a:t>
            </a:r>
            <a:r>
              <a:rPr lang="en-US" sz="800" b="1" i="1" dirty="0" err="1" smtClean="0">
                <a:latin typeface="Tw Cen MT" pitchFamily="34" charset="0"/>
              </a:rPr>
              <a:t>Inisiatif</a:t>
            </a:r>
            <a:r>
              <a:rPr lang="en-US" sz="800" b="1" i="1" dirty="0" smtClean="0">
                <a:latin typeface="Tw Cen MT" pitchFamily="34" charset="0"/>
              </a:rPr>
              <a:t> Q3c CITP’</a:t>
            </a:r>
            <a:endParaRPr lang="en-MY" sz="800" dirty="0" smtClean="0">
              <a:latin typeface="Tw Cen MT" panose="020B0602020104020603" pitchFamily="34" charset="0"/>
            </a:endParaRPr>
          </a:p>
          <a:p>
            <a:pPr algn="just"/>
            <a:r>
              <a:rPr lang="en-MY" sz="800" dirty="0" smtClean="0">
                <a:latin typeface="Tw Cen MT" panose="020B0602020104020603" pitchFamily="34" charset="0"/>
              </a:rPr>
              <a:t>UiTM has been appointed to study and prepare a report on the establishment of a tribunal to resolve construction permit disputes on 5 Oct 2017. The study will take 6 months and should be completed by 5 April 2018.</a:t>
            </a:r>
          </a:p>
          <a:p>
            <a:endParaRPr lang="en-US" sz="800" dirty="0" smtClean="0">
              <a:latin typeface="Tw Cen MT" panose="020B0602020104020603" pitchFamily="34" charset="0"/>
            </a:endParaRPr>
          </a:p>
          <a:p>
            <a:r>
              <a:rPr lang="en-US" sz="800" u="sng" dirty="0" smtClean="0">
                <a:latin typeface="Tw Cen MT" panose="020B0602020104020603" pitchFamily="34" charset="0"/>
              </a:rPr>
              <a:t>Stakeholders’ Engagement:</a:t>
            </a:r>
          </a:p>
          <a:p>
            <a:pPr marL="228600" indent="-228600">
              <a:buAutoNum type="arabicParenR"/>
            </a:pPr>
            <a:r>
              <a:rPr lang="en-US" sz="800" dirty="0" smtClean="0">
                <a:latin typeface="Tw Cen MT" panose="020B0602020104020603" pitchFamily="34" charset="0"/>
              </a:rPr>
              <a:t>PBTs in Selangor		: 11 Dec, 13 Dec, 18 Dec &amp; 20 Dec 2017</a:t>
            </a:r>
          </a:p>
          <a:p>
            <a:pPr marL="228600" indent="-228600">
              <a:buAutoNum type="arabicParenR"/>
            </a:pPr>
            <a:r>
              <a:rPr lang="en-US" sz="800" dirty="0" smtClean="0">
                <a:latin typeface="Tw Cen MT" panose="020B0602020104020603" pitchFamily="34" charset="0"/>
              </a:rPr>
              <a:t>IEM			: 22 Dec 2017 &amp; 3 Feb 2018</a:t>
            </a:r>
          </a:p>
          <a:p>
            <a:pPr marL="228600" indent="-228600">
              <a:buAutoNum type="arabicParenR"/>
            </a:pPr>
            <a:r>
              <a:rPr lang="en-US" sz="800" dirty="0" smtClean="0">
                <a:latin typeface="Tw Cen MT" panose="020B0602020104020603" pitchFamily="34" charset="0"/>
              </a:rPr>
              <a:t>PBTs in </a:t>
            </a:r>
            <a:r>
              <a:rPr lang="en-US" sz="800" dirty="0" err="1" smtClean="0">
                <a:latin typeface="Tw Cen MT" panose="020B0602020104020603" pitchFamily="34" charset="0"/>
              </a:rPr>
              <a:t>Negeri</a:t>
            </a:r>
            <a:r>
              <a:rPr lang="en-US" sz="800" dirty="0" smtClean="0">
                <a:latin typeface="Tw Cen MT" panose="020B0602020104020603" pitchFamily="34" charset="0"/>
              </a:rPr>
              <a:t> Sembilan	: 3 Jan 2018</a:t>
            </a:r>
          </a:p>
          <a:p>
            <a:pPr marL="228600" indent="-228600">
              <a:buAutoNum type="arabicParenR"/>
            </a:pPr>
            <a:r>
              <a:rPr lang="en-US" sz="800" dirty="0" smtClean="0">
                <a:latin typeface="Tw Cen MT" panose="020B0602020104020603" pitchFamily="34" charset="0"/>
              </a:rPr>
              <a:t>PBTs in Melaka		: 10 Jan 2018</a:t>
            </a:r>
          </a:p>
          <a:p>
            <a:pPr marL="228600" indent="-228600">
              <a:buAutoNum type="arabicParenR"/>
            </a:pPr>
            <a:r>
              <a:rPr lang="en-US" sz="800" dirty="0" smtClean="0">
                <a:latin typeface="Tw Cen MT" panose="020B0602020104020603" pitchFamily="34" charset="0"/>
              </a:rPr>
              <a:t>PAM			: 11 Jan &amp; 13 Jan 2018</a:t>
            </a:r>
          </a:p>
          <a:p>
            <a:pPr marL="228600" indent="-228600">
              <a:buAutoNum type="arabicParenR"/>
            </a:pPr>
            <a:r>
              <a:rPr lang="en-US" sz="800" dirty="0" smtClean="0">
                <a:latin typeface="Tw Cen MT" panose="020B0602020104020603" pitchFamily="34" charset="0"/>
              </a:rPr>
              <a:t>Industry players		: 5 Feb, 8 Feb, 12 Feb &amp; 19 Feb 2018</a:t>
            </a:r>
          </a:p>
          <a:p>
            <a:endParaRPr lang="en-US" sz="800" dirty="0">
              <a:latin typeface="Tw Cen MT" panose="020B0602020104020603" pitchFamily="34" charset="0"/>
            </a:endParaRPr>
          </a:p>
        </p:txBody>
      </p:sp>
      <p:sp>
        <p:nvSpPr>
          <p:cNvPr id="5" name="Rectangle 4"/>
          <p:cNvSpPr/>
          <p:nvPr/>
        </p:nvSpPr>
        <p:spPr>
          <a:xfrm>
            <a:off x="2110332" y="63798"/>
            <a:ext cx="3167790" cy="307777"/>
          </a:xfrm>
          <a:prstGeom prst="rect">
            <a:avLst/>
          </a:prstGeom>
          <a:ln>
            <a:noFill/>
          </a:ln>
        </p:spPr>
        <p:txBody>
          <a:bodyPr wrap="none">
            <a:spAutoFit/>
          </a:bodyPr>
          <a:lstStyle/>
          <a:p>
            <a:r>
              <a:rPr lang="ms-MY" sz="1400" b="1" dirty="0" smtClean="0">
                <a:solidFill>
                  <a:srgbClr val="FF0000"/>
                </a:solidFill>
                <a:latin typeface="Tw Cen MT" panose="020B0602020104020603" pitchFamily="34" charset="0"/>
              </a:rPr>
              <a:t>QUALITY, SAFETY &amp; PROFESSIONALISM</a:t>
            </a:r>
            <a:endParaRPr lang="ms-MY" sz="1400" dirty="0">
              <a:solidFill>
                <a:srgbClr val="FF0000"/>
              </a:solidFill>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Q3-023</a:t>
            </a:r>
            <a:endParaRPr lang="ms-MY" sz="2800" dirty="0">
              <a:solidFill>
                <a:schemeClr val="bg1"/>
              </a:solidFill>
            </a:endParaRPr>
          </a:p>
        </p:txBody>
      </p:sp>
      <p:sp>
        <p:nvSpPr>
          <p:cNvPr id="15" name="TextBox 14"/>
          <p:cNvSpPr txBox="1"/>
          <p:nvPr/>
        </p:nvSpPr>
        <p:spPr>
          <a:xfrm>
            <a:off x="0" y="6092794"/>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FF3300"/>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sp>
        <p:nvSpPr>
          <p:cNvPr id="13" name="Rectangle 12"/>
          <p:cNvSpPr/>
          <p:nvPr/>
        </p:nvSpPr>
        <p:spPr>
          <a:xfrm>
            <a:off x="1" y="6111344"/>
            <a:ext cx="6857999" cy="37660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p:cNvCxnSpPr>
            <a:endCxn id="15" idx="2"/>
          </p:cNvCxnSpPr>
          <p:nvPr/>
        </p:nvCxnSpPr>
        <p:spPr>
          <a:xfrm flipH="1" flipV="1">
            <a:off x="3429000" y="6323626"/>
            <a:ext cx="4527" cy="35300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33528" y="6365708"/>
            <a:ext cx="3428998" cy="1785104"/>
          </a:xfrm>
          <a:prstGeom prst="rect">
            <a:avLst/>
          </a:prstGeom>
          <a:noFill/>
        </p:spPr>
        <p:txBody>
          <a:bodyPr wrap="square" rtlCol="0">
            <a:spAutoFit/>
          </a:bodyPr>
          <a:lstStyle/>
          <a:p>
            <a:r>
              <a:rPr lang="en-US" sz="800" u="sng" dirty="0" smtClean="0">
                <a:latin typeface="Tw Cen MT" panose="020B0602020104020603" pitchFamily="34" charset="0"/>
              </a:rPr>
              <a:t>Reports</a:t>
            </a:r>
            <a:endParaRPr lang="en-US" sz="800" dirty="0">
              <a:latin typeface="Tw Cen MT" panose="020B0602020104020603" pitchFamily="34" charset="0"/>
            </a:endParaRPr>
          </a:p>
          <a:p>
            <a:pPr marL="171450" indent="-171450">
              <a:buFont typeface="Arial" panose="020B0604020202020204" pitchFamily="34" charset="0"/>
              <a:buChar char="•"/>
            </a:pPr>
            <a:r>
              <a:rPr lang="en-US" sz="800" dirty="0">
                <a:latin typeface="Tw Cen MT" panose="020B0602020104020603" pitchFamily="34" charset="0"/>
              </a:rPr>
              <a:t>Inception </a:t>
            </a:r>
            <a:r>
              <a:rPr lang="en-US" sz="800" dirty="0" smtClean="0">
                <a:latin typeface="Tw Cen MT" panose="020B0602020104020603" pitchFamily="34" charset="0"/>
              </a:rPr>
              <a:t>Report    	: </a:t>
            </a:r>
            <a:r>
              <a:rPr lang="en-US" sz="800" dirty="0">
                <a:latin typeface="Tw Cen MT" panose="020B0602020104020603" pitchFamily="34" charset="0"/>
              </a:rPr>
              <a:t>12 </a:t>
            </a:r>
            <a:r>
              <a:rPr lang="en-US" sz="800" dirty="0" smtClean="0">
                <a:latin typeface="Tw Cen MT" panose="020B0602020104020603" pitchFamily="34" charset="0"/>
              </a:rPr>
              <a:t>Nov 2017</a:t>
            </a:r>
          </a:p>
          <a:p>
            <a:pPr marL="171450" indent="-171450">
              <a:buFont typeface="Arial" panose="020B0604020202020204" pitchFamily="34" charset="0"/>
              <a:buChar char="•"/>
            </a:pPr>
            <a:r>
              <a:rPr lang="en-US" sz="800" dirty="0">
                <a:latin typeface="Tw Cen MT" panose="020B0602020104020603" pitchFamily="34" charset="0"/>
              </a:rPr>
              <a:t>Progress Report </a:t>
            </a:r>
            <a:r>
              <a:rPr lang="en-US" sz="800" dirty="0" smtClean="0">
                <a:latin typeface="Tw Cen MT" panose="020B0602020104020603" pitchFamily="34" charset="0"/>
              </a:rPr>
              <a:t>1 	: </a:t>
            </a:r>
            <a:r>
              <a:rPr lang="en-US" sz="800" dirty="0">
                <a:latin typeface="Tw Cen MT" panose="020B0602020104020603" pitchFamily="34" charset="0"/>
              </a:rPr>
              <a:t>6 </a:t>
            </a:r>
            <a:r>
              <a:rPr lang="en-US" sz="800" dirty="0" smtClean="0">
                <a:latin typeface="Tw Cen MT" panose="020B0602020104020603" pitchFamily="34" charset="0"/>
              </a:rPr>
              <a:t>Dec 2017</a:t>
            </a:r>
          </a:p>
          <a:p>
            <a:pPr marL="171450" indent="-171450">
              <a:buFont typeface="Arial" panose="020B0604020202020204" pitchFamily="34" charset="0"/>
              <a:buChar char="•"/>
            </a:pPr>
            <a:r>
              <a:rPr lang="en-US" sz="800" dirty="0" smtClean="0">
                <a:latin typeface="Tw Cen MT" panose="020B0602020104020603" pitchFamily="34" charset="0"/>
              </a:rPr>
              <a:t>Progress report 2 		: 8 Mar 2018</a:t>
            </a:r>
          </a:p>
          <a:p>
            <a:endParaRPr lang="en-US" sz="600" dirty="0" smtClean="0">
              <a:latin typeface="Tw Cen MT" panose="020B0602020104020603" pitchFamily="34" charset="0"/>
            </a:endParaRPr>
          </a:p>
          <a:p>
            <a:r>
              <a:rPr lang="en-US" sz="800" u="sng" dirty="0">
                <a:latin typeface="Tw Cen MT" panose="020B0602020104020603" pitchFamily="34" charset="0"/>
              </a:rPr>
              <a:t>Stakeholders’ Engagement:</a:t>
            </a:r>
          </a:p>
          <a:p>
            <a:r>
              <a:rPr lang="en-US" sz="800" dirty="0" smtClean="0">
                <a:latin typeface="Tw Cen MT" panose="020B0602020104020603" pitchFamily="34" charset="0"/>
              </a:rPr>
              <a:t>1) Technical Agencies : </a:t>
            </a:r>
            <a:r>
              <a:rPr lang="en-US" sz="800" dirty="0">
                <a:latin typeface="Tw Cen MT" panose="020B0602020104020603" pitchFamily="34" charset="0"/>
              </a:rPr>
              <a:t>6 February 2018 at KPKT.</a:t>
            </a:r>
          </a:p>
          <a:p>
            <a:r>
              <a:rPr lang="en-US" sz="800" dirty="0" smtClean="0">
                <a:latin typeface="Tw Cen MT" panose="020B0602020104020603" pitchFamily="34" charset="0"/>
              </a:rPr>
              <a:t>2) Operators </a:t>
            </a:r>
            <a:r>
              <a:rPr lang="en-US" sz="800" dirty="0">
                <a:latin typeface="Tw Cen MT" panose="020B0602020104020603" pitchFamily="34" charset="0"/>
              </a:rPr>
              <a:t>:</a:t>
            </a:r>
          </a:p>
          <a:p>
            <a:pPr defTabSz="266700"/>
            <a:r>
              <a:rPr lang="en-US" sz="800" dirty="0">
                <a:latin typeface="Tw Cen MT" panose="020B0602020104020603" pitchFamily="34" charset="0"/>
              </a:rPr>
              <a:t>	a) </a:t>
            </a:r>
            <a:r>
              <a:rPr lang="en-US" sz="800" dirty="0" smtClean="0">
                <a:latin typeface="Tw Cen MT" panose="020B0602020104020603" pitchFamily="34" charset="0"/>
              </a:rPr>
              <a:t>PAM </a:t>
            </a:r>
            <a:r>
              <a:rPr lang="en-US" sz="800" dirty="0">
                <a:latin typeface="Tw Cen MT" panose="020B0602020104020603" pitchFamily="34" charset="0"/>
              </a:rPr>
              <a:t>(Session 1) : 11 January 2018</a:t>
            </a:r>
          </a:p>
          <a:p>
            <a:pPr defTabSz="266700"/>
            <a:r>
              <a:rPr lang="en-US" sz="800" dirty="0">
                <a:latin typeface="Tw Cen MT" panose="020B0602020104020603" pitchFamily="34" charset="0"/>
              </a:rPr>
              <a:t>	b) </a:t>
            </a:r>
            <a:r>
              <a:rPr lang="en-US" sz="800" dirty="0" smtClean="0">
                <a:latin typeface="Tw Cen MT" panose="020B0602020104020603" pitchFamily="34" charset="0"/>
              </a:rPr>
              <a:t>PAM </a:t>
            </a:r>
            <a:r>
              <a:rPr lang="en-US" sz="800" dirty="0">
                <a:latin typeface="Tw Cen MT" panose="020B0602020104020603" pitchFamily="34" charset="0"/>
              </a:rPr>
              <a:t>(Session 2) : 13 January 2018</a:t>
            </a:r>
          </a:p>
          <a:p>
            <a:pPr defTabSz="266700"/>
            <a:r>
              <a:rPr lang="en-US" sz="800" dirty="0">
                <a:latin typeface="Tw Cen MT" panose="020B0602020104020603" pitchFamily="34" charset="0"/>
              </a:rPr>
              <a:t>	</a:t>
            </a:r>
            <a:r>
              <a:rPr lang="en-US" sz="800" dirty="0" smtClean="0">
                <a:latin typeface="Tw Cen MT" panose="020B0602020104020603" pitchFamily="34" charset="0"/>
              </a:rPr>
              <a:t> c</a:t>
            </a:r>
            <a:r>
              <a:rPr lang="en-US" sz="800" dirty="0">
                <a:latin typeface="Tw Cen MT" panose="020B0602020104020603" pitchFamily="34" charset="0"/>
              </a:rPr>
              <a:t>) </a:t>
            </a:r>
            <a:r>
              <a:rPr lang="en-US" sz="800" dirty="0" smtClean="0">
                <a:latin typeface="Tw Cen MT" panose="020B0602020104020603" pitchFamily="34" charset="0"/>
              </a:rPr>
              <a:t>IEM  (</a:t>
            </a:r>
            <a:r>
              <a:rPr lang="en-US" sz="800" dirty="0">
                <a:latin typeface="Tw Cen MT" panose="020B0602020104020603" pitchFamily="34" charset="0"/>
              </a:rPr>
              <a:t>Session 2) </a:t>
            </a:r>
            <a:r>
              <a:rPr lang="en-US" sz="800" dirty="0" smtClean="0">
                <a:latin typeface="Tw Cen MT" panose="020B0602020104020603" pitchFamily="34" charset="0"/>
              </a:rPr>
              <a:t>: </a:t>
            </a:r>
            <a:r>
              <a:rPr lang="en-US" sz="800" dirty="0">
                <a:latin typeface="Tw Cen MT" panose="020B0602020104020603" pitchFamily="34" charset="0"/>
              </a:rPr>
              <a:t>3 February </a:t>
            </a:r>
            <a:r>
              <a:rPr lang="en-US" sz="800" dirty="0" smtClean="0">
                <a:latin typeface="Tw Cen MT" panose="020B0602020104020603" pitchFamily="34" charset="0"/>
              </a:rPr>
              <a:t> 2018</a:t>
            </a:r>
          </a:p>
          <a:p>
            <a:endParaRPr lang="en-US" sz="800" dirty="0">
              <a:latin typeface="Tw Cen MT" panose="020B0602020104020603" pitchFamily="34" charset="0"/>
            </a:endParaRPr>
          </a:p>
          <a:p>
            <a:r>
              <a:rPr lang="en-US" sz="800" dirty="0" smtClean="0">
                <a:latin typeface="Tw Cen MT" panose="020B0602020104020603" pitchFamily="34" charset="0"/>
              </a:rPr>
              <a:t>Final Report (phase 1)</a:t>
            </a:r>
          </a:p>
          <a:p>
            <a:pPr marL="171450" indent="-171450">
              <a:buFont typeface="Arial" panose="020B0604020202020204" pitchFamily="34" charset="0"/>
              <a:buChar char="•"/>
            </a:pPr>
            <a:r>
              <a:rPr lang="en-US" sz="800" dirty="0" smtClean="0">
                <a:latin typeface="Tw Cen MT" panose="020B0602020104020603" pitchFamily="34" charset="0"/>
              </a:rPr>
              <a:t>7 May 2018</a:t>
            </a:r>
            <a:endParaRPr lang="en-US" sz="800" dirty="0">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4854</TotalTime>
  <Words>1897</Words>
  <Application>Microsoft Office PowerPoint</Application>
  <PresentationFormat>A4 Paper (210x297 mm)</PresentationFormat>
  <Paragraphs>412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Times New Roman</vt:lpstr>
      <vt:lpstr>Tw Cen MT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Nazir</dc:creator>
  <cp:lastModifiedBy>MOHD SHAHRUM BIN KADIS</cp:lastModifiedBy>
  <cp:revision>304</cp:revision>
  <cp:lastPrinted>2018-10-08T08:00:43Z</cp:lastPrinted>
  <dcterms:created xsi:type="dcterms:W3CDTF">2017-12-19T05:02:18Z</dcterms:created>
  <dcterms:modified xsi:type="dcterms:W3CDTF">2018-11-22T07:11:35Z</dcterms:modified>
</cp:coreProperties>
</file>